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310" r:id="rId1"/>
    <p:sldMasterId id="2147487347" r:id="rId2"/>
  </p:sldMasterIdLst>
  <p:notesMasterIdLst>
    <p:notesMasterId r:id="rId3"/>
  </p:notesMasterIdLst>
  <p:sldIdLst>
    <p:sldId id="1880" r:id="rId4"/>
    <p:sldId id="1883" r:id="rId5"/>
    <p:sldId id="1886" r:id="rId6"/>
    <p:sldId id="1889" r:id="rId7"/>
    <p:sldId id="1892" r:id="rId8"/>
    <p:sldId id="1895" r:id="rId9"/>
    <p:sldId id="1898" r:id="rId10"/>
    <p:sldId id="1901" r:id="rId11"/>
    <p:sldId id="1904" r:id="rId12"/>
    <p:sldId id="1907" r:id="rId13"/>
    <p:sldId id="1910" r:id="rId14"/>
    <p:sldId id="1913" r:id="rId15"/>
    <p:sldId id="1916" r:id="rId16"/>
    <p:sldId id="1919" r:id="rId17"/>
    <p:sldId id="1922" r:id="rId18"/>
    <p:sldId id="1925" r:id="rId19"/>
    <p:sldId id="1928" r:id="rId20"/>
    <p:sldId id="1931" r:id="rId21"/>
    <p:sldId id="1934" r:id="rId22"/>
    <p:sldId id="1937" r:id="rId23"/>
    <p:sldId id="1940" r:id="rId24"/>
    <p:sldId id="1943" r:id="rId25"/>
    <p:sldId id="1946" r:id="rId26"/>
    <p:sldId id="1949" r:id="rId27"/>
    <p:sldId id="1952" r:id="rId28"/>
    <p:sldId id="1955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311" r:id="rId1"/>
    <p:sldLayoutId id="2147487312" r:id="rId2"/>
    <p:sldLayoutId id="2147487313" r:id="rId3"/>
    <p:sldLayoutId id="2147487314" r:id="rId4"/>
    <p:sldLayoutId id="2147487315" r:id="rId5"/>
    <p:sldLayoutId id="2147487316" r:id="rId6"/>
    <p:sldLayoutId id="2147487317" r:id="rId7"/>
    <p:sldLayoutId id="2147487318" r:id="rId8"/>
    <p:sldLayoutId id="2147487319" r:id="rId9"/>
    <p:sldLayoutId id="2147487320" r:id="rId10"/>
    <p:sldLayoutId id="214748732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348" r:id="rId1"/>
    <p:sldLayoutId id="2147487349" r:id="rId2"/>
    <p:sldLayoutId id="2147487350" r:id="rId3"/>
    <p:sldLayoutId id="2147487351" r:id="rId4"/>
    <p:sldLayoutId id="2147487352" r:id="rId5"/>
    <p:sldLayoutId id="2147487353" r:id="rId6"/>
    <p:sldLayoutId id="2147487354" r:id="rId7"/>
    <p:sldLayoutId id="2147487355" r:id="rId8"/>
    <p:sldLayoutId id="2147487356" r:id="rId9"/>
    <p:sldLayoutId id="2147487357" r:id="rId10"/>
    <p:sldLayoutId id="214748735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ags" Target="../tags/tag81.xml"/><Relationship Id="rId20" Type="http://schemas.openxmlformats.org/officeDocument/2006/relationships/tags" Target="../tags/tag8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tags" Target="../tags/tag116.xml"/><Relationship Id="rId17" Type="http://schemas.openxmlformats.org/officeDocument/2006/relationships/tags" Target="../tags/tag117.xml"/><Relationship Id="rId18" Type="http://schemas.openxmlformats.org/officeDocument/2006/relationships/tags" Target="../tags/tag118.xml"/><Relationship Id="rId1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tags" Target="../tags/tag239.xml"/><Relationship Id="rId18" Type="http://schemas.openxmlformats.org/officeDocument/2006/relationships/tags" Target="../tags/tag240.xml"/><Relationship Id="rId19" Type="http://schemas.openxmlformats.org/officeDocument/2006/relationships/tags" Target="../tags/tag241.xml"/><Relationship Id="rId20" Type="http://schemas.openxmlformats.org/officeDocument/2006/relationships/tags" Target="../tags/tag242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机器学习在市场预测中的应用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22809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32715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193103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10058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19964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机器学习的基本概念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280352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297307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07213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市场预测的概念和重要性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367601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38455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39446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机器学习在市场预测中的应用案例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45485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471805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481711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 lnSpcReduction="10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机器学习在市场预测中的优势和局限性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42099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17"/>
            </p:custDataLst>
          </p:nvPr>
        </p:nvSpPr>
        <p:spPr>
          <a:xfrm>
            <a:off x="4340225" y="559054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06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8" name="项标题"/>
          <p:cNvSpPr txBox="1"/>
          <p:nvPr>
            <p:custDataLst>
              <p:tags r:id="rId18"/>
            </p:custDataLst>
          </p:nvPr>
        </p:nvSpPr>
        <p:spPr>
          <a:xfrm>
            <a:off x="6745605" y="568960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未来研究方向和发展趋势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Line 1"/>
          <p:cNvSpPr/>
          <p:nvPr>
            <p:custDataLst>
              <p:tags r:id="rId19"/>
            </p:custDataLst>
          </p:nvPr>
        </p:nvSpPr>
        <p:spPr>
          <a:xfrm>
            <a:off x="4688840" y="629348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添加目录项标题</a:t>
            </a:r>
            <a:endParaRPr altLang="en-US" lang="zh-CN"/>
          </a:p>
        </p:txBody>
      </p:sp>
      <p:sp>
        <p:nvSpPr>
          <p:cNvPr id="1048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机器学习的基本概念</a:t>
            </a:r>
            <a:endParaRPr altLang="en-US" lang="zh-CN"/>
          </a:p>
        </p:txBody>
      </p:sp>
      <p:sp>
        <p:nvSpPr>
          <p:cNvPr id="10488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机器学习的定义</a:t>
            </a:r>
            <a:endParaRPr altLang="en-US" lang="zh-CN"/>
          </a:p>
        </p:txBody>
      </p:sp>
      <p:sp>
        <p:nvSpPr>
          <p:cNvPr id="10488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89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机器学习是一种人工智能技术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0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通过训练模型学习数据中的规律和模式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1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无需明确编程即可实现预测和决策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1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1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机器学习模型能够根据新数据不断自我优化和改进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机器学习的应用领域</a:t>
            </a:r>
            <a:endParaRPr altLang="en-US" lang="zh-CN"/>
          </a:p>
        </p:txBody>
      </p:sp>
      <p:sp>
        <p:nvSpPr>
          <p:cNvPr id="1048954" name="圆角矩形 26"/>
          <p:cNvSpPr/>
          <p:nvPr>
            <p:custDataLst>
              <p:tags r:id="rId1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6" name="圆角矩形 28"/>
          <p:cNvSpPr/>
          <p:nvPr>
            <p:custDataLst>
              <p:tags r:id="rId2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58" name="文本框 31"/>
          <p:cNvSpPr txBox="1"/>
          <p:nvPr>
            <p:custDataLst>
              <p:tags r:id="rId3"/>
            </p:custDataLst>
          </p:nvPr>
        </p:nvSpPr>
        <p:spPr>
          <a:xfrm>
            <a:off x="938002" y="2379311"/>
            <a:ext cx="1393537" cy="312344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金融领域：信用评分、股票预测、风险管理等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29"/>
          <p:cNvSpPr/>
          <p:nvPr>
            <p:custDataLst>
              <p:tags r:id="rId4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2" name="圆角矩形 32"/>
          <p:cNvSpPr/>
          <p:nvPr>
            <p:custDataLst>
              <p:tags r:id="rId5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64" name="文本框 34"/>
          <p:cNvSpPr txBox="1"/>
          <p:nvPr>
            <p:custDataLst>
              <p:tags r:id="rId6"/>
            </p:custDataLst>
          </p:nvPr>
        </p:nvSpPr>
        <p:spPr>
          <a:xfrm>
            <a:off x="2722740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医疗领域：疾病预测、药物发现、医学图像分析等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圆角矩形 3"/>
          <p:cNvSpPr/>
          <p:nvPr>
            <p:custDataLst>
              <p:tags r:id="rId7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8" name="圆角矩形 4"/>
          <p:cNvSpPr/>
          <p:nvPr>
            <p:custDataLst>
              <p:tags r:id="rId8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0" name="文本框 5"/>
          <p:cNvSpPr txBox="1"/>
          <p:nvPr>
            <p:custDataLst>
              <p:tags r:id="rId9"/>
            </p:custDataLst>
          </p:nvPr>
        </p:nvSpPr>
        <p:spPr>
          <a:xfrm>
            <a:off x="4507478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交通领域：智能驾驶、交通流量预测、智能交通信号控制等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圆角矩形 8"/>
          <p:cNvSpPr/>
          <p:nvPr>
            <p:custDataLst>
              <p:tags r:id="rId10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4" name="圆角矩形 9"/>
          <p:cNvSpPr/>
          <p:nvPr>
            <p:custDataLst>
              <p:tags r:id="rId11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6" name="文本框 10"/>
          <p:cNvSpPr txBox="1"/>
          <p:nvPr>
            <p:custDataLst>
              <p:tags r:id="rId12"/>
            </p:custDataLst>
          </p:nvPr>
        </p:nvSpPr>
        <p:spPr>
          <a:xfrm>
            <a:off x="6292216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零售领域：商品推荐、库存管理、价格预测等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圆角矩形 6"/>
          <p:cNvSpPr/>
          <p:nvPr>
            <p:custDataLst>
              <p:tags r:id="rId13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0" name="圆角矩形 7"/>
          <p:cNvSpPr/>
          <p:nvPr>
            <p:custDataLst>
              <p:tags r:id="rId14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2" name="文本框 11"/>
          <p:cNvSpPr txBox="1"/>
          <p:nvPr>
            <p:custDataLst>
              <p:tags r:id="rId15"/>
            </p:custDataLst>
          </p:nvPr>
        </p:nvSpPr>
        <p:spPr>
          <a:xfrm>
            <a:off x="8076954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农业领域：农作物产量预测、气候变化对农业的影响预测等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16"/>
          <p:cNvSpPr/>
          <p:nvPr>
            <p:custDataLst>
              <p:tags r:id="rId16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6" name="圆角矩形 17"/>
          <p:cNvSpPr/>
          <p:nvPr>
            <p:custDataLst>
              <p:tags r:id="rId17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8" name="文本框 18"/>
          <p:cNvSpPr txBox="1"/>
          <p:nvPr>
            <p:custDataLst>
              <p:tags r:id="rId18"/>
            </p:custDataLst>
          </p:nvPr>
        </p:nvSpPr>
        <p:spPr>
          <a:xfrm>
            <a:off x="9861692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工业领域：质量控制、生产效率优化、设备故障预测等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市场预测的概念和重要性</a:t>
            </a:r>
            <a:endParaRPr altLang="en-US" lang="zh-CN"/>
          </a:p>
        </p:txBody>
      </p:sp>
      <p:sp>
        <p:nvSpPr>
          <p:cNvPr id="10490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市场预测的定义</a:t>
            </a:r>
            <a:endParaRPr altLang="en-US" lang="zh-CN"/>
          </a:p>
        </p:txBody>
      </p:sp>
      <p:sp>
        <p:nvSpPr>
          <p:cNvPr id="104907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市场预测可以帮助企业及时发现市场变化，提前做好应对措施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市场预测是指通过对历史数据进行分析，对未来市场趋势进行预测和判断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市场预测是决策制定的重要依据，有助于企业制定更加科学合理的经营策略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市场预测可以提高企业的竞争力和适应能力，促进企业的可持续发展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市场预测的重要性</a:t>
            </a:r>
            <a:endParaRPr altLang="en-US" lang="zh-CN"/>
          </a:p>
        </p:txBody>
      </p:sp>
      <p:sp>
        <p:nvSpPr>
          <p:cNvPr id="104914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帮助企业了解市场趋势和需求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指导企业制定营销策略和计划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预测市场变化，降低经营风险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提高企业的竞争力和适应能力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机器学习在市场预测中的应用案例</a:t>
            </a:r>
            <a:endParaRPr altLang="en-US" lang="zh-CN"/>
          </a:p>
        </p:txBody>
      </p:sp>
      <p:sp>
        <p:nvSpPr>
          <p:cNvPr id="10492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线性回归模型的应用</a:t>
            </a:r>
            <a:endParaRPr altLang="en-US" lang="zh-CN"/>
          </a:p>
        </p:txBody>
      </p:sp>
      <p:sp>
        <p:nvSpPr>
          <p:cNvPr id="104925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线性回归模型的基本原理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线性回归模型在市场预测中的应用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线性回归模型的优势与局限性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实际应用案例分析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支持向量机模型的应用</a:t>
            </a:r>
            <a:endParaRPr altLang="en-US" lang="zh-CN"/>
          </a:p>
        </p:txBody>
      </p:sp>
      <p:sp>
        <p:nvSpPr>
          <p:cNvPr id="104929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支持向量机模型与其他预测模型的比较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支持向量机模型在实际应用中的优缺点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支持向量机模型的原理和特点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支持向量机模型在市场预测中的应用案例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神经网络模型的应用</a:t>
            </a:r>
            <a:endParaRPr altLang="en-US" lang="zh-CN"/>
          </a:p>
        </p:txBody>
      </p:sp>
      <p:sp>
        <p:nvSpPr>
          <p:cNvPr id="104935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神经网络模型的基本原理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神经网络模型在市场预测中的应用案例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神经网络模型的优势与局限性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未来发展趋势与展望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决策树模型的应用</a:t>
            </a:r>
            <a:endParaRPr altLang="en-US" lang="zh-CN"/>
          </a:p>
        </p:txBody>
      </p:sp>
      <p:sp>
        <p:nvSpPr>
          <p:cNvPr id="104939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决策树模型在市场预测中的应用案例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决策树模型的基本原理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决策树模型的优势与局限性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决策树模型与其他预测模型的比较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机器学习在市场预测中的优势和局限性</a:t>
            </a:r>
            <a:endParaRPr altLang="en-US" lang="zh-CN"/>
          </a:p>
        </p:txBody>
      </p:sp>
      <p:sp>
        <p:nvSpPr>
          <p:cNvPr id="10494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机器学习在市场预测中的优势</a:t>
            </a:r>
            <a:endParaRPr altLang="en-US" lang="zh-CN"/>
          </a:p>
        </p:txBody>
      </p:sp>
      <p:sp>
        <p:nvSpPr>
          <p:cNvPr id="10494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预测准确度高：机器学习算法通过学习历史数据，能够更准确地预测市场趋势。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灵活性：机器学习模型可以处理大量数据，并且能够根据新的数据进行实时更新和调整。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自动化：机器学习模型可以自动进行预测，减少人工干预，提高效率。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适用性广：机器学习算法适用于各种类型的数据和市场环境，具有很强的适应性。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机器学习在市场预测中的局限性</a:t>
            </a:r>
            <a:endParaRPr altLang="en-US" lang="zh-CN"/>
          </a:p>
        </p:txBody>
      </p:sp>
      <p:sp>
        <p:nvSpPr>
          <p:cNvPr id="10495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数据获取和处理的局限性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模型的适用性和泛化能力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预测结果的准确性和可靠性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7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机器学习算法的选择和调整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未来研究方向和发展趋势</a:t>
            </a:r>
            <a:endParaRPr altLang="en-US" lang="zh-CN"/>
          </a:p>
        </p:txBody>
      </p:sp>
      <p:sp>
        <p:nvSpPr>
          <p:cNvPr id="10496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未来研究方向</a:t>
            </a:r>
            <a:endParaRPr altLang="en-US" lang="zh-CN"/>
          </a:p>
        </p:txBody>
      </p:sp>
      <p:sp>
        <p:nvSpPr>
          <p:cNvPr id="104966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深度学习算法的改进和应用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多源数据融合和集成学习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强化学习和自我学习算法的研究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跨领域交叉融合和市场预测的结合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发展趋势</a:t>
            </a:r>
            <a:endParaRPr altLang="en-US" lang="zh-CN"/>
          </a:p>
        </p:txBody>
      </p:sp>
      <p:sp>
        <p:nvSpPr>
          <p:cNvPr id="10497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深度学习在市场预测中的应用将更加广泛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强化学习等新型机器学习方法将在市场预测中发挥重要作用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跨领域合作将推动市场预测技术的发展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结合大数据和人工智能技术，提高预测精度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4979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6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6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6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6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6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6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6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6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6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6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6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6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6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6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6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6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2_6*l_h_i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2_6*l_h_a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custom20231212_6*l_h_i*1_6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SLIDE_ID" val="custom2023121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1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52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183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10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245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2023-12-16T18:32:26Z</dcterms:created>
  <dcterms:modified xsi:type="dcterms:W3CDTF">2023-12-16T18:32:26Z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a2a0c4fce160430da1665e0e533c1e09_21</vt:lpwstr>
  </property>
</Properties>
</file>