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846" r:id="rId1"/>
    <p:sldMasterId id="2147487883" r:id="rId2"/>
  </p:sldMasterIdLst>
  <p:notesMasterIdLst>
    <p:notesMasterId r:id="rId3"/>
  </p:notesMasterIdLst>
  <p:sldIdLst>
    <p:sldId id="2093" r:id="rId4"/>
    <p:sldId id="2096" r:id="rId5"/>
    <p:sldId id="2099" r:id="rId6"/>
    <p:sldId id="2102" r:id="rId7"/>
    <p:sldId id="2108" r:id="rId9"/>
    <p:sldId id="2111" r:id="rId10"/>
    <p:sldId id="2114" r:id="rId11"/>
    <p:sldId id="2117" r:id="rId12"/>
    <p:sldId id="2123" r:id="rId14"/>
    <p:sldId id="2126" r:id="rId15"/>
    <p:sldId id="2129" r:id="rId16"/>
    <p:sldId id="2132" r:id="rId17"/>
    <p:sldId id="2138" r:id="rId19"/>
    <p:sldId id="2141" r:id="rId20"/>
    <p:sldId id="2144" r:id="rId21"/>
    <p:sldId id="2147" r:id="rId22"/>
    <p:sldId id="2150" r:id="rId23"/>
    <p:sldId id="2156" r:id="rId25"/>
    <p:sldId id="2159" r:id="rId26"/>
    <p:sldId id="2162" r:id="rId27"/>
    <p:sldId id="2165" r:id="rId28"/>
    <p:sldId id="2171" r:id="rId30"/>
    <p:sldId id="2174" r:id="rId31"/>
    <p:sldId id="2177" r:id="rId32"/>
    <p:sldId id="2180"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847" r:id="rId1"/>
    <p:sldLayoutId id="2147487848" r:id="rId2"/>
    <p:sldLayoutId id="2147487849" r:id="rId3"/>
    <p:sldLayoutId id="2147487850" r:id="rId4"/>
    <p:sldLayoutId id="2147487851" r:id="rId5"/>
    <p:sldLayoutId id="2147487852" r:id="rId6"/>
    <p:sldLayoutId id="2147487853" r:id="rId7"/>
    <p:sldLayoutId id="2147487854" r:id="rId8"/>
    <p:sldLayoutId id="2147487855" r:id="rId9"/>
    <p:sldLayoutId id="2147487856" r:id="rId10"/>
    <p:sldLayoutId id="214748785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884" r:id="rId1"/>
    <p:sldLayoutId id="2147487885" r:id="rId2"/>
    <p:sldLayoutId id="2147487886" r:id="rId3"/>
    <p:sldLayoutId id="2147487887" r:id="rId4"/>
    <p:sldLayoutId id="2147487888" r:id="rId5"/>
    <p:sldLayoutId id="2147487889" r:id="rId6"/>
    <p:sldLayoutId id="2147487890" r:id="rId7"/>
    <p:sldLayoutId id="2147487891" r:id="rId8"/>
    <p:sldLayoutId id="2147487892" r:id="rId9"/>
    <p:sldLayoutId id="2147487893" r:id="rId10"/>
    <p:sldLayoutId id="214748789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tags" Target="../tags/tag237.xml"/><Relationship Id="rId14" Type="http://schemas.openxmlformats.org/officeDocument/2006/relationships/tags" Target="../tags/tag238.xml"/><Relationship Id="rId15" Type="http://schemas.openxmlformats.org/officeDocument/2006/relationships/tags" Target="../tags/tag239.xml"/><Relationship Id="rId16" Type="http://schemas.openxmlformats.org/officeDocument/2006/relationships/tags" Target="../tags/tag240.xml"/><Relationship Id="rId17" Type="http://schemas.openxmlformats.org/officeDocument/2006/relationships/tags" Target="../tags/tag241.xml"/><Relationship Id="rId18" Type="http://schemas.openxmlformats.org/officeDocument/2006/relationships/tags" Target="../tags/tag242.xml"/><Relationship Id="rId19" Type="http://schemas.openxmlformats.org/officeDocument/2006/relationships/tags" Target="../tags/tag243.xml"/><Relationship Id="rId20" Type="http://schemas.openxmlformats.org/officeDocument/2006/relationships/tags" Target="../tags/tag244.xml"/><Relationship Id="rId21" Type="http://schemas.openxmlformats.org/officeDocument/2006/relationships/tags" Target="../tags/tag245.xml"/><Relationship Id="rId22" Type="http://schemas.openxmlformats.org/officeDocument/2006/relationships/tags" Target="../tags/tag246.xml"/><Relationship Id="rId23" Type="http://schemas.openxmlformats.org/officeDocument/2006/relationships/tags" Target="../tags/tag247.xml"/><Relationship Id="rId24" Type="http://schemas.openxmlformats.org/officeDocument/2006/relationships/tags" Target="../tags/tag248.xml"/><Relationship Id="rId25" Type="http://schemas.openxmlformats.org/officeDocument/2006/relationships/tags" Target="../tags/tag249.xml"/><Relationship Id="rId26" Type="http://schemas.openxmlformats.org/officeDocument/2006/relationships/tags" Target="../tags/tag250.xml"/><Relationship Id="rId27" Type="http://schemas.openxmlformats.org/officeDocument/2006/relationships/tags" Target="../tags/tag251.xml"/><Relationship Id="rId28" Type="http://schemas.openxmlformats.org/officeDocument/2006/relationships/tags" Target="../tags/tag252.xml"/><Relationship Id="rId29" Type="http://schemas.openxmlformats.org/officeDocument/2006/relationships/tags" Target="../tags/tag253.xml"/><Relationship Id="rId30" Type="http://schemas.openxmlformats.org/officeDocument/2006/relationships/tags" Target="../tags/tag254.xml"/><Relationship Id="rId31" Type="http://schemas.openxmlformats.org/officeDocument/2006/relationships/tags" Target="../tags/tag255.xml"/><Relationship Id="rId32" Type="http://schemas.openxmlformats.org/officeDocument/2006/relationships/tags" Target="../tags/tag256.xml"/><Relationship Id="rId33" Type="http://schemas.openxmlformats.org/officeDocument/2006/relationships/tags" Target="../tags/tag257.xml"/><Relationship Id="rId34" Type="http://schemas.openxmlformats.org/officeDocument/2006/relationships/tags" Target="../tags/tag258.xml"/><Relationship Id="rId35" Type="http://schemas.openxmlformats.org/officeDocument/2006/relationships/tags" Target="../tags/tag259.xml"/><Relationship Id="rId36" Type="http://schemas.openxmlformats.org/officeDocument/2006/relationships/tags" Target="../tags/tag260.xml"/><Relationship Id="rId37" Type="http://schemas.openxmlformats.org/officeDocument/2006/relationships/tags" Target="../tags/tag261.xml"/><Relationship Id="rId38" Type="http://schemas.openxmlformats.org/officeDocument/2006/relationships/tags" Target="../tags/tag262.xml"/><Relationship Id="rId39" Type="http://schemas.openxmlformats.org/officeDocument/2006/relationships/tags" Target="../tags/tag263.xml"/><Relationship Id="rId40" Type="http://schemas.openxmlformats.org/officeDocument/2006/relationships/tags" Target="../tags/tag264.xml"/><Relationship Id="rId4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人工智能在网络安全中的智能化防御</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添加目录项标题</a:t>
            </a:r>
            <a:endParaRPr altLang="en-US" b="1" dirty="0" sz="200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人工智能在网络安全中的应用</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智能化防御的技术原理</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智能化防御的实现方式</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智能化防御的实践案例</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智能化防御的挑战与未来发展</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人工智能在网络安全中的应用</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人工智能技术的概述</a:t>
            </a:r>
            <a:endParaRPr altLang="en-US" lang="zh-CN"/>
          </a:p>
        </p:txBody>
      </p:sp>
      <p:sp>
        <p:nvSpPr>
          <p:cNvPr id="104889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人工智能的定义和发展历程</a:t>
            </a:r>
            <a:endParaRPr altLang="en-US" dirty="0" sz="2000" lang="zh-CN" spc="150">
              <a:solidFill>
                <a:schemeClr val="tx1">
                  <a:lumMod val="85000"/>
                  <a:lumOff val="15000"/>
                </a:schemeClr>
              </a:solidFill>
              <a:latin typeface="+mn-ea"/>
              <a:sym typeface="+mn-ea"/>
            </a:endParaRPr>
          </a:p>
        </p:txBody>
      </p:sp>
      <p:sp>
        <p:nvSpPr>
          <p:cNvPr id="104890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人工智能的主要技术：机器学习、深度学习、自然语言处理等</a:t>
            </a:r>
            <a:endParaRPr altLang="en-US" dirty="0" sz="2000" lang="zh-CN" spc="150">
              <a:solidFill>
                <a:schemeClr val="tx1">
                  <a:lumMod val="85000"/>
                  <a:lumOff val="15000"/>
                </a:schemeClr>
              </a:solidFill>
              <a:latin typeface="+mn-ea"/>
              <a:sym typeface="+mn-ea"/>
            </a:endParaRPr>
          </a:p>
        </p:txBody>
      </p:sp>
      <p:sp>
        <p:nvSpPr>
          <p:cNvPr id="104890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人工智能在网络安全中的应用场景：入侵检测、恶意软件分析、漏洞挖掘等</a:t>
            </a:r>
            <a:endParaRPr altLang="en-US" dirty="0" sz="2000" lang="zh-CN" spc="150">
              <a:solidFill>
                <a:schemeClr val="tx1">
                  <a:lumMod val="85000"/>
                  <a:lumOff val="15000"/>
                </a:schemeClr>
              </a:solidFill>
              <a:latin typeface="+mn-ea"/>
              <a:sym typeface="+mn-ea"/>
            </a:endParaRPr>
          </a:p>
        </p:txBody>
      </p:sp>
      <p:sp>
        <p:nvSpPr>
          <p:cNvPr id="104891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人工智能在网络安全中的优势和挑战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网络安全问题的现状</a:t>
            </a:r>
            <a:endParaRPr altLang="en-US" lang="zh-CN"/>
          </a:p>
        </p:txBody>
      </p:sp>
      <p:sp>
        <p:nvSpPr>
          <p:cNvPr id="104895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网络安全事件频发，影响范围广</a:t>
            </a:r>
            <a:endParaRPr altLang="en-US" dirty="0" sz="2000" lang="zh-CN" spc="150">
              <a:solidFill>
                <a:schemeClr val="tx1">
                  <a:lumMod val="75000"/>
                  <a:lumOff val="25000"/>
                </a:schemeClr>
              </a:solidFill>
              <a:latin typeface="+mn-ea"/>
              <a:sym typeface="+mn-ea"/>
            </a:endParaRPr>
          </a:p>
        </p:txBody>
      </p:sp>
      <p:sp>
        <p:nvSpPr>
          <p:cNvPr id="104895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攻击手段多样化，技术不断升级</a:t>
            </a:r>
            <a:endParaRPr altLang="en-US" dirty="0" sz="2000" lang="zh-CN" spc="150">
              <a:solidFill>
                <a:schemeClr val="tx1">
                  <a:lumMod val="75000"/>
                  <a:lumOff val="25000"/>
                </a:schemeClr>
              </a:solidFill>
              <a:latin typeface="+mn-ea"/>
              <a:sym typeface="+mn-ea"/>
            </a:endParaRPr>
          </a:p>
        </p:txBody>
      </p:sp>
      <p:sp>
        <p:nvSpPr>
          <p:cNvPr id="104896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数据泄露风险增加，个人隐私保护难度加大</a:t>
            </a:r>
            <a:endParaRPr altLang="en-US" dirty="0" sz="2000" lang="zh-CN" spc="150">
              <a:solidFill>
                <a:schemeClr val="tx1">
                  <a:lumMod val="75000"/>
                  <a:lumOff val="25000"/>
                </a:schemeClr>
              </a:solidFill>
              <a:latin typeface="+mn-ea"/>
              <a:sym typeface="+mn-ea"/>
            </a:endParaRPr>
          </a:p>
        </p:txBody>
      </p:sp>
      <p:sp>
        <p:nvSpPr>
          <p:cNvPr id="104897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网络安全法律法规不完善，监管力度有待加强</a:t>
            </a:r>
            <a:endParaRPr altLang="en-US" dirty="0" sz="2000" lang="zh-CN" spc="150">
              <a:solidFill>
                <a:schemeClr val="tx1">
                  <a:lumMod val="75000"/>
                  <a:lumOff val="25000"/>
                </a:schemeClr>
              </a:solidFill>
              <a:latin typeface="+mn-ea"/>
              <a:sym typeface="+mn-ea"/>
            </a:endParaRPr>
          </a:p>
        </p:txBody>
      </p:sp>
      <p:sp>
        <p:nvSpPr>
          <p:cNvPr id="104897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人工智能在网络安全中的应用场景</a:t>
            </a:r>
            <a:endParaRPr altLang="en-US" lang="zh-CN"/>
          </a:p>
        </p:txBody>
      </p:sp>
      <p:sp>
        <p:nvSpPr>
          <p:cNvPr id="10490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入侵检测和防御：利用机器学习和深度学习算法，对网络流量和日志进行分析，检测和防御恶意攻击。</a:t>
            </a:r>
            <a:endParaRPr altLang="en-US" dirty="0" sz="1200" lang="zh-CN" spc="150">
              <a:solidFill>
                <a:schemeClr val="tx1">
                  <a:lumMod val="65000"/>
                  <a:lumOff val="35000"/>
                </a:schemeClr>
              </a:solidFill>
              <a:latin typeface="+mn-ea"/>
              <a:sym typeface="+mn-ea"/>
            </a:endParaRPr>
          </a:p>
        </p:txBody>
      </p:sp>
      <p:sp>
        <p:nvSpPr>
          <p:cNvPr id="10490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漏洞扫描和修复：通过自动化扫描工具和智能算法，发现系统漏洞并自动修复，提高网络安全性。</a:t>
            </a:r>
            <a:endParaRPr altLang="en-US" dirty="0" sz="1200" lang="zh-CN" spc="150">
              <a:solidFill>
                <a:schemeClr val="tx1">
                  <a:lumMod val="65000"/>
                  <a:lumOff val="35000"/>
                </a:schemeClr>
              </a:solidFill>
              <a:latin typeface="+mn-ea"/>
              <a:sym typeface="+mn-ea"/>
            </a:endParaRPr>
          </a:p>
        </p:txBody>
      </p:sp>
      <p:sp>
        <p:nvSpPr>
          <p:cNvPr id="10490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威胁情报分析：利用人工智能技术对网络威胁情报进行收集、分析和挖掘，为安全决策提供支持。</a:t>
            </a:r>
            <a:endParaRPr altLang="en-US" dirty="0" sz="1200" lang="zh-CN" spc="150">
              <a:solidFill>
                <a:schemeClr val="tx1">
                  <a:lumMod val="65000"/>
                  <a:lumOff val="35000"/>
                </a:schemeClr>
              </a:solidFill>
              <a:latin typeface="+mn-ea"/>
              <a:sym typeface="+mn-ea"/>
            </a:endParaRPr>
          </a:p>
        </p:txBody>
      </p:sp>
      <p:sp>
        <p:nvSpPr>
          <p:cNvPr id="10490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身份认证和访问控制：通过生物特征识别、行为分析等技术，实现更准确、安全的身份认证和访问控制。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52" name="标题"/>
          <p:cNvSpPr>
            <a:spLocks noGrp="1"/>
          </p:cNvSpPr>
          <p:nvPr>
            <p:ph type="title"/>
            <p:custDataLst>
              <p:tags r:id="rId1"/>
            </p:custDataLst>
          </p:nvPr>
        </p:nvSpPr>
        <p:spPr>
          <a:xfrm>
            <a:off x="2047240" y="2228215"/>
            <a:ext cx="9144000" cy="1931670"/>
          </a:xfrm>
        </p:spPr>
        <p:txBody>
          <a:bodyPr/>
          <a:p>
            <a:r>
              <a:rPr altLang="en-US" lang="zh-CN"/>
              <a:t>智能化防御的技术原理</a:t>
            </a:r>
            <a:endParaRPr altLang="en-US" lang="zh-CN"/>
          </a:p>
        </p:txBody>
      </p:sp>
      <p:sp>
        <p:nvSpPr>
          <p:cNvPr id="1049054"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智能化防御的概念</a:t>
            </a:r>
            <a:endParaRPr altLang="en-US" lang="zh-CN"/>
          </a:p>
        </p:txBody>
      </p:sp>
      <p:sp>
        <p:nvSpPr>
          <p:cNvPr id="10491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定义：利用人工智能技术对网络安全进行智能化防御</a:t>
            </a:r>
            <a:endParaRPr altLang="en-US" dirty="0" sz="2000" lang="zh-CN" spc="150">
              <a:solidFill>
                <a:schemeClr val="tx1">
                  <a:lumMod val="85000"/>
                  <a:lumOff val="15000"/>
                </a:schemeClr>
              </a:solidFill>
              <a:latin typeface="+mn-ea"/>
              <a:sym typeface="+mn-ea"/>
            </a:endParaRPr>
          </a:p>
        </p:txBody>
      </p:sp>
      <p:sp>
        <p:nvSpPr>
          <p:cNvPr id="10491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原理：通过机器学习、深度学习等技术对网络流量、日志等数据进行分析和挖掘，发现潜在的威胁和攻击行为，并进行实时监测和预警</a:t>
            </a:r>
            <a:endParaRPr altLang="en-US" dirty="0" sz="2000" lang="zh-CN" spc="150">
              <a:solidFill>
                <a:schemeClr val="tx1">
                  <a:lumMod val="85000"/>
                  <a:lumOff val="15000"/>
                </a:schemeClr>
              </a:solidFill>
              <a:latin typeface="+mn-ea"/>
              <a:sym typeface="+mn-ea"/>
            </a:endParaRPr>
          </a:p>
        </p:txBody>
      </p:sp>
      <p:sp>
        <p:nvSpPr>
          <p:cNvPr id="10491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优势：能够提高网络防御的效率和准确性，减少漏报和误报</a:t>
            </a:r>
            <a:endParaRPr altLang="en-US" dirty="0" sz="2000" lang="zh-CN" spc="150">
              <a:solidFill>
                <a:schemeClr val="tx1">
                  <a:lumMod val="85000"/>
                  <a:lumOff val="15000"/>
                </a:schemeClr>
              </a:solidFill>
              <a:latin typeface="+mn-ea"/>
              <a:sym typeface="+mn-ea"/>
            </a:endParaRPr>
          </a:p>
        </p:txBody>
      </p:sp>
      <p:sp>
        <p:nvSpPr>
          <p:cNvPr id="10491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应用场景：适用于各种规模的网络系统，包括企业、政府、学校等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智能化防御的技术原理</a:t>
            </a:r>
            <a:endParaRPr altLang="en-US" lang="zh-CN"/>
          </a:p>
        </p:txBody>
      </p:sp>
      <p:sp>
        <p:nvSpPr>
          <p:cNvPr id="104916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7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7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8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威胁情报技术：利用威胁情报数据，对网络攻击进行预警和溯源，提高防御的针对性和有效性。</a:t>
            </a:r>
            <a:endParaRPr altLang="en-US" dirty="0" sz="2400" lang="zh-CN">
              <a:latin typeface="+mn-ea"/>
              <a:ea typeface="+mn-ea"/>
            </a:endParaRPr>
          </a:p>
        </p:txBody>
      </p:sp>
      <p:sp>
        <p:nvSpPr>
          <p:cNvPr id="104918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云计算技术：利用云计算技术实现分布式防御和协同作战，提高整体防御能力。</a:t>
            </a:r>
            <a:endParaRPr altLang="en-US" dirty="0" sz="2400" lang="zh-CN">
              <a:latin typeface="+mn-ea"/>
              <a:ea typeface="+mn-ea"/>
            </a:endParaRPr>
          </a:p>
        </p:txBody>
      </p:sp>
      <p:sp>
        <p:nvSpPr>
          <p:cNvPr id="104918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人工智能技术：利用机器学习、深度学习等技术对网络流量、日志等数据进行智能分析，发现异常行为和攻击模式。</a:t>
            </a:r>
            <a:endParaRPr altLang="en-US" dirty="0" sz="2400" lang="zh-CN">
              <a:latin typeface="+mn-ea"/>
              <a:ea typeface="+mn-ea"/>
            </a:endParaRPr>
          </a:p>
        </p:txBody>
      </p:sp>
      <p:sp>
        <p:nvSpPr>
          <p:cNvPr id="104918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自动化防御技术：通过自动化技术实现快速响应和处置，减少人工干预和响应时间。</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智能化防御的优势</a:t>
            </a:r>
            <a:endParaRPr altLang="en-US" lang="zh-CN"/>
          </a:p>
        </p:txBody>
      </p:sp>
      <p:sp>
        <p:nvSpPr>
          <p:cNvPr id="10492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高效性：能够快速准确地识别和应对网络攻击，减少响应时间</a:t>
            </a:r>
            <a:endParaRPr altLang="en-US" dirty="0" sz="1200" lang="zh-CN" spc="150">
              <a:solidFill>
                <a:schemeClr val="tx1">
                  <a:lumMod val="65000"/>
                  <a:lumOff val="35000"/>
                </a:schemeClr>
              </a:solidFill>
              <a:latin typeface="+mn-ea"/>
              <a:sym typeface="+mn-ea"/>
            </a:endParaRPr>
          </a:p>
        </p:txBody>
      </p:sp>
      <p:sp>
        <p:nvSpPr>
          <p:cNvPr id="10492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精准性：通过机器学习和人工智能技术，能够精确地识别恶意流量和攻击行为</a:t>
            </a:r>
            <a:endParaRPr altLang="en-US" dirty="0" sz="1200" lang="zh-CN" spc="150">
              <a:solidFill>
                <a:schemeClr val="tx1">
                  <a:lumMod val="65000"/>
                  <a:lumOff val="35000"/>
                </a:schemeClr>
              </a:solidFill>
              <a:latin typeface="+mn-ea"/>
              <a:sym typeface="+mn-ea"/>
            </a:endParaRPr>
          </a:p>
        </p:txBody>
      </p:sp>
      <p:sp>
        <p:nvSpPr>
          <p:cNvPr id="10492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自动化：能够实现自动化防御和响应，减少人工干预和误操作</a:t>
            </a:r>
            <a:endParaRPr altLang="en-US" dirty="0" sz="1200" lang="zh-CN" spc="150">
              <a:solidFill>
                <a:schemeClr val="tx1">
                  <a:lumMod val="65000"/>
                  <a:lumOff val="35000"/>
                </a:schemeClr>
              </a:solidFill>
              <a:latin typeface="+mn-ea"/>
              <a:sym typeface="+mn-ea"/>
            </a:endParaRPr>
          </a:p>
        </p:txBody>
      </p:sp>
      <p:sp>
        <p:nvSpPr>
          <p:cNvPr id="10492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扩展性：能够根据网络环境和安全需求的变化，灵活地调整和扩展防御策略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62" name="标题"/>
          <p:cNvSpPr>
            <a:spLocks noGrp="1"/>
          </p:cNvSpPr>
          <p:nvPr>
            <p:ph type="title"/>
            <p:custDataLst>
              <p:tags r:id="rId1"/>
            </p:custDataLst>
          </p:nvPr>
        </p:nvSpPr>
        <p:spPr>
          <a:xfrm>
            <a:off x="2047240" y="2228215"/>
            <a:ext cx="9144000" cy="1931670"/>
          </a:xfrm>
        </p:spPr>
        <p:txBody>
          <a:bodyPr/>
          <a:p>
            <a:r>
              <a:rPr altLang="en-US" lang="zh-CN"/>
              <a:t>智能化防御的实现方式</a:t>
            </a:r>
            <a:endParaRPr altLang="en-US" lang="zh-CN"/>
          </a:p>
        </p:txBody>
      </p:sp>
      <p:sp>
        <p:nvSpPr>
          <p:cNvPr id="1049264"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基于人工智能的入侵检测系统</a:t>
            </a:r>
            <a:endParaRPr altLang="en-US" lang="zh-CN"/>
          </a:p>
        </p:txBody>
      </p:sp>
      <p:sp>
        <p:nvSpPr>
          <p:cNvPr id="10493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优势：基于人工智能的入侵检测系统能够自动学习和识别新的攻击模式，提高检测准确性和效率，减少漏报和误报。</a:t>
            </a:r>
            <a:endParaRPr altLang="zh-CN" dirty="0" lang="en-US">
              <a:solidFill>
                <a:schemeClr val="dk1">
                  <a:lumMod val="80000"/>
                  <a:lumOff val="20000"/>
                </a:schemeClr>
              </a:solidFill>
              <a:latin typeface="+mn-ea"/>
              <a:sym typeface="+mn-ea"/>
            </a:endParaRPr>
          </a:p>
        </p:txBody>
      </p:sp>
      <p:sp>
        <p:nvSpPr>
          <p:cNvPr id="10493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定义：基于人工智能的入侵检测系统是一种利用人工智能技术对网络流量、日志等数据进行分析，以检测和防御网络攻击的系统。</a:t>
            </a:r>
            <a:endParaRPr altLang="en-US" dirty="0" lang="zh-CN">
              <a:solidFill>
                <a:schemeClr val="dk1">
                  <a:lumMod val="80000"/>
                  <a:lumOff val="20000"/>
                </a:schemeClr>
              </a:solidFill>
              <a:latin typeface="+mn-ea"/>
              <a:sym typeface="+mn-ea"/>
            </a:endParaRPr>
          </a:p>
        </p:txBody>
      </p:sp>
      <p:sp>
        <p:nvSpPr>
          <p:cNvPr id="10493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工作原理：通过收集网络流量、日志等数据，利用机器学习、深度学习等技术对数据进行分析，提取出异常模式和攻击特征，从而检测出网络攻击。</a:t>
            </a:r>
            <a:endParaRPr altLang="en-US" dirty="0" lang="zh-CN">
              <a:solidFill>
                <a:schemeClr val="dk1">
                  <a:lumMod val="80000"/>
                  <a:lumOff val="20000"/>
                </a:schemeClr>
              </a:solidFill>
              <a:latin typeface="+mn-ea"/>
              <a:sym typeface="+mn-ea"/>
            </a:endParaRPr>
          </a:p>
        </p:txBody>
      </p:sp>
      <p:sp>
        <p:nvSpPr>
          <p:cNvPr id="10493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应用场景：适用于大型企业和政府机构等需要高度保障网络安全的场景，可以实时监测和防御各种网络攻击。</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基于人工智能的恶意软件分析系统</a:t>
            </a:r>
            <a:endParaRPr altLang="en-US" lang="zh-CN"/>
          </a:p>
        </p:txBody>
      </p:sp>
      <p:sp>
        <p:nvSpPr>
          <p:cNvPr id="104938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恶意软件分析系统的作用：检测、分析、防御恶意软件，保护网络安全</a:t>
            </a:r>
            <a:endParaRPr altLang="en-US" dirty="0" sz="1200" lang="zh-CN" spc="150">
              <a:solidFill>
                <a:schemeClr val="tx1">
                  <a:lumMod val="65000"/>
                  <a:lumOff val="35000"/>
                </a:schemeClr>
              </a:solidFill>
              <a:latin typeface="+mn-ea"/>
              <a:sym typeface="+mn-ea"/>
            </a:endParaRPr>
          </a:p>
        </p:txBody>
      </p:sp>
      <p:sp>
        <p:nvSpPr>
          <p:cNvPr id="104938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基于人工智能的恶意软件分析系统的优势：自动化、高效、准确</a:t>
            </a:r>
            <a:endParaRPr altLang="en-US" dirty="0" sz="1200" lang="zh-CN" spc="150">
              <a:solidFill>
                <a:schemeClr val="tx1">
                  <a:lumMod val="65000"/>
                  <a:lumOff val="35000"/>
                </a:schemeClr>
              </a:solidFill>
              <a:latin typeface="+mn-ea"/>
              <a:sym typeface="+mn-ea"/>
            </a:endParaRPr>
          </a:p>
        </p:txBody>
      </p:sp>
      <p:sp>
        <p:nvSpPr>
          <p:cNvPr id="104938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恶意软件分析系统的实现方式：数据采集、特征提取、模型训练、预测与防御</a:t>
            </a:r>
            <a:endParaRPr altLang="en-US" dirty="0" sz="1200" lang="zh-CN" spc="150">
              <a:solidFill>
                <a:schemeClr val="tx1">
                  <a:lumMod val="65000"/>
                  <a:lumOff val="35000"/>
                </a:schemeClr>
              </a:solidFill>
              <a:latin typeface="+mn-ea"/>
              <a:sym typeface="+mn-ea"/>
            </a:endParaRPr>
          </a:p>
        </p:txBody>
      </p:sp>
      <p:sp>
        <p:nvSpPr>
          <p:cNvPr id="104938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基于人工智能的恶意软件分析系统的应用场景：企业网络安全、政府网络安全、个人网络安全等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基于人工智能的漏洞扫描系统</a:t>
            </a:r>
            <a:endParaRPr altLang="en-US" lang="zh-CN"/>
          </a:p>
        </p:txBody>
      </p:sp>
      <p:sp>
        <p:nvSpPr>
          <p:cNvPr id="1049424"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26"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漏洞扫描系统概述</a:t>
            </a:r>
            <a:endParaRPr altLang="en-US" dirty="0" sz="1600" lang="zh-CN" spc="150">
              <a:solidFill>
                <a:schemeClr val="tx1"/>
              </a:solidFill>
              <a:latin typeface="+mn-ea"/>
            </a:endParaRPr>
          </a:p>
        </p:txBody>
      </p:sp>
      <p:sp>
        <p:nvSpPr>
          <p:cNvPr id="1049428"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30"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实际应用与效果评估</a:t>
            </a:r>
            <a:endParaRPr altLang="en-US" dirty="0" sz="1600" lang="zh-CN" spc="150">
              <a:solidFill>
                <a:schemeClr val="tx1"/>
              </a:solidFill>
              <a:latin typeface="+mn-ea"/>
            </a:endParaRPr>
          </a:p>
        </p:txBody>
      </p:sp>
      <p:sp>
        <p:nvSpPr>
          <p:cNvPr id="1049432"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34" name="正文"/>
          <p:cNvSpPr txBox="1"/>
          <p:nvPr>
            <p:custDataLst>
              <p:tags r:id="rId6"/>
            </p:custDataLst>
          </p:nvPr>
        </p:nvSpPr>
        <p:spPr>
          <a:xfrm>
            <a:off x="3688451" y="348878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基于人工智能的漏洞扫描系统架构</a:t>
            </a:r>
            <a:endParaRPr altLang="en-US" dirty="0" sz="1600" lang="zh-CN" spc="150">
              <a:solidFill>
                <a:schemeClr val="tx1"/>
              </a:solidFill>
              <a:latin typeface="+mn-ea"/>
            </a:endParaRPr>
          </a:p>
        </p:txBody>
      </p:sp>
      <p:sp>
        <p:nvSpPr>
          <p:cNvPr id="1049436"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38"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漏洞扫描算法与技术</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基于人工智能的网络安全态势感知系统</a:t>
            </a:r>
            <a:endParaRPr altLang="en-US" lang="zh-CN"/>
          </a:p>
        </p:txBody>
      </p:sp>
      <p:sp>
        <p:nvSpPr>
          <p:cNvPr id="10494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实现方式：通过收集网络流量、日志、事件等数据，利用机器学习、深度学习等技术进行分析和挖掘</a:t>
            </a:r>
            <a:endParaRPr altLang="zh-CN" dirty="0" lang="en-US">
              <a:solidFill>
                <a:schemeClr val="dk1">
                  <a:lumMod val="80000"/>
                  <a:lumOff val="20000"/>
                </a:schemeClr>
              </a:solidFill>
              <a:latin typeface="+mn-ea"/>
              <a:sym typeface="+mn-ea"/>
            </a:endParaRPr>
          </a:p>
        </p:txBody>
      </p:sp>
      <p:sp>
        <p:nvSpPr>
          <p:cNvPr id="10494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定义：基于人工智能的网络安全态势感知系统是一种利用人工智能技术对网络进行实时监测和分析的系统</a:t>
            </a:r>
            <a:endParaRPr altLang="en-US" dirty="0" lang="zh-CN">
              <a:solidFill>
                <a:schemeClr val="dk1">
                  <a:lumMod val="80000"/>
                  <a:lumOff val="20000"/>
                </a:schemeClr>
              </a:solidFill>
              <a:latin typeface="+mn-ea"/>
              <a:sym typeface="+mn-ea"/>
            </a:endParaRPr>
          </a:p>
        </p:txBody>
      </p:sp>
      <p:sp>
        <p:nvSpPr>
          <p:cNvPr id="10494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功能：能够识别网络攻击、检测异常行为、预测潜在威胁，并及时采取防御措施</a:t>
            </a:r>
            <a:endParaRPr altLang="en-US" dirty="0" sz="1600" lang="zh-CN">
              <a:solidFill>
                <a:schemeClr val="dk1">
                  <a:lumMod val="80000"/>
                  <a:lumOff val="20000"/>
                </a:schemeClr>
              </a:solidFill>
              <a:latin typeface="+mn-ea"/>
              <a:sym typeface="+mn-ea"/>
            </a:endParaRPr>
          </a:p>
        </p:txBody>
      </p:sp>
      <p:sp>
        <p:nvSpPr>
          <p:cNvPr id="10494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优势：能够提高网络安全防御的效率和准确性，降低网络攻击的风险和损失</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38" name="标题"/>
          <p:cNvSpPr>
            <a:spLocks noGrp="1"/>
          </p:cNvSpPr>
          <p:nvPr>
            <p:ph type="title"/>
            <p:custDataLst>
              <p:tags r:id="rId1"/>
            </p:custDataLst>
          </p:nvPr>
        </p:nvSpPr>
        <p:spPr>
          <a:xfrm>
            <a:off x="2047240" y="2228215"/>
            <a:ext cx="9144000" cy="1931670"/>
          </a:xfrm>
        </p:spPr>
        <p:txBody>
          <a:bodyPr/>
          <a:p>
            <a:r>
              <a:rPr altLang="en-US" lang="zh-CN"/>
              <a:t>智能化防御的实践案例</a:t>
            </a:r>
            <a:endParaRPr altLang="en-US" lang="zh-CN"/>
          </a:p>
        </p:txBody>
      </p:sp>
      <p:sp>
        <p:nvSpPr>
          <p:cNvPr id="1049540"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某大型互联网公司的智能化防御实践</a:t>
            </a:r>
            <a:endParaRPr altLang="en-US" lang="zh-CN"/>
          </a:p>
        </p:txBody>
      </p:sp>
      <p:sp>
        <p:nvSpPr>
          <p:cNvPr id="104959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实际应用及效果评估</a:t>
            </a:r>
            <a:endParaRPr altLang="en-US" dirty="0" sz="2400" lang="zh-CN">
              <a:latin typeface="+mn-ea"/>
              <a:ea typeface="+mn-ea"/>
            </a:endParaRPr>
          </a:p>
        </p:txBody>
      </p:sp>
      <p:sp>
        <p:nvSpPr>
          <p:cNvPr id="104961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经验总结与未来展望</a:t>
            </a:r>
            <a:endParaRPr altLang="en-US" dirty="0" sz="2400" lang="zh-CN">
              <a:latin typeface="+mn-ea"/>
              <a:ea typeface="+mn-ea"/>
            </a:endParaRPr>
          </a:p>
        </p:txBody>
      </p:sp>
      <p:sp>
        <p:nvSpPr>
          <p:cNvPr id="104961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公司背景及网络安全挑战</a:t>
            </a:r>
            <a:endParaRPr altLang="en-US" dirty="0" sz="2400" lang="zh-CN">
              <a:latin typeface="+mn-ea"/>
              <a:ea typeface="+mn-ea"/>
            </a:endParaRPr>
          </a:p>
        </p:txBody>
      </p:sp>
      <p:sp>
        <p:nvSpPr>
          <p:cNvPr id="104961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智能化防御系统的建设与部署</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48" name="标题 1"/>
          <p:cNvSpPr>
            <a:spLocks noGrp="1"/>
          </p:cNvSpPr>
          <p:nvPr>
            <p:ph type="title"/>
          </p:nvPr>
        </p:nvSpPr>
        <p:spPr/>
        <p:txBody>
          <a:bodyPr/>
          <a:p>
            <a:r>
              <a:rPr altLang="en-US" lang="zh-CN"/>
              <a:t>某政府机构的智能化防御实践</a:t>
            </a:r>
            <a:endParaRPr altLang="en-US" lang="zh-CN"/>
          </a:p>
        </p:txBody>
      </p:sp>
      <p:sp>
        <p:nvSpPr>
          <p:cNvPr id="1049650" name="内容占位符 2"/>
          <p:cNvSpPr>
            <a:spLocks noGrp="1"/>
          </p:cNvSpPr>
          <p:nvPr>
            <p:ph idx="1"/>
          </p:nvPr>
        </p:nvSpPr>
        <p:spPr/>
        <p:txBody>
          <a:bodyPr>
            <a:normAutofit fontScale="86250"/>
          </a:bodyPr>
          <a:p>
            <a:r>
              <a:rPr altLang="en-US" lang="zh-CN"/>
              <a:t>背景介绍：政府机构面临的网络安全威胁和挑战</a:t>
            </a:r>
            <a:endParaRPr altLang="en-US" lang="zh-CN"/>
          </a:p>
          <a:p>
            <a:r>
              <a:rPr altLang="en-US" lang="zh-CN"/>
              <a:t>智能化防御策略：如何制定和实施智能化防御策略</a:t>
            </a:r>
            <a:endParaRPr altLang="en-US" lang="zh-CN"/>
          </a:p>
          <a:p>
            <a:r>
              <a:rPr altLang="en-US" lang="zh-CN"/>
              <a:t>实践案例：某政府机构在网络安全中的智能化防御实践</a:t>
            </a:r>
            <a:endParaRPr altLang="en-US" lang="zh-CN"/>
          </a:p>
          <a:p>
            <a:r>
              <a:rPr altLang="en-US" lang="zh-CN"/>
              <a:t>效果评估：智能化防御实践的效果和影响  以下是用户提供的信息和标题： 我正在写一份主题为“人工智能在网络安全中的智能化防御”的PPT,现在准备介绍“智能化防御的实践案例”,请帮我生成“某大型企业的智能化防御实践”为标题的内容 某大型企业的智能化防御实践</a:t>
            </a:r>
            <a:endParaRPr altLang="en-US" lang="zh-CN"/>
          </a:p>
          <a:p>
            <a:pPr lvl="1"/>
            <a:r>
              <a:rPr altLang="en-US" lang="zh-CN"/>
              <a:t>以下是用户提供的信息和标题：</a:t>
            </a:r>
            <a:endParaRPr altLang="en-US" lang="zh-CN"/>
          </a:p>
          <a:p>
            <a:pPr lvl="1"/>
            <a:r>
              <a:rPr altLang="en-US" lang="zh-CN"/>
              <a:t>我正在写一份主题为“人工智能在网络安全中的智能化防御”的PPT,现在准备介绍“智能化防御的实践案例”,请帮我生成“某大型企业的智能化防御实践”为标题的内容</a:t>
            </a:r>
            <a:endParaRPr altLang="en-US" lang="zh-CN"/>
          </a:p>
          <a:p>
            <a:pPr lvl="1"/>
            <a:r>
              <a:rPr altLang="en-US" lang="zh-CN"/>
              <a:t>某大型企业的智能化防御实践</a:t>
            </a:r>
            <a:endParaRPr altLang="en-US" lang="zh-CN"/>
          </a:p>
          <a:p>
            <a:r>
              <a:rPr altLang="en-US" lang="zh-CN"/>
              <a:t>背景介绍：大型企业面临的网络安全威胁和挑战</a:t>
            </a:r>
            <a:endParaRPr altLang="en-US" lang="zh-CN"/>
          </a:p>
          <a:p>
            <a:r>
              <a:rPr altLang="en-US" lang="zh-CN"/>
              <a:t>智能化防御策略：如何制定和实施智能化防御策略</a:t>
            </a:r>
            <a:endParaRPr altLang="en-US" lang="zh-CN"/>
          </a:p>
          <a:p>
            <a:r>
              <a:rPr altLang="en-US" lang="zh-CN"/>
              <a:t>实践案例：某大型企业在网络安全中的智能化防御实践</a:t>
            </a:r>
            <a:endParaRPr altLang="en-US" lang="zh-CN"/>
          </a:p>
          <a:p>
            <a:r>
              <a:rPr altLang="en-US" lang="zh-CN"/>
              <a:t>效果评估：智能化防御实践的效果和影响</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684" name="标题 1"/>
          <p:cNvSpPr>
            <a:spLocks noGrp="1"/>
          </p:cNvSpPr>
          <p:nvPr>
            <p:ph type="title"/>
          </p:nvPr>
        </p:nvSpPr>
        <p:spPr/>
        <p:txBody>
          <a:bodyPr/>
          <a:p>
            <a:r>
              <a:rPr altLang="en-US" lang="zh-CN"/>
              <a:t>某金融机构的智能化防御实践</a:t>
            </a:r>
            <a:endParaRPr altLang="en-US" lang="zh-CN"/>
          </a:p>
        </p:txBody>
      </p:sp>
      <p:sp>
        <p:nvSpPr>
          <p:cNvPr id="104968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金融机构面临的网络安全挑战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智能化防御系统的建设与实践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防御效果及数据分析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未来发展规划与展望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42" name="标题"/>
          <p:cNvSpPr>
            <a:spLocks noGrp="1"/>
          </p:cNvSpPr>
          <p:nvPr>
            <p:ph type="title"/>
            <p:custDataLst>
              <p:tags r:id="rId1"/>
            </p:custDataLst>
          </p:nvPr>
        </p:nvSpPr>
        <p:spPr>
          <a:xfrm>
            <a:off x="2047240" y="2228215"/>
            <a:ext cx="9144000" cy="1931670"/>
          </a:xfrm>
        </p:spPr>
        <p:txBody>
          <a:bodyPr/>
          <a:p>
            <a:r>
              <a:rPr altLang="en-US" lang="zh-CN"/>
              <a:t>智能化防御的挑战与未来发展</a:t>
            </a:r>
            <a:endParaRPr altLang="en-US" lang="zh-CN"/>
          </a:p>
        </p:txBody>
      </p:sp>
      <p:sp>
        <p:nvSpPr>
          <p:cNvPr id="1049744"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智能化防御面临的挑战</a:t>
            </a:r>
            <a:endParaRPr altLang="en-US" lang="zh-CN"/>
          </a:p>
        </p:txBody>
      </p:sp>
      <p:sp>
        <p:nvSpPr>
          <p:cNvPr id="1049796"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798"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00"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802"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不断演变的攻击手段：黑客攻击技术不断升级，智能化防御需要应对各种新型攻击方式</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804"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06"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808"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10"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812"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14"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16"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818"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20"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22"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824"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26"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28"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830"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32"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34"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836"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38"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40"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842"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844"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846"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848"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数据隐私和安全：智能化防御需要保护用户数据隐私，防止数据泄露和滥用</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50"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852"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法律法规和合规性：智能化防御需要遵守相关法律法规，确保合规性，避免法律风险</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854"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56" name="标题"/>
          <p:cNvSpPr txBox="1"/>
          <p:nvPr>
            <p:custDataLst>
              <p:tags r:id="rId31"/>
            </p:custDataLst>
          </p:nvPr>
        </p:nvSpPr>
        <p:spPr>
          <a:xfrm>
            <a:off x="7392555" y="3117996"/>
            <a:ext cx="3589122" cy="375184"/>
          </a:xfrm>
          <a:prstGeom prst="rect"/>
          <a:noFill/>
        </p:spPr>
        <p:txBody>
          <a:bodyPr anchor="b" bIns="0" lIns="0" rIns="0" rtlCol="0" tIns="0" wrap="square">
            <a:normAutofit fontScale="6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技术成熟度和可靠性：智能化防御技术需要不断成熟和完善，提高可靠性和稳定性  未来发展</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858"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未来发展</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860"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人工智能技术的进一步发展：随着人工智能技术的不断进步，智能化防御将更加精准、高效</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862"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64" name="标题"/>
          <p:cNvSpPr txBox="1"/>
          <p:nvPr>
            <p:custDataLst>
              <p:tags r:id="rId35"/>
            </p:custDataLst>
          </p:nvPr>
        </p:nvSpPr>
        <p:spPr>
          <a:xfrm>
            <a:off x="7392555" y="41700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跨领域合作：网络安全领域需要与其他领域进行合作，共同推动智能化防御技术的发展</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66"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868" name="标题"/>
          <p:cNvSpPr txBox="1"/>
          <p:nvPr>
            <p:custDataLst>
              <p:tags r:id="rId37"/>
            </p:custDataLst>
          </p:nvPr>
        </p:nvSpPr>
        <p:spPr>
          <a:xfrm>
            <a:off x="1210284" y="4681965"/>
            <a:ext cx="3589122" cy="375184"/>
          </a:xfrm>
          <a:prstGeom prst="rect"/>
          <a:noFill/>
        </p:spPr>
        <p:txBody>
          <a:bodyPr anchor="b" bIns="0" lIns="0" rIns="0" rtlCol="0" tIns="0" wrap="square">
            <a:normAutofit fontScale="6000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建立完善的防御体系：需要将智能化防御技术与其他网络安全措施相结合，建立完善的防御体系</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870"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872" name="标题"/>
          <p:cNvSpPr txBox="1"/>
          <p:nvPr>
            <p:custDataLst>
              <p:tags r:id="rId39"/>
            </p:custDataLst>
          </p:nvPr>
        </p:nvSpPr>
        <p:spPr>
          <a:xfrm>
            <a:off x="7392555" y="5206664"/>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提高公众意识：需要加强公众对网络安全的认识和意识，共同维护网络空间的安全与稳定</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874"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08" name="标题 1"/>
          <p:cNvSpPr>
            <a:spLocks noGrp="1"/>
          </p:cNvSpPr>
          <p:nvPr>
            <p:ph type="title"/>
          </p:nvPr>
        </p:nvSpPr>
        <p:spPr/>
        <p:txBody>
          <a:bodyPr/>
          <a:p>
            <a:r>
              <a:rPr altLang="en-US" lang="zh-CN"/>
              <a:t>智能化防御的未来发展趋势</a:t>
            </a:r>
            <a:endParaRPr altLang="en-US" lang="zh-CN"/>
          </a:p>
        </p:txBody>
      </p:sp>
      <p:sp>
        <p:nvSpPr>
          <p:cNvPr id="10499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人工智能技术的不断升级和应用</a:t>
            </a:r>
            <a:endParaRPr altLang="en-US" dirty="0" sz="2000" lang="zh-CN" spc="150">
              <a:solidFill>
                <a:schemeClr val="tx1">
                  <a:lumMod val="85000"/>
                  <a:lumOff val="15000"/>
                </a:schemeClr>
              </a:solidFill>
              <a:latin typeface="+mn-ea"/>
              <a:sym typeface="+mn-ea"/>
            </a:endParaRPr>
          </a:p>
        </p:txBody>
      </p:sp>
      <p:sp>
        <p:nvSpPr>
          <p:cNvPr id="10499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防御策略的不断完善和创新</a:t>
            </a:r>
            <a:endParaRPr altLang="en-US" dirty="0" sz="2000" lang="zh-CN" spc="150">
              <a:solidFill>
                <a:schemeClr val="tx1">
                  <a:lumMod val="85000"/>
                  <a:lumOff val="15000"/>
                </a:schemeClr>
              </a:solidFill>
              <a:latin typeface="+mn-ea"/>
              <a:sym typeface="+mn-ea"/>
            </a:endParaRPr>
          </a:p>
        </p:txBody>
      </p:sp>
      <p:sp>
        <p:nvSpPr>
          <p:cNvPr id="10499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网络安全领域的智能化防御将更加普及和重要</a:t>
            </a:r>
            <a:endParaRPr altLang="en-US" dirty="0" sz="2000" lang="zh-CN" spc="150">
              <a:solidFill>
                <a:schemeClr val="tx1">
                  <a:lumMod val="85000"/>
                  <a:lumOff val="15000"/>
                </a:schemeClr>
              </a:solidFill>
              <a:latin typeface="+mn-ea"/>
              <a:sym typeface="+mn-ea"/>
            </a:endParaRPr>
          </a:p>
        </p:txBody>
      </p:sp>
      <p:sp>
        <p:nvSpPr>
          <p:cNvPr id="10499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未来将出现更加智能化的防御技术和手段</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智能化防御的技术创新方向</a:t>
            </a:r>
            <a:endParaRPr altLang="en-US" lang="zh-CN"/>
          </a:p>
        </p:txBody>
      </p:sp>
      <p:sp>
        <p:nvSpPr>
          <p:cNvPr id="104996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人工智能算法优化：提高智能化防御的准确性和效率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跨领域合作：促进人工智能与网络安全领域的融合发展</a:t>
            </a:r>
            <a:endParaRPr dirty="0" sz="2000" err="1">
              <a:solidFill>
                <a:schemeClr val="tx1">
                  <a:lumMod val="75000"/>
                  <a:lumOff val="25000"/>
                </a:schemeClr>
              </a:solidFill>
              <a:latin typeface="+mn-ea"/>
              <a:ea typeface="+mn-ea"/>
              <a:cs typeface="+mn-ea"/>
              <a:sym typeface="+mn-lt"/>
            </a:endParaRPr>
          </a:p>
        </p:txBody>
      </p:sp>
      <p:sp>
        <p:nvSpPr>
          <p:cNvPr id="104998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9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法律法规完善：为智能化防御提供法律保障和规范指导</a:t>
            </a:r>
            <a:endParaRPr dirty="0" sz="2000" err="1">
              <a:solidFill>
                <a:schemeClr val="tx1">
                  <a:lumMod val="75000"/>
                  <a:lumOff val="25000"/>
                </a:schemeClr>
              </a:solidFill>
              <a:latin typeface="+mn-ea"/>
              <a:ea typeface="+mn-ea"/>
              <a:cs typeface="+mn-ea"/>
              <a:sym typeface="+mn-lt"/>
            </a:endParaRPr>
          </a:p>
        </p:txBody>
      </p:sp>
      <p:sp>
        <p:nvSpPr>
          <p:cNvPr id="1050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防御系统升级：增强对新型网络攻击的防御能力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40"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042"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19.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50.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197.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2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299.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2023-12-16T14:15:38Z</dcterms:created>
  <dcterms:modified xsi:type="dcterms:W3CDTF">2023-12-16T14:15:38Z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ce6cf53be34949e78cee3ba291fa99a9_21</vt:lpwstr>
  </property>
</Properties>
</file>