
<file path=[Content_Types].xml><?xml version="1.0" encoding="utf-8"?>
<Types xmlns="http://schemas.openxmlformats.org/package/2006/content-types">
  <Default Extension="xlsx" ContentType="application/vnd.openxmlformats-officedocument.spreadsheetml.sheet"/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4"/>
  </p:handoutMasterIdLst>
  <p:sldIdLst>
    <p:sldId id="774" r:id="rId3"/>
    <p:sldId id="776" r:id="rId5"/>
    <p:sldId id="775" r:id="rId6"/>
    <p:sldId id="777" r:id="rId7"/>
    <p:sldId id="778" r:id="rId8"/>
    <p:sldId id="805" r:id="rId9"/>
    <p:sldId id="779" r:id="rId10"/>
    <p:sldId id="813" r:id="rId11"/>
    <p:sldId id="806" r:id="rId12"/>
    <p:sldId id="807" r:id="rId13"/>
    <p:sldId id="808" r:id="rId14"/>
    <p:sldId id="780" r:id="rId15"/>
    <p:sldId id="800" r:id="rId16"/>
    <p:sldId id="781" r:id="rId17"/>
    <p:sldId id="809" r:id="rId18"/>
    <p:sldId id="810" r:id="rId19"/>
    <p:sldId id="811" r:id="rId20"/>
    <p:sldId id="812" r:id="rId21"/>
    <p:sldId id="814" r:id="rId22"/>
    <p:sldId id="743" r:id="rId23"/>
  </p:sldIdLst>
  <p:sldSz cx="9144000" cy="5143500" type="screen16x9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Full" cryptAlgorithmClass="hash" cryptAlgorithmType="typeAny" cryptAlgorithmSid="4" spinCount="100000" saltData="0kY+ZftABuOR/jl5JUx30w==" hashData="tMN3rcCXAa4afMUal/VQLMSm+P0="/>
  <p:extLst>
    <p:ext uri="{EFAFB233-063F-42B5-8137-9DF3F51BA10A}">
      <p15:sldGuideLst xmlns:p15="http://schemas.microsoft.com/office/powerpoint/2012/main">
        <p15:guide id="1" pos="2730" userDrawn="1">
          <p15:clr>
            <a:srgbClr val="A4A3A4"/>
          </p15:clr>
        </p15:guide>
        <p15:guide id="2" orient="horz" pos="170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E66"/>
    <a:srgbClr val="BA06AD"/>
    <a:srgbClr val="02C2CC"/>
    <a:srgbClr val="ECE214"/>
    <a:srgbClr val="2A9E85"/>
    <a:srgbClr val="8EE2D0"/>
    <a:srgbClr val="CCE6E0"/>
    <a:srgbClr val="66A493"/>
    <a:srgbClr val="00A082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3655" autoAdjust="0"/>
  </p:normalViewPr>
  <p:slideViewPr>
    <p:cSldViewPr showGuides="1">
      <p:cViewPr>
        <p:scale>
          <a:sx n="100" d="100"/>
          <a:sy n="100" d="100"/>
        </p:scale>
        <p:origin x="-1950" y="-768"/>
      </p:cViewPr>
      <p:guideLst>
        <p:guide pos="2730"/>
        <p:guide orient="horz" pos="1708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690" y="-78"/>
      </p:cViewPr>
      <p:guideLst>
        <p:guide orient="horz" pos="3036"/>
        <p:guide pos="213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8" Type="http://schemas.openxmlformats.org/officeDocument/2006/relationships/tags" Target="tags/tag1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handoutMaster" Target="handoutMasters/handoutMaster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explosion val="0"/>
          <c:dPt>
            <c:idx val="0"/>
            <c:bubble3D val="0"/>
            <c:explosion val="5"/>
            <c:spPr>
              <a:solidFill>
                <a:srgbClr val="00B0F0"/>
              </a:solidFill>
            </c:spPr>
          </c:dPt>
          <c:dPt>
            <c:idx val="1"/>
            <c:bubble3D val="0"/>
            <c:explosion val="5"/>
            <c:spPr>
              <a:solidFill>
                <a:srgbClr val="FFC000"/>
              </a:solidFill>
            </c:spPr>
          </c:dPt>
          <c:dPt>
            <c:idx val="2"/>
            <c:bubble3D val="0"/>
            <c:explosion val="2"/>
            <c:spPr>
              <a:solidFill>
                <a:srgbClr val="47B897"/>
              </a:solidFill>
            </c:spPr>
          </c:dPt>
          <c:dPt>
            <c:idx val="3"/>
            <c:bubble3D val="0"/>
            <c:explosion val="4"/>
            <c:spPr>
              <a:solidFill>
                <a:srgbClr val="CC99FF"/>
              </a:solidFill>
            </c:spPr>
          </c:dPt>
          <c:dLbls>
            <c:dLbl>
              <c:idx val="0"/>
              <c:layout>
                <c:manualLayout>
                  <c:x val="-0.0178043770949507"/>
                  <c:y val="0.12801604924992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zh-CN" sz="1200" b="1" i="0" u="none" strike="noStrike" kern="1200" baseline="0">
                        <a:solidFill>
                          <a:schemeClr val="tx1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defRPr>
                    </a:pPr>
                    <a:r>
                      <a:rPr lang="en-US" altLang="en-US" sz="1200" b="1" dirty="0" smtClean="0"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rPr>
                      <a:t>4</a:t>
                    </a:r>
                    <a:r>
                      <a:rPr lang="en-US" altLang="zh-CN" sz="1200" b="1" dirty="0" smtClean="0"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rPr>
                      <a:t>%</a:t>
                    </a:r>
                    <a:endParaRPr lang="en-US" altLang="en-US" sz="1200" dirty="0">
                      <a:latin typeface="Poppins" panose="02000000000000000000" pitchFamily="2" charset="0"/>
                      <a:cs typeface="Poppins" panose="02000000000000000000" pitchFamily="2" charset="0"/>
                    </a:endParaRPr>
                  </a:p>
                </c:rich>
              </c:tx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zh-CN" sz="1200" b="1" i="0" u="none" strike="noStrike" kern="1200" baseline="0">
                      <a:solidFill>
                        <a:schemeClr val="tx1"/>
                      </a:solidFill>
                      <a:latin typeface="Poppins" panose="02000000000000000000" pitchFamily="2" charset="0"/>
                      <a:ea typeface="微软雅黑" panose="020B0503020204020204" pitchFamily="34" charset="-122"/>
                      <a:cs typeface="Poppins" panose="02000000000000000000" pitchFamily="2" charset="0"/>
                    </a:defRPr>
                  </a:pPr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0666666545470543"/>
                  <c:y val="0.150929919355908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zh-CN" sz="1200" b="1" i="0" u="none" strike="noStrike" kern="1200" baseline="0">
                        <a:solidFill>
                          <a:schemeClr val="tx1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defRPr>
                    </a:pPr>
                    <a:r>
                      <a:rPr lang="en-US" altLang="en-US" sz="1200" b="1" dirty="0" smtClean="0"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rPr>
                      <a:t>9.6</a:t>
                    </a:r>
                    <a:r>
                      <a:rPr lang="en-US" altLang="zh-CN" sz="1200" dirty="0" smtClean="0">
                        <a:latin typeface="Poppins" panose="02000000000000000000" pitchFamily="2" charset="0"/>
                        <a:cs typeface="Poppins" panose="02000000000000000000" pitchFamily="2" charset="0"/>
                      </a:rPr>
                      <a:t>%</a:t>
                    </a:r>
                    <a:endParaRPr lang="en-US" altLang="en-US" sz="1200" dirty="0">
                      <a:latin typeface="Poppins" panose="02000000000000000000" pitchFamily="2" charset="0"/>
                      <a:cs typeface="Poppins" panose="02000000000000000000" pitchFamily="2" charset="0"/>
                    </a:endParaRPr>
                  </a:p>
                </c:rich>
              </c:tx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zh-CN" sz="1200" b="1" i="0" u="none" strike="noStrike" kern="1200" baseline="0">
                      <a:solidFill>
                        <a:schemeClr val="tx1"/>
                      </a:solidFill>
                      <a:latin typeface="Poppins" panose="02000000000000000000" pitchFamily="2" charset="0"/>
                      <a:ea typeface="微软雅黑" panose="020B0503020204020204" pitchFamily="34" charset="-122"/>
                      <a:cs typeface="Poppins" panose="02000000000000000000" pitchFamily="2" charset="0"/>
                    </a:defRPr>
                  </a:pPr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0.112000761354047"/>
                  <c:y val="-0.180417027057692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zh-CN" sz="1200" b="1" i="0" u="none" strike="noStrike" kern="1200" baseline="0">
                        <a:solidFill>
                          <a:schemeClr val="tx1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defRPr>
                    </a:pPr>
                    <a:r>
                      <a:rPr lang="en-US" altLang="zh-CN" sz="1200" b="1" dirty="0" smtClean="0"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rPr>
                      <a:t>50.4</a:t>
                    </a:r>
                    <a:r>
                      <a:rPr lang="en-US" altLang="zh-CN" sz="1200" dirty="0" smtClean="0">
                        <a:latin typeface="Poppins" panose="02000000000000000000" pitchFamily="2" charset="0"/>
                        <a:cs typeface="Poppins" panose="02000000000000000000" pitchFamily="2" charset="0"/>
                      </a:rPr>
                      <a:t>%</a:t>
                    </a:r>
                    <a:endParaRPr lang="en-US" altLang="en-US" sz="1200" dirty="0">
                      <a:latin typeface="Poppins" panose="02000000000000000000" pitchFamily="2" charset="0"/>
                      <a:cs typeface="Poppins" panose="02000000000000000000" pitchFamily="2" charset="0"/>
                    </a:endParaRPr>
                  </a:p>
                </c:rich>
              </c:tx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zh-CN" sz="1200" b="1" i="0" u="none" strike="noStrike" kern="1200" baseline="0">
                      <a:solidFill>
                        <a:schemeClr val="tx1"/>
                      </a:solidFill>
                      <a:latin typeface="Poppins" panose="02000000000000000000" pitchFamily="2" charset="0"/>
                      <a:ea typeface="微软雅黑" panose="020B0503020204020204" pitchFamily="34" charset="-122"/>
                      <a:cs typeface="Poppins" panose="02000000000000000000" pitchFamily="2" charset="0"/>
                    </a:defRPr>
                  </a:pPr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zh-CN" sz="1200" b="1" i="0" u="none" strike="noStrike" kern="1200" baseline="0">
                        <a:solidFill>
                          <a:schemeClr val="tx1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defRPr>
                    </a:pPr>
                    <a:r>
                      <a:rPr lang="en-US" altLang="zh-CN" sz="1200" b="1" dirty="0" smtClean="0"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rPr>
                      <a:t>36</a:t>
                    </a:r>
                    <a:r>
                      <a:rPr lang="en-US" altLang="zh-CN" sz="1200" dirty="0" smtClean="0">
                        <a:latin typeface="Poppins" panose="02000000000000000000" pitchFamily="2" charset="0"/>
                        <a:cs typeface="Poppins" panose="02000000000000000000" pitchFamily="2" charset="0"/>
                      </a:rPr>
                      <a:t>%</a:t>
                    </a:r>
                    <a:endParaRPr lang="en-US" altLang="en-US" sz="1200" dirty="0">
                      <a:latin typeface="Poppins" panose="02000000000000000000" pitchFamily="2" charset="0"/>
                      <a:cs typeface="Poppins" panose="02000000000000000000" pitchFamily="2" charset="0"/>
                    </a:endParaRPr>
                  </a:p>
                </c:rich>
              </c:tx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zh-CN" sz="1200" b="1" i="0" u="none" strike="noStrike" kern="1200" baseline="0">
                      <a:solidFill>
                        <a:schemeClr val="tx1"/>
                      </a:solidFill>
                      <a:latin typeface="Poppins" panose="02000000000000000000" pitchFamily="2" charset="0"/>
                      <a:ea typeface="微软雅黑" panose="020B0503020204020204" pitchFamily="34" charset="-122"/>
                      <a:cs typeface="Poppins" panose="02000000000000000000" pitchFamily="2" charset="0"/>
                    </a:defRPr>
                  </a:pPr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800" b="1" i="0" u="none" strike="noStrike" kern="1200" baseline="0">
                    <a:solidFill>
                      <a:schemeClr val="tx1"/>
                    </a:solidFill>
                    <a:latin typeface="Poppins" panose="02000000000000000000" pitchFamily="2" charset="0"/>
                    <a:ea typeface="微软雅黑" panose="020B0503020204020204" pitchFamily="34" charset="-122"/>
                    <a:cs typeface="Poppins" panose="02000000000000000000" pitchFamily="2" charset="0"/>
                  </a:defRPr>
                </a:pPr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/>
              </c:ext>
            </c:extLst>
          </c:dLbls>
          <c:cat>
            <c:strRef>
              <c:f>Sheet1!$A$2:$A$5</c:f>
              <c:strCache>
                <c:ptCount val="4"/>
                <c:pt idx="0">
                  <c:v>Murine</c:v>
                </c:pt>
                <c:pt idx="1">
                  <c:v>Chimeric</c:v>
                </c:pt>
                <c:pt idx="2">
                  <c:v>Humanized</c:v>
                </c:pt>
                <c:pt idx="3">
                  <c:v>Human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</c:v>
                </c:pt>
                <c:pt idx="1">
                  <c:v>12</c:v>
                </c:pt>
                <c:pt idx="2">
                  <c:v>63</c:v>
                </c:pt>
                <c:pt idx="3">
                  <c:v>45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800" b="1" i="0" u="none" strike="noStrike" kern="1200" baseline="0">
                <a:solidFill>
                  <a:schemeClr val="tx1"/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800" b="1" i="0" u="none" strike="noStrike" kern="1200" baseline="0">
                <a:solidFill>
                  <a:schemeClr val="tx1"/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800" b="1" i="0" u="none" strike="noStrike" kern="1200" baseline="0">
                <a:solidFill>
                  <a:schemeClr val="tx1"/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defRPr>
            </a:pPr>
          </a:p>
        </c:txPr>
      </c:legendEntry>
      <c:legendEntry>
        <c:idx val="3"/>
        <c:txPr>
          <a:bodyPr rot="0" spcFirstLastPara="0" vertOverflow="ellipsis" vert="horz" wrap="square" anchor="ctr" anchorCtr="1"/>
          <a:lstStyle/>
          <a:p>
            <a:pPr>
              <a:defRPr lang="zh-CN" sz="800" b="1" i="0" u="none" strike="noStrike" kern="1200" baseline="0">
                <a:solidFill>
                  <a:schemeClr val="tx1"/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defRPr>
            </a:pPr>
          </a:p>
        </c:txPr>
      </c:legendEntry>
      <c:layout>
        <c:manualLayout>
          <c:xMode val="edge"/>
          <c:yMode val="edge"/>
          <c:x val="0.155401123415346"/>
          <c:y val="0.914505242754765"/>
          <c:w val="0.544609747876917"/>
          <c:h val="0.0854947572452351"/>
        </c:manualLayout>
      </c:layout>
      <c:overlay val="0"/>
      <c:txPr>
        <a:bodyPr rot="0" spcFirstLastPara="0" vertOverflow="ellipsis" vert="horz" wrap="square" anchor="ctr" anchorCtr="1"/>
        <a:lstStyle/>
        <a:p>
          <a:pPr>
            <a:defRPr lang="zh-CN" sz="800" b="1" i="0" u="none" strike="noStrike" kern="120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Poppins" panose="02000000000000000000" pitchFamily="2" charset="0"/>
                <a:ea typeface="+mn-ea"/>
                <a:cs typeface="Poppins" panose="02000000000000000000" pitchFamily="2" charset="0"/>
              </a:defRPr>
            </a:pPr>
            <a:r>
              <a:rPr lang="en-US" altLang="en-US" b="0">
                <a:latin typeface="Poppins" panose="02000000000000000000" pitchFamily="2" charset="0"/>
                <a:cs typeface="Poppins" panose="02000000000000000000" pitchFamily="2" charset="0"/>
              </a:rPr>
              <a:t>2018</a:t>
            </a:r>
            <a:endParaRPr lang="en-US" altLang="en-US" b="0">
              <a:latin typeface="Poppins" panose="02000000000000000000" pitchFamily="2" charset="0"/>
              <a:cs typeface="Poppins" panose="02000000000000000000" pitchFamily="2" charset="0"/>
            </a:endParaRPr>
          </a:p>
        </c:rich>
      </c:tx>
      <c:layout>
        <c:manualLayout>
          <c:xMode val="edge"/>
          <c:yMode val="edge"/>
          <c:x val="0.43599930119972"/>
          <c:y val="0.032520325203252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Sheet1!$H$7</c:f>
              <c:strCache>
                <c:ptCount val="1"/>
                <c:pt idx="0">
                  <c:v>FDA approved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007E66"/>
              </a:solidFill>
              <a:ln>
                <a:noFill/>
              </a:ln>
            </c:spPr>
          </c:dPt>
          <c:dPt>
            <c:idx val="1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Sheet1!$G$8:$G$9</c:f>
              <c:strCache>
                <c:ptCount val="2"/>
                <c:pt idx="0">
                  <c:v>人源化抗体</c:v>
                </c:pt>
                <c:pt idx="1">
                  <c:v>全人源抗体</c:v>
                </c:pt>
              </c:strCache>
            </c:strRef>
          </c:cat>
          <c:val>
            <c:numRef>
              <c:f>Sheet1!$H$8:$H$9</c:f>
              <c:numCache>
                <c:formatCode>General</c:formatCode>
                <c:ptCount val="2"/>
                <c:pt idx="0">
                  <c:v>6</c:v>
                </c:pt>
                <c:pt idx="1">
                  <c:v>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11660160"/>
        <c:axId val="208917632"/>
      </c:barChart>
      <c:catAx>
        <c:axId val="211660160"/>
        <c:scaling>
          <c:orientation val="minMax"/>
        </c:scaling>
        <c:delete val="1"/>
        <c:axPos val="b"/>
        <c:majorTickMark val="out"/>
        <c:minorTickMark val="none"/>
        <c:tickLblPos val="none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208917632"/>
        <c:crosses val="autoZero"/>
        <c:auto val="1"/>
        <c:lblAlgn val="ctr"/>
        <c:lblOffset val="100"/>
        <c:noMultiLvlLbl val="0"/>
      </c:catAx>
      <c:valAx>
        <c:axId val="208917632"/>
        <c:scaling>
          <c:orientation val="minMax"/>
          <c:max val="6"/>
          <c:min val="1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21166016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defRPr>
            </a:pPr>
            <a:r>
              <a:rPr lang="en-US" altLang="en-US" b="0" dirty="0" smtClean="0"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rPr>
              <a:t>2019</a:t>
            </a:r>
            <a:endParaRPr lang="en-US" altLang="en-US" b="0" dirty="0">
              <a:latin typeface="Poppins" panose="02000000000000000000" pitchFamily="2" charset="0"/>
              <a:ea typeface="思源黑体 CN Regular" pitchFamily="34" charset="-122"/>
              <a:cs typeface="Poppins" panose="02000000000000000000" pitchFamily="2" charset="0"/>
            </a:endParaRPr>
          </a:p>
        </c:rich>
      </c:tx>
      <c:layout>
        <c:manualLayout>
          <c:xMode val="edge"/>
          <c:yMode val="edge"/>
          <c:x val="0.436000447940874"/>
          <c:y val="0.0323230060904688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Sheet1!$L$7</c:f>
              <c:strCache>
                <c:ptCount val="1"/>
                <c:pt idx="0">
                  <c:v>FDA approved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007E66"/>
              </a:solidFill>
              <a:ln>
                <a:noFill/>
              </a:ln>
            </c:spPr>
          </c:dPt>
          <c:dPt>
            <c:idx val="1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Sheet1!$K$8:$K$9</c:f>
              <c:strCache>
                <c:ptCount val="2"/>
                <c:pt idx="0">
                  <c:v>人源化抗体</c:v>
                </c:pt>
                <c:pt idx="1">
                  <c:v>全人员抗体</c:v>
                </c:pt>
              </c:strCache>
            </c:strRef>
          </c:cat>
          <c:val>
            <c:numRef>
              <c:f>Sheet1!$L$8:$L$9</c:f>
              <c:numCache>
                <c:formatCode>General</c:formatCode>
                <c:ptCount val="2"/>
                <c:pt idx="0">
                  <c:v>7</c:v>
                </c:pt>
                <c:pt idx="1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225216"/>
        <c:axId val="209226752"/>
      </c:barChart>
      <c:catAx>
        <c:axId val="209225216"/>
        <c:scaling>
          <c:orientation val="minMax"/>
        </c:scaling>
        <c:delete val="1"/>
        <c:axPos val="b"/>
        <c:majorTickMark val="out"/>
        <c:minorTickMark val="none"/>
        <c:tickLblPos val="none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209226752"/>
        <c:crosses val="autoZero"/>
        <c:auto val="1"/>
        <c:lblAlgn val="ctr"/>
        <c:lblOffset val="100"/>
        <c:noMultiLvlLbl val="0"/>
      </c:catAx>
      <c:valAx>
        <c:axId val="209226752"/>
        <c:scaling>
          <c:orientation val="minMax"/>
          <c:max val="7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20922521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458974646115945"/>
          <c:y val="0.0323230060904688"/>
        </c:manualLayout>
      </c:layout>
      <c:overlay val="0"/>
      <c:txPr>
        <a:bodyPr rot="0" spcFirstLastPara="0" vertOverflow="ellipsis" vert="horz" wrap="square" anchor="ctr" anchorCtr="1"/>
        <a:lstStyle/>
        <a:p>
          <a:pPr>
            <a:defRPr lang="zh-CN" sz="1800" b="0" i="0" u="none" strike="noStrike" kern="1200" baseline="0">
              <a:solidFill>
                <a:schemeClr val="tx1"/>
              </a:solidFill>
              <a:latin typeface="Poppins" panose="02000000000000000000" pitchFamily="2" charset="0"/>
              <a:ea typeface="+mn-ea"/>
              <a:cs typeface="Poppins" panose="02000000000000000000" pitchFamily="2" charset="0"/>
            </a:defRPr>
          </a:pPr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Sheet1!$O$7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007E66"/>
              </a:solidFill>
              <a:ln>
                <a:noFill/>
              </a:ln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Sheet1!$N$8:$N$9</c:f>
              <c:strCache>
                <c:ptCount val="2"/>
                <c:pt idx="0">
                  <c:v>人源化抗体</c:v>
                </c:pt>
                <c:pt idx="1">
                  <c:v>全人员抗体</c:v>
                </c:pt>
              </c:strCache>
            </c:strRef>
          </c:cat>
          <c:val>
            <c:numRef>
              <c:f>Sheet1!$O$8:$O$9</c:f>
              <c:numCache>
                <c:formatCode>General</c:formatCode>
                <c:ptCount val="2"/>
                <c:pt idx="0">
                  <c:v>7</c:v>
                </c:pt>
                <c:pt idx="1">
                  <c:v>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248640"/>
        <c:axId val="209250176"/>
      </c:barChart>
      <c:catAx>
        <c:axId val="209248640"/>
        <c:scaling>
          <c:orientation val="minMax"/>
        </c:scaling>
        <c:delete val="1"/>
        <c:axPos val="b"/>
        <c:majorTickMark val="out"/>
        <c:minorTickMark val="none"/>
        <c:tickLblPos val="none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209250176"/>
        <c:crosses val="autoZero"/>
        <c:auto val="1"/>
        <c:lblAlgn val="ctr"/>
        <c:lblOffset val="100"/>
        <c:noMultiLvlLbl val="0"/>
      </c:catAx>
      <c:valAx>
        <c:axId val="209250176"/>
        <c:scaling>
          <c:orientation val="minMax"/>
          <c:max val="7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20924864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417949292231887"/>
          <c:y val="0.0323230060904688"/>
        </c:manualLayout>
      </c:layout>
      <c:overlay val="0"/>
      <c:txPr>
        <a:bodyPr rot="0" spcFirstLastPara="0" vertOverflow="ellipsis" vert="horz" wrap="square" anchor="ctr" anchorCtr="1"/>
        <a:lstStyle/>
        <a:p>
          <a:pPr>
            <a:defRPr lang="zh-CN" sz="1800" b="0" i="0" u="none" strike="noStrike" kern="1200" baseline="0">
              <a:solidFill>
                <a:schemeClr val="tx1"/>
              </a:solidFill>
              <a:latin typeface="Poppins" panose="02000000000000000000" pitchFamily="2" charset="0"/>
              <a:ea typeface="+mn-ea"/>
              <a:cs typeface="Poppins" panose="02000000000000000000" pitchFamily="2" charset="0"/>
            </a:defRPr>
          </a:pPr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Sheet1!$R$7</c:f>
              <c:strCache>
                <c:ptCount val="1"/>
                <c:pt idx="0">
                  <c:v>2021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007E66"/>
              </a:solidFill>
              <a:ln>
                <a:noFill/>
              </a:ln>
            </c:spPr>
          </c:dPt>
          <c:dPt>
            <c:idx val="1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Sheet1!$Q$8:$Q$9</c:f>
              <c:strCache>
                <c:ptCount val="2"/>
                <c:pt idx="0">
                  <c:v>人源化抗体</c:v>
                </c:pt>
                <c:pt idx="1">
                  <c:v>全人员抗体</c:v>
                </c:pt>
              </c:strCache>
            </c:strRef>
          </c:cat>
          <c:val>
            <c:numRef>
              <c:f>Sheet1!$R$8:$R$9</c:f>
              <c:numCache>
                <c:formatCode>General</c:formatCode>
                <c:ptCount val="2"/>
                <c:pt idx="0">
                  <c:v>2</c:v>
                </c:pt>
                <c:pt idx="1">
                  <c:v>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553664"/>
        <c:axId val="209559552"/>
      </c:barChart>
      <c:catAx>
        <c:axId val="209553664"/>
        <c:scaling>
          <c:orientation val="minMax"/>
        </c:scaling>
        <c:delete val="1"/>
        <c:axPos val="b"/>
        <c:majorTickMark val="out"/>
        <c:minorTickMark val="none"/>
        <c:tickLblPos val="none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209559552"/>
        <c:crosses val="autoZero"/>
        <c:auto val="1"/>
        <c:lblAlgn val="ctr"/>
        <c:lblOffset val="100"/>
        <c:noMultiLvlLbl val="0"/>
      </c:catAx>
      <c:valAx>
        <c:axId val="209559552"/>
        <c:scaling>
          <c:orientation val="minMax"/>
          <c:max val="8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20955366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lang="zh-CN"/>
      </a:pPr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448387458016832"/>
          <c:y val="0.0323230060904688"/>
        </c:manualLayout>
      </c:layout>
      <c:overlay val="0"/>
      <c:txPr>
        <a:bodyPr rot="0" spcFirstLastPara="0" vertOverflow="ellipsis" vert="horz" wrap="square" anchor="ctr" anchorCtr="1"/>
        <a:lstStyle/>
        <a:p>
          <a:pPr>
            <a:defRPr lang="zh-CN" sz="1800" b="0" i="0" u="none" strike="noStrike" kern="1200" baseline="0">
              <a:solidFill>
                <a:schemeClr val="tx1"/>
              </a:solidFill>
              <a:latin typeface="Poppins" panose="02000000000000000000" pitchFamily="2" charset="0"/>
              <a:ea typeface="+mn-ea"/>
              <a:cs typeface="Poppins" panose="02000000000000000000" pitchFamily="2" charset="0"/>
            </a:defRPr>
          </a:pPr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Sheet1!$U$7</c:f>
              <c:strCache>
                <c:ptCount val="1"/>
                <c:pt idx="0">
                  <c:v>2022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007E66"/>
              </a:solidFill>
              <a:ln>
                <a:noFill/>
              </a:ln>
            </c:spPr>
          </c:dPt>
          <c:dPt>
            <c:idx val="1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Sheet1!$T$8:$T$9</c:f>
              <c:strCache>
                <c:ptCount val="2"/>
                <c:pt idx="0">
                  <c:v>人源化抗体</c:v>
                </c:pt>
                <c:pt idx="1">
                  <c:v>全人员抗体</c:v>
                </c:pt>
              </c:strCache>
            </c:strRef>
          </c:cat>
          <c:val>
            <c:numRef>
              <c:f>Sheet1!$U$8:$U$9</c:f>
              <c:numCache>
                <c:formatCode>General</c:formatCode>
                <c:ptCount val="2"/>
                <c:pt idx="0">
                  <c:v>8</c:v>
                </c:pt>
                <c:pt idx="1">
                  <c:v>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580416"/>
        <c:axId val="209581952"/>
      </c:barChart>
      <c:catAx>
        <c:axId val="209580416"/>
        <c:scaling>
          <c:orientation val="minMax"/>
        </c:scaling>
        <c:delete val="1"/>
        <c:axPos val="b"/>
        <c:majorTickMark val="out"/>
        <c:minorTickMark val="none"/>
        <c:tickLblPos val="none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209581952"/>
        <c:crosses val="autoZero"/>
        <c:auto val="1"/>
        <c:lblAlgn val="ctr"/>
        <c:lblOffset val="100"/>
        <c:noMultiLvlLbl val="0"/>
      </c:catAx>
      <c:valAx>
        <c:axId val="209581952"/>
        <c:scaling>
          <c:orientation val="minMax"/>
          <c:max val="8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20958041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lang="zh-CN"/>
      </a:pPr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0C526C-B0EF-4263-B590-21E6F0B4768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BDB5EA-5A29-4E3C-8350-B77A4BC00DC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D61B05-36D6-4A9F-9AFC-976A8360743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12066C-1253-445D-93C2-9495F70128A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12066C-1253-445D-93C2-9495F70128A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12066C-1253-445D-93C2-9495F70128A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12066C-1253-445D-93C2-9495F70128A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12066C-1253-445D-93C2-9495F70128A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12066C-1253-445D-93C2-9495F70128A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幻灯片图像占位符 1"/>
          <p:cNvSpPr>
            <a:spLocks noGrp="1" noRot="1" noChangeAspect="1" noTextEdit="1"/>
          </p:cNvSpPr>
          <p:nvPr>
            <p:ph type="sldImg" idx="2"/>
          </p:nvPr>
        </p:nvSpPr>
        <p:spPr/>
      </p:sp>
      <p:sp>
        <p:nvSpPr>
          <p:cNvPr id="44035" name="文本占位符 2"/>
          <p:cNvSpPr>
            <a:spLocks noGrp="1"/>
          </p:cNvSpPr>
          <p:nvPr>
            <p:ph type="body" idx="3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69635" name="文本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99F85-16DD-A342-9214-A6106F3293F8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3C9A0-7E5B-436D-B564-71670677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9094C-96EC-B647-A7C8-3233AC5F9E52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3C9A0-7E5B-436D-B564-71670677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52C9C-F5EC-C74A-9DEF-C843F50D07B5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3C9A0-7E5B-436D-B564-71670677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D54FD-2BCE-834C-BE68-3C35231E6A9E}" type="datetime1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3C9A0-7E5B-436D-B564-71670677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B9C3D-D5CF-714E-94EA-009157BA053B}" type="datetime1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3C9A0-7E5B-436D-B564-71670677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DE3BE-0AB3-9C43-8C0D-8370AB9168E8}" type="datetime1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3C9A0-7E5B-436D-B564-71670677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A6E87-5281-E641-A085-527E923371CF}" type="datetime1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3C9A0-7E5B-436D-B564-71670677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7A1CE-F7E4-D848-A8A0-C68B75CD0228}" type="datetime1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3C9A0-7E5B-436D-B564-71670677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47E82-DDB6-9F4B-8851-CFE7A0A7CB05}" type="datetime1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3C9A0-7E5B-436D-B564-71670677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44D39-12E2-9C4F-B44B-01B742E4B5E1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3C9A0-7E5B-436D-B564-71670677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A0C0C-5168-6C45-AD98-45789CF8026B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3C9A0-7E5B-436D-B564-71670677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8E4167-A630-114E-AB82-B04A2008934C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D3C9A0-7E5B-436D-B564-716706779C1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chart" Target="../charts/chart6.xml"/><Relationship Id="rId4" Type="http://schemas.openxmlformats.org/officeDocument/2006/relationships/chart" Target="../charts/chart5.xml"/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5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8.png"/><Relationship Id="rId1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24.png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6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3" Type="http://schemas.openxmlformats.org/officeDocument/2006/relationships/image" Target="../media/image28.png"/><Relationship Id="rId2" Type="http://schemas.openxmlformats.org/officeDocument/2006/relationships/image" Target="../media/image2.png"/><Relationship Id="rId1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image" Target="../media/image38.jpeg"/><Relationship Id="rId8" Type="http://schemas.openxmlformats.org/officeDocument/2006/relationships/image" Target="../media/image37.png"/><Relationship Id="rId7" Type="http://schemas.openxmlformats.org/officeDocument/2006/relationships/image" Target="../media/image36.jpeg"/><Relationship Id="rId6" Type="http://schemas.openxmlformats.org/officeDocument/2006/relationships/image" Target="../media/image35.png"/><Relationship Id="rId5" Type="http://schemas.openxmlformats.org/officeDocument/2006/relationships/image" Target="../media/image2.png"/><Relationship Id="rId4" Type="http://schemas.openxmlformats.org/officeDocument/2006/relationships/image" Target="../media/image34.png"/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1" Type="http://schemas.openxmlformats.org/officeDocument/2006/relationships/notesSlide" Target="../notesSlides/notesSlide7.xml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桌面\新logo-黑.png"/>
          <p:cNvPicPr>
            <a:picLocks noChangeAspect="1" noChangeArrowheads="1"/>
          </p:cNvPicPr>
          <p:nvPr/>
        </p:nvPicPr>
        <p:blipFill>
          <a:blip r:embed="rId1" cstate="print"/>
          <a:stretch>
            <a:fillRect/>
          </a:stretch>
        </p:blipFill>
        <p:spPr bwMode="auto">
          <a:xfrm>
            <a:off x="6012160" y="123478"/>
            <a:ext cx="2985469" cy="71949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副标题 2"/>
          <p:cNvSpPr>
            <a:spLocks noGrp="1" noChangeArrowheads="1"/>
          </p:cNvSpPr>
          <p:nvPr>
            <p:ph type="subTitle" idx="1"/>
          </p:nvPr>
        </p:nvSpPr>
        <p:spPr>
          <a:xfrm>
            <a:off x="3241948" y="1347614"/>
            <a:ext cx="6009431" cy="1539028"/>
          </a:xfrm>
        </p:spPr>
        <p:txBody>
          <a:bodyPr>
            <a:noAutofit/>
          </a:bodyPr>
          <a:lstStyle/>
          <a:p>
            <a:pPr algn="l">
              <a:spcBef>
                <a:spcPts val="0"/>
              </a:spcBef>
            </a:pPr>
            <a:r>
              <a:rPr lang="zh-CN" altLang="en-US" sz="4400" b="1" dirty="0" smtClean="0">
                <a:solidFill>
                  <a:srgbClr val="0C6551"/>
                </a:solidFill>
                <a:latin typeface="思源黑体 CN Medium" pitchFamily="34" charset="-122"/>
                <a:ea typeface="思源黑体 CN Medium" pitchFamily="34" charset="-122"/>
                <a:cs typeface="Poppins" panose="02000000000000000000" pitchFamily="2" charset="0"/>
              </a:rPr>
              <a:t>抗体人源化改造策略及相关案例分享</a:t>
            </a:r>
            <a:endParaRPr lang="zh-CN" altLang="en-US" sz="4400" b="1" dirty="0" smtClean="0">
              <a:solidFill>
                <a:srgbClr val="0C6551"/>
              </a:solidFill>
              <a:latin typeface="思源黑体 CN Medium" pitchFamily="34" charset="-122"/>
              <a:ea typeface="思源黑体 CN Medium" pitchFamily="34" charset="-122"/>
              <a:cs typeface="Poppins" panose="02000000000000000000" pitchFamily="2" charset="0"/>
            </a:endParaRPr>
          </a:p>
        </p:txBody>
      </p:sp>
      <p:sp>
        <p:nvSpPr>
          <p:cNvPr id="10" name="副标题 2"/>
          <p:cNvSpPr txBox="1">
            <a:spLocks noChangeArrowheads="1"/>
          </p:cNvSpPr>
          <p:nvPr/>
        </p:nvSpPr>
        <p:spPr bwMode="auto">
          <a:xfrm>
            <a:off x="4211960" y="3867894"/>
            <a:ext cx="4176464" cy="883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15000"/>
              </a:spcBef>
            </a:pPr>
            <a:endParaRPr lang="zh-CN" altLang="en-US" sz="1400" b="1" dirty="0" smtClean="0">
              <a:solidFill>
                <a:srgbClr val="377D6C"/>
              </a:solidFill>
              <a:latin typeface="思源黑体 CN Regular" pitchFamily="34" charset="-122"/>
              <a:ea typeface="思源黑体 CN Regular" pitchFamily="34" charset="-122"/>
            </a:endParaRPr>
          </a:p>
          <a:p>
            <a:pPr>
              <a:lnSpc>
                <a:spcPct val="120000"/>
              </a:lnSpc>
              <a:spcBef>
                <a:spcPct val="15000"/>
              </a:spcBef>
            </a:pPr>
            <a:r>
              <a:rPr lang="zh-CN" altLang="en-US" sz="1400" b="1" dirty="0" smtClean="0">
                <a:solidFill>
                  <a:srgbClr val="377D6C"/>
                </a:solidFill>
                <a:latin typeface="思源黑体 CN Regular" pitchFamily="34" charset="-122"/>
                <a:ea typeface="思源黑体 CN Regular" pitchFamily="34" charset="-122"/>
              </a:rPr>
              <a:t>北京义翘神州科技股份有限公司</a:t>
            </a:r>
            <a:endParaRPr lang="en-US" altLang="zh-CN" sz="1400" b="1" dirty="0">
              <a:solidFill>
                <a:srgbClr val="377D6C"/>
              </a:solidFill>
              <a:latin typeface="思源黑体 CN Regular" pitchFamily="34" charset="-122"/>
              <a:ea typeface="思源黑体 CN Regular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 rot="2700000">
            <a:off x="1535935" y="2010614"/>
            <a:ext cx="1552433" cy="1552433"/>
          </a:xfrm>
          <a:prstGeom prst="rect">
            <a:avLst/>
          </a:prstGeom>
          <a:gradFill flip="none" rotWithShape="1">
            <a:gsLst>
              <a:gs pos="0">
                <a:srgbClr val="00A27B">
                  <a:shade val="30000"/>
                  <a:satMod val="115000"/>
                </a:srgbClr>
              </a:gs>
              <a:gs pos="50000">
                <a:srgbClr val="00A27B">
                  <a:shade val="67500"/>
                  <a:satMod val="115000"/>
                </a:srgbClr>
              </a:gs>
              <a:gs pos="100000">
                <a:srgbClr val="00A27B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 rot="2700000">
            <a:off x="3240194" y="2954456"/>
            <a:ext cx="468139" cy="468139"/>
          </a:xfrm>
          <a:prstGeom prst="rect">
            <a:avLst/>
          </a:prstGeom>
          <a:solidFill>
            <a:srgbClr val="00A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 rot="2700000">
            <a:off x="1071296" y="856996"/>
            <a:ext cx="688698" cy="688698"/>
          </a:xfrm>
          <a:prstGeom prst="rect">
            <a:avLst/>
          </a:prstGeom>
          <a:solidFill>
            <a:srgbClr val="00A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L 形 19"/>
          <p:cNvSpPr/>
          <p:nvPr/>
        </p:nvSpPr>
        <p:spPr>
          <a:xfrm rot="2700000">
            <a:off x="883979" y="1720346"/>
            <a:ext cx="2184855" cy="2184855"/>
          </a:xfrm>
          <a:prstGeom prst="corner">
            <a:avLst>
              <a:gd name="adj1" fmla="val 21347"/>
              <a:gd name="adj2" fmla="val 20481"/>
            </a:avLst>
          </a:prstGeom>
          <a:solidFill>
            <a:srgbClr val="005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 rot="2724630">
            <a:off x="2056756" y="1234311"/>
            <a:ext cx="1262463" cy="486352"/>
          </a:xfrm>
          <a:prstGeom prst="rect">
            <a:avLst/>
          </a:prstGeom>
          <a:solidFill>
            <a:srgbClr val="005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6804026" y="4867276"/>
            <a:ext cx="2303463" cy="219288"/>
          </a:xfrm>
          <a:prstGeom prst="rect">
            <a:avLst/>
          </a:prstGeom>
          <a:noFill/>
        </p:spPr>
        <p:txBody>
          <a:bodyPr lIns="91438" tIns="45719" rIns="91438" bIns="45719">
            <a:spAutoFit/>
          </a:bodyPr>
          <a:lstStyle/>
          <a:p>
            <a:pPr algn="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Poppins" panose="02000000000000000000" pitchFamily="2" charset="0"/>
              </a:rPr>
              <a:t>义翘神州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Poppins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圆角矩形 37"/>
          <p:cNvSpPr/>
          <p:nvPr/>
        </p:nvSpPr>
        <p:spPr>
          <a:xfrm rot="18900000">
            <a:off x="-2298208" y="-151748"/>
            <a:ext cx="5460219" cy="5460219"/>
          </a:xfrm>
          <a:prstGeom prst="roundRect">
            <a:avLst>
              <a:gd name="adj" fmla="val 16386"/>
            </a:avLst>
          </a:prstGeom>
          <a:solidFill>
            <a:srgbClr val="007E66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圆角矩形 38"/>
          <p:cNvSpPr/>
          <p:nvPr/>
        </p:nvSpPr>
        <p:spPr>
          <a:xfrm rot="18900000">
            <a:off x="-1518935" y="1057778"/>
            <a:ext cx="3037869" cy="3037869"/>
          </a:xfrm>
          <a:prstGeom prst="roundRect">
            <a:avLst>
              <a:gd name="adj" fmla="val 16386"/>
            </a:avLst>
          </a:prstGeom>
          <a:solidFill>
            <a:srgbClr val="007E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副标题 2"/>
          <p:cNvSpPr txBox="1"/>
          <p:nvPr/>
        </p:nvSpPr>
        <p:spPr bwMode="auto">
          <a:xfrm>
            <a:off x="469897" y="2136778"/>
            <a:ext cx="367347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15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15000"/>
              </a:spcBef>
              <a:buChar char="–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15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15000"/>
              </a:spcBef>
              <a:buChar char="–"/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15000"/>
              </a:spcBef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15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15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15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15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Tx/>
              <a:buNone/>
            </a:pPr>
            <a:r>
              <a:rPr lang="en-US" altLang="zh-CN" sz="4200" b="1" dirty="0">
                <a:solidFill>
                  <a:schemeClr val="bg1"/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CONTENT</a:t>
            </a:r>
            <a:endParaRPr lang="en-US" altLang="zh-CN" sz="2600" b="1" dirty="0">
              <a:solidFill>
                <a:schemeClr val="bg1"/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  <p:grpSp>
        <p:nvGrpSpPr>
          <p:cNvPr id="2" name="组合 22"/>
          <p:cNvGrpSpPr/>
          <p:nvPr/>
        </p:nvGrpSpPr>
        <p:grpSpPr>
          <a:xfrm>
            <a:off x="4283968" y="1428742"/>
            <a:ext cx="4071648" cy="482409"/>
            <a:chOff x="4644648" y="895322"/>
            <a:chExt cx="4071648" cy="482409"/>
          </a:xfrm>
        </p:grpSpPr>
        <p:sp>
          <p:nvSpPr>
            <p:cNvPr id="29" name="TextBox 28"/>
            <p:cNvSpPr txBox="1"/>
            <p:nvPr/>
          </p:nvSpPr>
          <p:spPr>
            <a:xfrm>
              <a:off x="5039646" y="916066"/>
              <a:ext cx="3676650" cy="46166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sz="2400" b="1" dirty="0" smtClean="0">
                  <a:solidFill>
                    <a:schemeClr val="bg1">
                      <a:lumMod val="50000"/>
                    </a:schemeClr>
                  </a:solidFill>
                  <a:latin typeface="Poppins" panose="02000000000000000000" pitchFamily="2" charset="0"/>
                  <a:ea typeface="思源黑体 CN Regular" pitchFamily="34" charset="-122"/>
                  <a:cs typeface="Poppins" panose="02000000000000000000" pitchFamily="2" charset="0"/>
                </a:rPr>
                <a:t>抗体人源化相关概述</a:t>
              </a:r>
              <a:endParaRPr lang="zh-CN" altLang="en-US" sz="2400" b="1" dirty="0" smtClean="0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endParaRPr>
            </a:p>
          </p:txBody>
        </p:sp>
        <p:grpSp>
          <p:nvGrpSpPr>
            <p:cNvPr id="3" name="组合 33"/>
            <p:cNvGrpSpPr/>
            <p:nvPr/>
          </p:nvGrpSpPr>
          <p:grpSpPr>
            <a:xfrm>
              <a:off x="4644648" y="895322"/>
              <a:ext cx="428628" cy="432822"/>
              <a:chOff x="3707652" y="895322"/>
              <a:chExt cx="428628" cy="432822"/>
            </a:xfrm>
          </p:grpSpPr>
          <p:sp>
            <p:nvSpPr>
              <p:cNvPr id="32" name="椭圆 31"/>
              <p:cNvSpPr/>
              <p:nvPr/>
            </p:nvSpPr>
            <p:spPr>
              <a:xfrm>
                <a:off x="3707652" y="895322"/>
                <a:ext cx="428628" cy="428628"/>
              </a:xfrm>
              <a:prstGeom prst="ellipse">
                <a:avLst/>
              </a:prstGeom>
              <a:solidFill>
                <a:srgbClr val="007E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latin typeface="Poppins" panose="02000000000000000000" pitchFamily="2" charset="0"/>
                  <a:ea typeface="思源黑体 CN Regular" pitchFamily="34" charset="-122"/>
                  <a:cs typeface="Poppins" panose="02000000000000000000" pitchFamily="2" charset="0"/>
                </a:endParaRPr>
              </a:p>
            </p:txBody>
          </p:sp>
          <p:sp>
            <p:nvSpPr>
              <p:cNvPr id="33" name="TextBox 19"/>
              <p:cNvSpPr txBox="1">
                <a:spLocks noChangeArrowheads="1"/>
              </p:cNvSpPr>
              <p:nvPr/>
            </p:nvSpPr>
            <p:spPr bwMode="auto">
              <a:xfrm>
                <a:off x="3734407" y="928034"/>
                <a:ext cx="382984" cy="40011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 algn="ctr" eaLnBrk="1" hangingPunct="1">
                  <a:buFont typeface="Arial" panose="020B0604020202020204" pitchFamily="34" charset="0"/>
                  <a:buNone/>
                  <a:defRPr/>
                </a:pPr>
                <a:r>
                  <a:rPr lang="en-US" altLang="zh-CN" sz="2000" b="1" dirty="0">
                    <a:solidFill>
                      <a:schemeClr val="bg1"/>
                    </a:solidFill>
                    <a:latin typeface="Poppins" panose="02000000000000000000" pitchFamily="2" charset="0"/>
                    <a:ea typeface="思源黑体 CN Regular" pitchFamily="34" charset="-122"/>
                    <a:cs typeface="Poppins" panose="02000000000000000000" pitchFamily="2" charset="0"/>
                  </a:rPr>
                  <a:t>1</a:t>
                </a:r>
                <a:endParaRPr lang="zh-CN" altLang="en-US" sz="2000" b="1" dirty="0">
                  <a:solidFill>
                    <a:schemeClr val="bg1"/>
                  </a:solidFill>
                  <a:latin typeface="Poppins" panose="02000000000000000000" pitchFamily="2" charset="0"/>
                  <a:ea typeface="思源黑体 CN Regular" pitchFamily="34" charset="-122"/>
                  <a:cs typeface="Poppins" panose="02000000000000000000" pitchFamily="2" charset="0"/>
                </a:endParaRPr>
              </a:p>
            </p:txBody>
          </p:sp>
        </p:grpSp>
      </p:grpSp>
      <p:grpSp>
        <p:nvGrpSpPr>
          <p:cNvPr id="11" name="组合 73"/>
          <p:cNvGrpSpPr/>
          <p:nvPr/>
        </p:nvGrpSpPr>
        <p:grpSpPr>
          <a:xfrm>
            <a:off x="4264918" y="2319484"/>
            <a:ext cx="4860032" cy="477219"/>
            <a:chOff x="4644648" y="895322"/>
            <a:chExt cx="4657754" cy="477219"/>
          </a:xfrm>
        </p:grpSpPr>
        <p:sp>
          <p:nvSpPr>
            <p:cNvPr id="75" name="TextBox 74"/>
            <p:cNvSpPr txBox="1"/>
            <p:nvPr/>
          </p:nvSpPr>
          <p:spPr>
            <a:xfrm>
              <a:off x="5039646" y="910876"/>
              <a:ext cx="426275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24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Poppins" panose="02000000000000000000" pitchFamily="2" charset="0"/>
                  <a:ea typeface="思源黑体 CN Regular" pitchFamily="34" charset="-122"/>
                  <a:cs typeface="Poppins" panose="02000000000000000000" pitchFamily="2" charset="0"/>
                </a:rPr>
                <a:t>抗体人源化策略</a:t>
              </a:r>
              <a:endParaRPr lang="zh-CN" alt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endParaRPr>
            </a:p>
          </p:txBody>
        </p:sp>
        <p:grpSp>
          <p:nvGrpSpPr>
            <p:cNvPr id="12" name="组合 33"/>
            <p:cNvGrpSpPr/>
            <p:nvPr/>
          </p:nvGrpSpPr>
          <p:grpSpPr>
            <a:xfrm>
              <a:off x="4644648" y="895322"/>
              <a:ext cx="428628" cy="428628"/>
              <a:chOff x="3707652" y="895322"/>
              <a:chExt cx="428628" cy="428628"/>
            </a:xfrm>
          </p:grpSpPr>
          <p:sp>
            <p:nvSpPr>
              <p:cNvPr id="77" name="椭圆 76"/>
              <p:cNvSpPr/>
              <p:nvPr/>
            </p:nvSpPr>
            <p:spPr>
              <a:xfrm>
                <a:off x="3707652" y="895322"/>
                <a:ext cx="428628" cy="428628"/>
              </a:xfrm>
              <a:prstGeom prst="ellipse">
                <a:avLst/>
              </a:prstGeom>
              <a:solidFill>
                <a:srgbClr val="007E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latin typeface="Poppins" panose="02000000000000000000" pitchFamily="2" charset="0"/>
                  <a:ea typeface="思源黑体 CN Regular" pitchFamily="34" charset="-122"/>
                  <a:cs typeface="Poppins" panose="02000000000000000000" pitchFamily="2" charset="0"/>
                </a:endParaRPr>
              </a:p>
            </p:txBody>
          </p:sp>
          <p:sp>
            <p:nvSpPr>
              <p:cNvPr id="78" name="TextBox 19"/>
              <p:cNvSpPr txBox="1">
                <a:spLocks noChangeArrowheads="1"/>
              </p:cNvSpPr>
              <p:nvPr/>
            </p:nvSpPr>
            <p:spPr bwMode="auto">
              <a:xfrm>
                <a:off x="3725909" y="920036"/>
                <a:ext cx="382985" cy="40011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 algn="ctr" eaLnBrk="1" hangingPunct="1">
                  <a:buFont typeface="Arial" panose="020B0604020202020204" pitchFamily="34" charset="0"/>
                  <a:buNone/>
                  <a:defRPr/>
                </a:pPr>
                <a:r>
                  <a:rPr lang="en-US" altLang="zh-CN" sz="2000" b="1" dirty="0" smtClean="0">
                    <a:solidFill>
                      <a:schemeClr val="bg1"/>
                    </a:solidFill>
                    <a:latin typeface="Poppins" panose="02000000000000000000" pitchFamily="2" charset="0"/>
                    <a:ea typeface="思源黑体 CN Regular" pitchFamily="34" charset="-122"/>
                    <a:cs typeface="Poppins" panose="02000000000000000000" pitchFamily="2" charset="0"/>
                  </a:rPr>
                  <a:t>2</a:t>
                </a:r>
                <a:endParaRPr lang="zh-CN" altLang="en-US" sz="2000" b="1" dirty="0">
                  <a:solidFill>
                    <a:schemeClr val="bg1"/>
                  </a:solidFill>
                  <a:latin typeface="Poppins" panose="02000000000000000000" pitchFamily="2" charset="0"/>
                  <a:ea typeface="思源黑体 CN Regular" pitchFamily="34" charset="-122"/>
                  <a:cs typeface="Poppins" panose="02000000000000000000" pitchFamily="2" charset="0"/>
                </a:endParaRPr>
              </a:p>
            </p:txBody>
          </p:sp>
        </p:grpSp>
      </p:grpSp>
      <p:pic>
        <p:nvPicPr>
          <p:cNvPr id="34" name="Picture 2" descr="D:\桌面\新logo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25896" y="108894"/>
            <a:ext cx="1494000" cy="319716"/>
          </a:xfrm>
          <a:prstGeom prst="rect">
            <a:avLst/>
          </a:prstGeom>
          <a:noFill/>
        </p:spPr>
      </p:pic>
      <p:sp>
        <p:nvSpPr>
          <p:cNvPr id="19" name="TextBox 18"/>
          <p:cNvSpPr txBox="1"/>
          <p:nvPr/>
        </p:nvSpPr>
        <p:spPr>
          <a:xfrm>
            <a:off x="6804026" y="4867276"/>
            <a:ext cx="2303463" cy="219288"/>
          </a:xfrm>
          <a:prstGeom prst="rect">
            <a:avLst/>
          </a:prstGeom>
          <a:noFill/>
        </p:spPr>
        <p:txBody>
          <a:bodyPr lIns="91438" tIns="45719" rIns="91438" bIns="45719">
            <a:spAutoFit/>
          </a:bodyPr>
          <a:lstStyle/>
          <a:p>
            <a:pPr algn="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Poppins" panose="02000000000000000000" pitchFamily="2" charset="0"/>
              </a:rPr>
              <a:t>义翘神州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Poppins" panose="02000000000000000000" pitchFamily="2" charset="0"/>
            </a:endParaRPr>
          </a:p>
        </p:txBody>
      </p:sp>
      <p:grpSp>
        <p:nvGrpSpPr>
          <p:cNvPr id="20" name="组合 73"/>
          <p:cNvGrpSpPr/>
          <p:nvPr/>
        </p:nvGrpSpPr>
        <p:grpSpPr>
          <a:xfrm>
            <a:off x="4257673" y="3186265"/>
            <a:ext cx="4860032" cy="477219"/>
            <a:chOff x="4644648" y="895322"/>
            <a:chExt cx="4657754" cy="477219"/>
          </a:xfrm>
        </p:grpSpPr>
        <p:sp>
          <p:nvSpPr>
            <p:cNvPr id="21" name="TextBox 20"/>
            <p:cNvSpPr txBox="1"/>
            <p:nvPr/>
          </p:nvSpPr>
          <p:spPr>
            <a:xfrm>
              <a:off x="5039646" y="910876"/>
              <a:ext cx="426275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24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Poppins" panose="02000000000000000000" pitchFamily="2" charset="0"/>
                  <a:ea typeface="思源黑体 CN Regular" pitchFamily="34" charset="-122"/>
                  <a:cs typeface="Poppins" panose="02000000000000000000" pitchFamily="2" charset="0"/>
                </a:rPr>
                <a:t>抗体人源化改造相关案例分享</a:t>
              </a:r>
              <a:endParaRPr lang="zh-CN" alt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endParaRPr>
            </a:p>
          </p:txBody>
        </p:sp>
        <p:grpSp>
          <p:nvGrpSpPr>
            <p:cNvPr id="22" name="组合 33"/>
            <p:cNvGrpSpPr/>
            <p:nvPr/>
          </p:nvGrpSpPr>
          <p:grpSpPr>
            <a:xfrm>
              <a:off x="4644648" y="895322"/>
              <a:ext cx="428628" cy="428628"/>
              <a:chOff x="3707652" y="895322"/>
              <a:chExt cx="428628" cy="428628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3707652" y="895322"/>
                <a:ext cx="428628" cy="428628"/>
              </a:xfrm>
              <a:prstGeom prst="ellipse">
                <a:avLst/>
              </a:prstGeom>
              <a:solidFill>
                <a:srgbClr val="007E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latin typeface="Poppins" panose="02000000000000000000" pitchFamily="2" charset="0"/>
                  <a:ea typeface="思源黑体 CN Regular" pitchFamily="34" charset="-122"/>
                  <a:cs typeface="Poppins" panose="02000000000000000000" pitchFamily="2" charset="0"/>
                </a:endParaRPr>
              </a:p>
            </p:txBody>
          </p:sp>
          <p:sp>
            <p:nvSpPr>
              <p:cNvPr id="24" name="TextBox 19"/>
              <p:cNvSpPr txBox="1">
                <a:spLocks noChangeArrowheads="1"/>
              </p:cNvSpPr>
              <p:nvPr/>
            </p:nvSpPr>
            <p:spPr bwMode="auto">
              <a:xfrm>
                <a:off x="3743427" y="920036"/>
                <a:ext cx="382984" cy="40011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 algn="ctr" eaLnBrk="1" hangingPunct="1">
                  <a:buFont typeface="Arial" panose="020B0604020202020204" pitchFamily="34" charset="0"/>
                  <a:buNone/>
                  <a:defRPr/>
                </a:pPr>
                <a:r>
                  <a:rPr lang="en-US" altLang="zh-CN" sz="2000" b="1" dirty="0" smtClean="0">
                    <a:solidFill>
                      <a:schemeClr val="bg1"/>
                    </a:solidFill>
                    <a:latin typeface="Poppins" panose="02000000000000000000" pitchFamily="2" charset="0"/>
                    <a:ea typeface="思源黑体 CN Regular" pitchFamily="34" charset="-122"/>
                    <a:cs typeface="Poppins" panose="02000000000000000000" pitchFamily="2" charset="0"/>
                  </a:rPr>
                  <a:t>3</a:t>
                </a:r>
                <a:endParaRPr lang="zh-CN" altLang="en-US" sz="2000" b="1" dirty="0">
                  <a:solidFill>
                    <a:schemeClr val="bg1"/>
                  </a:solidFill>
                  <a:latin typeface="Poppins" panose="02000000000000000000" pitchFamily="2" charset="0"/>
                  <a:ea typeface="思源黑体 CN Regular" pitchFamily="34" charset="-122"/>
                  <a:cs typeface="Poppins" panose="02000000000000000000" pitchFamily="2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D:\桌面\新logo-黑.png"/>
          <p:cNvPicPr>
            <a:picLocks noChangeAspect="1" noChangeArrowheads="1"/>
          </p:cNvPicPr>
          <p:nvPr/>
        </p:nvPicPr>
        <p:blipFill>
          <a:blip r:embed="rId1" cstate="print"/>
          <a:stretch>
            <a:fillRect/>
          </a:stretch>
        </p:blipFill>
        <p:spPr bwMode="auto">
          <a:xfrm>
            <a:off x="125896" y="123478"/>
            <a:ext cx="149377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副标题 2"/>
          <p:cNvSpPr txBox="1"/>
          <p:nvPr/>
        </p:nvSpPr>
        <p:spPr>
          <a:xfrm>
            <a:off x="678235" y="2289784"/>
            <a:ext cx="7920880" cy="1152128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zh-CN" altLang="en-US" sz="3600" b="1" dirty="0" smtClean="0">
                <a:solidFill>
                  <a:srgbClr val="007E66"/>
                </a:solidFill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rPr>
              <a:t>抗体人源化相关概述</a:t>
            </a:r>
            <a:endParaRPr lang="zh-CN" altLang="en-US" sz="3600" b="1" dirty="0" smtClean="0">
              <a:solidFill>
                <a:srgbClr val="007E66"/>
              </a:solidFill>
              <a:latin typeface="Poppins" panose="02000000000000000000" pitchFamily="2" charset="0"/>
              <a:ea typeface="思源黑体 CN Regular" pitchFamily="34" charset="-122"/>
              <a:cs typeface="Poppins" panose="02000000000000000000" pitchFamily="2" charset="0"/>
            </a:endParaRPr>
          </a:p>
        </p:txBody>
      </p:sp>
      <p:sp>
        <p:nvSpPr>
          <p:cNvPr id="80" name="副标题 2"/>
          <p:cNvSpPr txBox="1"/>
          <p:nvPr/>
        </p:nvSpPr>
        <p:spPr>
          <a:xfrm>
            <a:off x="3311860" y="1000114"/>
            <a:ext cx="2520280" cy="1872208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zh-CN" sz="7200" b="1" dirty="0" smtClean="0">
                <a:solidFill>
                  <a:srgbClr val="007E66"/>
                </a:solidFill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rPr>
              <a:t>01</a:t>
            </a:r>
            <a:endParaRPr lang="en-US" altLang="zh-CN" sz="7200" b="1" dirty="0">
              <a:solidFill>
                <a:srgbClr val="007E66"/>
              </a:solidFill>
              <a:latin typeface="Poppins" panose="02000000000000000000" pitchFamily="2" charset="0"/>
              <a:ea typeface="思源黑体 CN Regular" pitchFamily="34" charset="-122"/>
              <a:cs typeface="Poppins" panose="02000000000000000000" pitchFamily="2" charset="0"/>
            </a:endParaRPr>
          </a:p>
        </p:txBody>
      </p:sp>
      <p:grpSp>
        <p:nvGrpSpPr>
          <p:cNvPr id="2" name="组合 16"/>
          <p:cNvGrpSpPr/>
          <p:nvPr/>
        </p:nvGrpSpPr>
        <p:grpSpPr>
          <a:xfrm rot="16200000">
            <a:off x="1928794" y="4048000"/>
            <a:ext cx="5460219" cy="5460219"/>
            <a:chOff x="845065" y="2273838"/>
            <a:chExt cx="5460219" cy="5460219"/>
          </a:xfrm>
        </p:grpSpPr>
        <p:sp>
          <p:nvSpPr>
            <p:cNvPr id="14" name="圆角矩形 13"/>
            <p:cNvSpPr/>
            <p:nvPr/>
          </p:nvSpPr>
          <p:spPr>
            <a:xfrm rot="18900000">
              <a:off x="845065" y="2273838"/>
              <a:ext cx="5460219" cy="5460219"/>
            </a:xfrm>
            <a:prstGeom prst="roundRect">
              <a:avLst>
                <a:gd name="adj" fmla="val 16386"/>
              </a:avLst>
            </a:prstGeom>
            <a:solidFill>
              <a:srgbClr val="007E66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圆角矩形 14"/>
            <p:cNvSpPr/>
            <p:nvPr/>
          </p:nvSpPr>
          <p:spPr>
            <a:xfrm rot="18900000">
              <a:off x="2362416" y="3483364"/>
              <a:ext cx="3037869" cy="3037869"/>
            </a:xfrm>
            <a:prstGeom prst="roundRect">
              <a:avLst>
                <a:gd name="adj" fmla="val 16386"/>
              </a:avLst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6804026" y="4867276"/>
            <a:ext cx="2303463" cy="219288"/>
          </a:xfrm>
          <a:prstGeom prst="rect">
            <a:avLst/>
          </a:prstGeom>
          <a:noFill/>
        </p:spPr>
        <p:txBody>
          <a:bodyPr lIns="91438" tIns="45719" rIns="91438" bIns="45719">
            <a:spAutoFit/>
          </a:bodyPr>
          <a:lstStyle/>
          <a:p>
            <a:pPr algn="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Poppins" panose="02000000000000000000" pitchFamily="2" charset="0"/>
              </a:rPr>
              <a:t>义翘神州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Poppins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任意多边形 17"/>
          <p:cNvSpPr/>
          <p:nvPr/>
        </p:nvSpPr>
        <p:spPr>
          <a:xfrm>
            <a:off x="0" y="0"/>
            <a:ext cx="4214810" cy="428610"/>
          </a:xfrm>
          <a:custGeom>
            <a:avLst/>
            <a:gdLst>
              <a:gd name="connsiteX0" fmla="*/ 0 w 4214810"/>
              <a:gd name="connsiteY0" fmla="*/ 0 h 428610"/>
              <a:gd name="connsiteX1" fmla="*/ 4214810 w 4214810"/>
              <a:gd name="connsiteY1" fmla="*/ 0 h 428610"/>
              <a:gd name="connsiteX2" fmla="*/ 4214810 w 4214810"/>
              <a:gd name="connsiteY2" fmla="*/ 428610 h 428610"/>
              <a:gd name="connsiteX3" fmla="*/ 0 w 4214810"/>
              <a:gd name="connsiteY3" fmla="*/ 428610 h 428610"/>
              <a:gd name="connsiteX4" fmla="*/ 0 w 4214810"/>
              <a:gd name="connsiteY4" fmla="*/ 0 h 428610"/>
              <a:gd name="connsiteX0-1" fmla="*/ 0 w 4214810"/>
              <a:gd name="connsiteY0-2" fmla="*/ 0 h 428610"/>
              <a:gd name="connsiteX1-3" fmla="*/ 4214810 w 4214810"/>
              <a:gd name="connsiteY1-4" fmla="*/ 0 h 428610"/>
              <a:gd name="connsiteX2-5" fmla="*/ 3759200 w 4214810"/>
              <a:gd name="connsiteY2-6" fmla="*/ 421640 h 428610"/>
              <a:gd name="connsiteX3-7" fmla="*/ 0 w 4214810"/>
              <a:gd name="connsiteY3-8" fmla="*/ 428610 h 428610"/>
              <a:gd name="connsiteX4-9" fmla="*/ 0 w 4214810"/>
              <a:gd name="connsiteY4-10" fmla="*/ 0 h 42861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214810" h="428610">
                <a:moveTo>
                  <a:pt x="0" y="0"/>
                </a:moveTo>
                <a:lnTo>
                  <a:pt x="4214810" y="0"/>
                </a:lnTo>
                <a:lnTo>
                  <a:pt x="3759200" y="421640"/>
                </a:lnTo>
                <a:lnTo>
                  <a:pt x="0" y="428610"/>
                </a:lnTo>
                <a:lnTo>
                  <a:pt x="0" y="0"/>
                </a:lnTo>
                <a:close/>
              </a:path>
            </a:pathLst>
          </a:custGeom>
          <a:solidFill>
            <a:srgbClr val="007E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1" name="Picture 2" descr="D:\桌面\新logo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25896" y="37456"/>
            <a:ext cx="1494000" cy="319716"/>
          </a:xfrm>
          <a:prstGeom prst="rect">
            <a:avLst/>
          </a:prstGeom>
          <a:noFill/>
        </p:spPr>
      </p:pic>
      <p:cxnSp>
        <p:nvCxnSpPr>
          <p:cNvPr id="36" name="直接连接符 35"/>
          <p:cNvCxnSpPr/>
          <p:nvPr/>
        </p:nvCxnSpPr>
        <p:spPr>
          <a:xfrm>
            <a:off x="4214810" y="214296"/>
            <a:ext cx="4929190" cy="1588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内容占位符 6"/>
          <p:cNvSpPr txBox="1"/>
          <p:nvPr/>
        </p:nvSpPr>
        <p:spPr>
          <a:xfrm>
            <a:off x="2558827" y="578320"/>
            <a:ext cx="4227751" cy="361629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 smtClean="0">
                <a:solidFill>
                  <a:srgbClr val="007E66"/>
                </a:solidFill>
                <a:latin typeface="思源黑体 CN Regular" pitchFamily="34" charset="-122"/>
                <a:ea typeface="思源黑体 CN Regular" pitchFamily="34" charset="-122"/>
              </a:rPr>
              <a:t>治疗性单克隆抗体的发展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7E66"/>
              </a:solidFill>
              <a:effectLst/>
              <a:uLnTx/>
              <a:uFillTx/>
              <a:latin typeface="思源黑体 CN Regular" pitchFamily="34" charset="-122"/>
              <a:ea typeface="思源黑体 CN Regular" pitchFamily="34" charset="-122"/>
            </a:endParaRPr>
          </a:p>
        </p:txBody>
      </p:sp>
      <p:sp>
        <p:nvSpPr>
          <p:cNvPr id="8" name="灯片编号占位符 1"/>
          <p:cNvSpPr>
            <a:spLocks noGrp="1"/>
          </p:cNvSpPr>
          <p:nvPr>
            <p:ph type="sldNum" sz="quarter" idx="4294967295"/>
          </p:nvPr>
        </p:nvSpPr>
        <p:spPr>
          <a:xfrm>
            <a:off x="7306658" y="5825376"/>
            <a:ext cx="1598111" cy="212712"/>
          </a:xfrm>
          <a:prstGeom prst="rect">
            <a:avLst/>
          </a:prstGeom>
        </p:spPr>
        <p:txBody>
          <a:bodyPr/>
          <a:lstStyle/>
          <a:p>
            <a:fld id="{7D9BB5D0-35E4-459D-AEF3-FE4D7C45CC19}" type="slidenum">
              <a:rPr lang="zh-CN" altLang="en-US" sz="1050" smtClean="0"/>
            </a:fld>
            <a:endParaRPr lang="zh-CN" altLang="en-US" sz="1050" dirty="0"/>
          </a:p>
        </p:txBody>
      </p:sp>
      <p:sp>
        <p:nvSpPr>
          <p:cNvPr id="74" name="TextBox 73"/>
          <p:cNvSpPr txBox="1"/>
          <p:nvPr/>
        </p:nvSpPr>
        <p:spPr>
          <a:xfrm>
            <a:off x="6804026" y="4867276"/>
            <a:ext cx="2303463" cy="219288"/>
          </a:xfrm>
          <a:prstGeom prst="rect">
            <a:avLst/>
          </a:prstGeom>
          <a:noFill/>
        </p:spPr>
        <p:txBody>
          <a:bodyPr lIns="91438" tIns="45719" rIns="91438" bIns="45719">
            <a:spAutoFit/>
          </a:bodyPr>
          <a:lstStyle/>
          <a:p>
            <a:pPr algn="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Poppins" panose="02000000000000000000" pitchFamily="2" charset="0"/>
              </a:rPr>
              <a:t>义翘神州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Poppins" panose="02000000000000000000" pitchFamily="2" charset="0"/>
            </a:endParaRPr>
          </a:p>
        </p:txBody>
      </p:sp>
      <p:sp>
        <p:nvSpPr>
          <p:cNvPr id="75" name="右箭头 74"/>
          <p:cNvSpPr/>
          <p:nvPr/>
        </p:nvSpPr>
        <p:spPr>
          <a:xfrm>
            <a:off x="517178" y="2380106"/>
            <a:ext cx="7848000" cy="928694"/>
          </a:xfrm>
          <a:prstGeom prst="rightArrow">
            <a:avLst/>
          </a:prstGeom>
          <a:solidFill>
            <a:srgbClr val="32947A"/>
          </a:solidFill>
          <a:ln>
            <a:noFill/>
          </a:ln>
          <a:effectLst/>
          <a:scene3d>
            <a:camera prst="isometricOffAxis2Top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en-US">
              <a:latin typeface="Poppins" panose="02000000000000000000" pitchFamily="2" charset="0"/>
              <a:cs typeface="Poppins" panose="02000000000000000000" pitchFamily="2" charset="0"/>
            </a:endParaRPr>
          </a:p>
        </p:txBody>
      </p:sp>
      <p:grpSp>
        <p:nvGrpSpPr>
          <p:cNvPr id="76" name="组合 124"/>
          <p:cNvGrpSpPr/>
          <p:nvPr/>
        </p:nvGrpSpPr>
        <p:grpSpPr bwMode="auto">
          <a:xfrm>
            <a:off x="2733675" y="2999992"/>
            <a:ext cx="695325" cy="1000125"/>
            <a:chOff x="2897889" y="1555828"/>
            <a:chExt cx="1134882" cy="1675025"/>
          </a:xfrm>
        </p:grpSpPr>
        <p:sp>
          <p:nvSpPr>
            <p:cNvPr id="77" name="椭圆 76"/>
            <p:cNvSpPr/>
            <p:nvPr/>
          </p:nvSpPr>
          <p:spPr>
            <a:xfrm>
              <a:off x="3329366" y="2438400"/>
              <a:ext cx="129600" cy="392400"/>
            </a:xfrm>
            <a:prstGeom prst="ellipse">
              <a:avLst/>
            </a:prstGeom>
            <a:solidFill>
              <a:srgbClr val="00B0F0"/>
            </a:solidFill>
            <a:effectLst/>
            <a:scene3d>
              <a:camera prst="obliqueTopRigh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  <p:sp>
          <p:nvSpPr>
            <p:cNvPr id="78" name="椭圆 77"/>
            <p:cNvSpPr/>
            <p:nvPr/>
          </p:nvSpPr>
          <p:spPr>
            <a:xfrm rot="20063569">
              <a:off x="2897889" y="1623187"/>
              <a:ext cx="129523" cy="39091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  <a:effectLst/>
            <a:scene3d>
              <a:camera prst="obliqueTopRigh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  <p:sp>
          <p:nvSpPr>
            <p:cNvPr id="79" name="椭圆 78"/>
            <p:cNvSpPr/>
            <p:nvPr/>
          </p:nvSpPr>
          <p:spPr>
            <a:xfrm rot="20063569">
              <a:off x="3073667" y="1987060"/>
              <a:ext cx="130396" cy="389089"/>
            </a:xfrm>
            <a:prstGeom prst="ellipse">
              <a:avLst/>
            </a:prstGeom>
            <a:solidFill>
              <a:srgbClr val="00B0F0"/>
            </a:solidFill>
            <a:effectLst/>
            <a:scene3d>
              <a:camera prst="obliqueTopRigh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  <p:sp>
          <p:nvSpPr>
            <p:cNvPr id="80" name="椭圆 79"/>
            <p:cNvSpPr/>
            <p:nvPr/>
          </p:nvSpPr>
          <p:spPr>
            <a:xfrm rot="20063569">
              <a:off x="3021714" y="1566123"/>
              <a:ext cx="129523" cy="39091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  <a:effectLst/>
            <a:scene3d>
              <a:camera prst="obliqueTopRigh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  <p:sp>
          <p:nvSpPr>
            <p:cNvPr id="81" name="椭圆 80"/>
            <p:cNvSpPr/>
            <p:nvPr/>
          </p:nvSpPr>
          <p:spPr>
            <a:xfrm rot="20063569">
              <a:off x="3197492" y="1929996"/>
              <a:ext cx="130396" cy="389089"/>
            </a:xfrm>
            <a:prstGeom prst="ellipse">
              <a:avLst/>
            </a:prstGeom>
            <a:solidFill>
              <a:srgbClr val="00B0F0"/>
            </a:solidFill>
            <a:effectLst/>
            <a:scene3d>
              <a:camera prst="obliqueTopRigh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  <p:cxnSp>
          <p:nvCxnSpPr>
            <p:cNvPr id="82" name="直接连接符 81"/>
            <p:cNvCxnSpPr/>
            <p:nvPr/>
          </p:nvCxnSpPr>
          <p:spPr>
            <a:xfrm rot="600000" flipV="1">
              <a:off x="3239908" y="2265720"/>
              <a:ext cx="106234" cy="71786"/>
            </a:xfrm>
            <a:prstGeom prst="line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椭圆 82"/>
            <p:cNvSpPr/>
            <p:nvPr/>
          </p:nvSpPr>
          <p:spPr>
            <a:xfrm rot="1628293">
              <a:off x="3782869" y="1555828"/>
              <a:ext cx="129523" cy="39091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  <a:effectLst/>
            <a:scene3d>
              <a:camera prst="obliqueTopRigh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  <p:sp>
          <p:nvSpPr>
            <p:cNvPr id="84" name="椭圆 83"/>
            <p:cNvSpPr/>
            <p:nvPr/>
          </p:nvSpPr>
          <p:spPr>
            <a:xfrm rot="1628293">
              <a:off x="3600204" y="1916719"/>
              <a:ext cx="130396" cy="389089"/>
            </a:xfrm>
            <a:prstGeom prst="ellipse">
              <a:avLst/>
            </a:prstGeom>
            <a:solidFill>
              <a:srgbClr val="00B0F0"/>
            </a:solidFill>
            <a:effectLst/>
            <a:scene3d>
              <a:camera prst="obliqueTopRigh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  <p:sp>
          <p:nvSpPr>
            <p:cNvPr id="85" name="椭圆 84"/>
            <p:cNvSpPr/>
            <p:nvPr/>
          </p:nvSpPr>
          <p:spPr>
            <a:xfrm rot="1628293">
              <a:off x="3903248" y="1619843"/>
              <a:ext cx="129523" cy="39091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  <a:effectLst/>
            <a:scene3d>
              <a:camera prst="obliqueTopRigh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  <p:sp>
          <p:nvSpPr>
            <p:cNvPr id="86" name="椭圆 85"/>
            <p:cNvSpPr/>
            <p:nvPr/>
          </p:nvSpPr>
          <p:spPr>
            <a:xfrm rot="1628293">
              <a:off x="3720583" y="1980734"/>
              <a:ext cx="130396" cy="389089"/>
            </a:xfrm>
            <a:prstGeom prst="ellipse">
              <a:avLst/>
            </a:prstGeom>
            <a:solidFill>
              <a:srgbClr val="00B0F0"/>
            </a:solidFill>
            <a:effectLst/>
            <a:scene3d>
              <a:camera prst="obliqueTopRigh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  <p:cxnSp>
          <p:nvCxnSpPr>
            <p:cNvPr id="87" name="直接连接符 86"/>
            <p:cNvCxnSpPr/>
            <p:nvPr/>
          </p:nvCxnSpPr>
          <p:spPr>
            <a:xfrm rot="3764724" flipV="1">
              <a:off x="3598677" y="2271950"/>
              <a:ext cx="109010" cy="69959"/>
            </a:xfrm>
            <a:prstGeom prst="line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弧形 87"/>
            <p:cNvSpPr/>
            <p:nvPr/>
          </p:nvSpPr>
          <p:spPr>
            <a:xfrm>
              <a:off x="3291729" y="2281673"/>
              <a:ext cx="108824" cy="247265"/>
            </a:xfrm>
            <a:prstGeom prst="arc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/>
                <a:ea typeface="Poppins"/>
                <a:cs typeface="Poppins"/>
              </a:endParaRPr>
            </a:p>
          </p:txBody>
        </p:sp>
        <p:sp>
          <p:nvSpPr>
            <p:cNvPr id="89" name="弧形 88"/>
            <p:cNvSpPr/>
            <p:nvPr/>
          </p:nvSpPr>
          <p:spPr>
            <a:xfrm flipH="1">
              <a:off x="3530106" y="2273696"/>
              <a:ext cx="108824" cy="247266"/>
            </a:xfrm>
            <a:prstGeom prst="arc">
              <a:avLst>
                <a:gd name="adj1" fmla="val 16200000"/>
                <a:gd name="adj2" fmla="val 484390"/>
              </a:avLst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/>
                <a:ea typeface="Poppins"/>
                <a:cs typeface="Poppins"/>
              </a:endParaRPr>
            </a:p>
          </p:txBody>
        </p:sp>
        <p:sp>
          <p:nvSpPr>
            <p:cNvPr id="90" name="椭圆 89"/>
            <p:cNvSpPr/>
            <p:nvPr/>
          </p:nvSpPr>
          <p:spPr>
            <a:xfrm>
              <a:off x="3472241" y="2438400"/>
              <a:ext cx="129600" cy="392400"/>
            </a:xfrm>
            <a:prstGeom prst="ellipse">
              <a:avLst/>
            </a:prstGeom>
            <a:solidFill>
              <a:srgbClr val="00B0F0"/>
            </a:solidFill>
            <a:effectLst/>
            <a:scene3d>
              <a:camera prst="obliqueTopRigh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  <p:sp>
          <p:nvSpPr>
            <p:cNvPr id="91" name="椭圆 90"/>
            <p:cNvSpPr/>
            <p:nvPr/>
          </p:nvSpPr>
          <p:spPr>
            <a:xfrm>
              <a:off x="3334129" y="2836580"/>
              <a:ext cx="129600" cy="392400"/>
            </a:xfrm>
            <a:prstGeom prst="ellipse">
              <a:avLst/>
            </a:prstGeom>
            <a:solidFill>
              <a:srgbClr val="00B0F0"/>
            </a:solidFill>
            <a:effectLst/>
            <a:scene3d>
              <a:camera prst="obliqueTopRigh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  <p:sp>
          <p:nvSpPr>
            <p:cNvPr id="92" name="椭圆 91"/>
            <p:cNvSpPr/>
            <p:nvPr/>
          </p:nvSpPr>
          <p:spPr>
            <a:xfrm>
              <a:off x="3467479" y="2838453"/>
              <a:ext cx="129600" cy="392400"/>
            </a:xfrm>
            <a:prstGeom prst="ellipse">
              <a:avLst/>
            </a:prstGeom>
            <a:solidFill>
              <a:srgbClr val="00B0F0"/>
            </a:solidFill>
            <a:effectLst/>
            <a:scene3d>
              <a:camera prst="obliqueTopRigh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  <p:cxnSp>
          <p:nvCxnSpPr>
            <p:cNvPr id="93" name="直接连接符 92"/>
            <p:cNvCxnSpPr/>
            <p:nvPr/>
          </p:nvCxnSpPr>
          <p:spPr>
            <a:xfrm>
              <a:off x="3390189" y="2305601"/>
              <a:ext cx="160645" cy="0"/>
            </a:xfrm>
            <a:prstGeom prst="line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直接连接符 93"/>
            <p:cNvCxnSpPr/>
            <p:nvPr/>
          </p:nvCxnSpPr>
          <p:spPr>
            <a:xfrm>
              <a:off x="3400554" y="2337506"/>
              <a:ext cx="134735" cy="2660"/>
            </a:xfrm>
            <a:prstGeom prst="line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5" name="椭圆 94"/>
          <p:cNvSpPr/>
          <p:nvPr/>
        </p:nvSpPr>
        <p:spPr>
          <a:xfrm>
            <a:off x="1285852" y="1951478"/>
            <a:ext cx="489235" cy="451887"/>
          </a:xfrm>
          <a:prstGeom prst="ellipse">
            <a:avLst/>
          </a:prstGeom>
          <a:solidFill>
            <a:srgbClr val="32947A"/>
          </a:solidFill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96" name="椭圆 95"/>
          <p:cNvSpPr/>
          <p:nvPr/>
        </p:nvSpPr>
        <p:spPr>
          <a:xfrm>
            <a:off x="2786050" y="2022916"/>
            <a:ext cx="642942" cy="622271"/>
          </a:xfrm>
          <a:prstGeom prst="ellipse">
            <a:avLst/>
          </a:prstGeom>
          <a:solidFill>
            <a:srgbClr val="32947A"/>
          </a:solidFill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97" name="椭圆 96"/>
          <p:cNvSpPr/>
          <p:nvPr/>
        </p:nvSpPr>
        <p:spPr>
          <a:xfrm>
            <a:off x="4457700" y="2146742"/>
            <a:ext cx="795343" cy="776293"/>
          </a:xfrm>
          <a:prstGeom prst="ellipse">
            <a:avLst/>
          </a:prstGeom>
          <a:solidFill>
            <a:srgbClr val="32947A"/>
          </a:solidFill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98" name="椭圆 97"/>
          <p:cNvSpPr/>
          <p:nvPr/>
        </p:nvSpPr>
        <p:spPr>
          <a:xfrm>
            <a:off x="6353187" y="2308668"/>
            <a:ext cx="905876" cy="898882"/>
          </a:xfrm>
          <a:prstGeom prst="ellipse">
            <a:avLst/>
          </a:prstGeom>
          <a:solidFill>
            <a:srgbClr val="32947A"/>
          </a:solidFill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100" name="组合 149"/>
          <p:cNvGrpSpPr/>
          <p:nvPr/>
        </p:nvGrpSpPr>
        <p:grpSpPr bwMode="auto">
          <a:xfrm>
            <a:off x="4424363" y="3228592"/>
            <a:ext cx="857250" cy="1143000"/>
            <a:chOff x="4707263" y="1936831"/>
            <a:chExt cx="1138811" cy="1675025"/>
          </a:xfrm>
        </p:grpSpPr>
        <p:sp>
          <p:nvSpPr>
            <p:cNvPr id="101" name="椭圆 100"/>
            <p:cNvSpPr/>
            <p:nvPr/>
          </p:nvSpPr>
          <p:spPr>
            <a:xfrm>
              <a:off x="5138740" y="2819403"/>
              <a:ext cx="129600" cy="392400"/>
            </a:xfrm>
            <a:prstGeom prst="ellipse">
              <a:avLst/>
            </a:prstGeom>
            <a:solidFill>
              <a:srgbClr val="00B0F0"/>
            </a:solidFill>
            <a:effectLst/>
            <a:scene3d>
              <a:camera prst="obliqueTopRigh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  <p:sp>
          <p:nvSpPr>
            <p:cNvPr id="102" name="椭圆 101"/>
            <p:cNvSpPr/>
            <p:nvPr/>
          </p:nvSpPr>
          <p:spPr>
            <a:xfrm rot="20063569">
              <a:off x="4707263" y="1994665"/>
              <a:ext cx="129523" cy="390910"/>
            </a:xfrm>
            <a:prstGeom prst="ellipse">
              <a:avLst/>
            </a:prstGeom>
            <a:solidFill>
              <a:srgbClr val="00B0F0"/>
            </a:solidFill>
            <a:effectLst/>
            <a:scene3d>
              <a:camera prst="obliqueTopRigh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  <p:sp>
          <p:nvSpPr>
            <p:cNvPr id="103" name="椭圆 102"/>
            <p:cNvSpPr/>
            <p:nvPr/>
          </p:nvSpPr>
          <p:spPr>
            <a:xfrm rot="20063569">
              <a:off x="4883041" y="2358538"/>
              <a:ext cx="130396" cy="389089"/>
            </a:xfrm>
            <a:prstGeom prst="ellipse">
              <a:avLst/>
            </a:prstGeom>
            <a:solidFill>
              <a:srgbClr val="00B0F0"/>
            </a:solidFill>
            <a:effectLst/>
            <a:scene3d>
              <a:camera prst="obliqueTopRigh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  <p:sp>
          <p:nvSpPr>
            <p:cNvPr id="104" name="椭圆 103"/>
            <p:cNvSpPr/>
            <p:nvPr/>
          </p:nvSpPr>
          <p:spPr>
            <a:xfrm rot="20063569">
              <a:off x="4831088" y="1937601"/>
              <a:ext cx="129523" cy="390910"/>
            </a:xfrm>
            <a:prstGeom prst="ellipse">
              <a:avLst/>
            </a:prstGeom>
            <a:solidFill>
              <a:srgbClr val="00B0F0"/>
            </a:solidFill>
            <a:effectLst/>
            <a:scene3d>
              <a:camera prst="obliqueTopRigh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  <p:sp>
          <p:nvSpPr>
            <p:cNvPr id="105" name="椭圆 104"/>
            <p:cNvSpPr/>
            <p:nvPr/>
          </p:nvSpPr>
          <p:spPr>
            <a:xfrm rot="20063569">
              <a:off x="5006866" y="2301474"/>
              <a:ext cx="130396" cy="389089"/>
            </a:xfrm>
            <a:prstGeom prst="ellipse">
              <a:avLst/>
            </a:prstGeom>
            <a:solidFill>
              <a:srgbClr val="00B0F0"/>
            </a:solidFill>
            <a:effectLst/>
            <a:scene3d>
              <a:camera prst="obliqueTopRigh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  <p:cxnSp>
          <p:nvCxnSpPr>
            <p:cNvPr id="106" name="直接连接符 105"/>
            <p:cNvCxnSpPr/>
            <p:nvPr/>
          </p:nvCxnSpPr>
          <p:spPr>
            <a:xfrm rot="600000" flipV="1">
              <a:off x="5048906" y="2639411"/>
              <a:ext cx="107554" cy="69793"/>
            </a:xfrm>
            <a:prstGeom prst="line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椭圆 106"/>
            <p:cNvSpPr/>
            <p:nvPr/>
          </p:nvSpPr>
          <p:spPr>
            <a:xfrm rot="1628293">
              <a:off x="5592243" y="1936831"/>
              <a:ext cx="129523" cy="390910"/>
            </a:xfrm>
            <a:prstGeom prst="ellipse">
              <a:avLst/>
            </a:prstGeom>
            <a:solidFill>
              <a:srgbClr val="00B0F0"/>
            </a:solidFill>
            <a:effectLst/>
            <a:scene3d>
              <a:camera prst="obliqueTopRigh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  <p:sp>
          <p:nvSpPr>
            <p:cNvPr id="108" name="椭圆 107"/>
            <p:cNvSpPr/>
            <p:nvPr/>
          </p:nvSpPr>
          <p:spPr>
            <a:xfrm rot="1628293">
              <a:off x="5409578" y="2297722"/>
              <a:ext cx="130396" cy="389089"/>
            </a:xfrm>
            <a:prstGeom prst="ellipse">
              <a:avLst/>
            </a:prstGeom>
            <a:solidFill>
              <a:srgbClr val="00B0F0"/>
            </a:solidFill>
            <a:effectLst/>
            <a:scene3d>
              <a:camera prst="obliqueTopRigh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  <p:sp>
          <p:nvSpPr>
            <p:cNvPr id="109" name="椭圆 108"/>
            <p:cNvSpPr/>
            <p:nvPr/>
          </p:nvSpPr>
          <p:spPr>
            <a:xfrm rot="1628293">
              <a:off x="5712622" y="2000846"/>
              <a:ext cx="129523" cy="390910"/>
            </a:xfrm>
            <a:prstGeom prst="ellipse">
              <a:avLst/>
            </a:prstGeom>
            <a:solidFill>
              <a:srgbClr val="00B0F0"/>
            </a:solidFill>
            <a:effectLst/>
            <a:scene3d>
              <a:camera prst="obliqueTopRigh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  <p:sp>
          <p:nvSpPr>
            <p:cNvPr id="110" name="椭圆 109"/>
            <p:cNvSpPr/>
            <p:nvPr/>
          </p:nvSpPr>
          <p:spPr>
            <a:xfrm rot="1628293">
              <a:off x="5529957" y="2361737"/>
              <a:ext cx="130396" cy="389089"/>
            </a:xfrm>
            <a:prstGeom prst="ellipse">
              <a:avLst/>
            </a:prstGeom>
            <a:solidFill>
              <a:srgbClr val="00B0F0"/>
            </a:solidFill>
            <a:effectLst/>
            <a:scene3d>
              <a:camera prst="obliqueTopRigh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  <p:cxnSp>
          <p:nvCxnSpPr>
            <p:cNvPr id="111" name="直接连接符 110"/>
            <p:cNvCxnSpPr/>
            <p:nvPr/>
          </p:nvCxnSpPr>
          <p:spPr>
            <a:xfrm rot="3764724" flipV="1">
              <a:off x="5408744" y="2652414"/>
              <a:ext cx="107015" cy="71703"/>
            </a:xfrm>
            <a:prstGeom prst="line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2" name="弧形 111"/>
            <p:cNvSpPr/>
            <p:nvPr/>
          </p:nvSpPr>
          <p:spPr>
            <a:xfrm>
              <a:off x="5101628" y="2653369"/>
              <a:ext cx="107555" cy="246601"/>
            </a:xfrm>
            <a:prstGeom prst="arc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/>
                <a:ea typeface="Poppins"/>
                <a:cs typeface="Poppins"/>
              </a:endParaRPr>
            </a:p>
          </p:txBody>
        </p:sp>
        <p:sp>
          <p:nvSpPr>
            <p:cNvPr id="113" name="弧形 112"/>
            <p:cNvSpPr/>
            <p:nvPr/>
          </p:nvSpPr>
          <p:spPr>
            <a:xfrm flipH="1">
              <a:off x="5339936" y="2655697"/>
              <a:ext cx="107554" cy="246601"/>
            </a:xfrm>
            <a:prstGeom prst="arc">
              <a:avLst>
                <a:gd name="adj1" fmla="val 16200000"/>
                <a:gd name="adj2" fmla="val 484390"/>
              </a:avLst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/>
                <a:ea typeface="Poppins"/>
                <a:cs typeface="Poppins"/>
              </a:endParaRPr>
            </a:p>
          </p:txBody>
        </p:sp>
        <p:sp>
          <p:nvSpPr>
            <p:cNvPr id="114" name="椭圆 113"/>
            <p:cNvSpPr/>
            <p:nvPr/>
          </p:nvSpPr>
          <p:spPr>
            <a:xfrm>
              <a:off x="5281615" y="2819403"/>
              <a:ext cx="129600" cy="392400"/>
            </a:xfrm>
            <a:prstGeom prst="ellipse">
              <a:avLst/>
            </a:prstGeom>
            <a:solidFill>
              <a:srgbClr val="00B0F0"/>
            </a:solidFill>
            <a:effectLst/>
            <a:scene3d>
              <a:camera prst="obliqueTopRigh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  <p:sp>
          <p:nvSpPr>
            <p:cNvPr id="115" name="椭圆 114"/>
            <p:cNvSpPr/>
            <p:nvPr/>
          </p:nvSpPr>
          <p:spPr>
            <a:xfrm>
              <a:off x="5143503" y="3217583"/>
              <a:ext cx="129600" cy="392400"/>
            </a:xfrm>
            <a:prstGeom prst="ellipse">
              <a:avLst/>
            </a:prstGeom>
            <a:solidFill>
              <a:srgbClr val="00B0F0"/>
            </a:solidFill>
            <a:effectLst/>
            <a:scene3d>
              <a:camera prst="obliqueTopRigh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  <p:sp>
          <p:nvSpPr>
            <p:cNvPr id="116" name="椭圆 115"/>
            <p:cNvSpPr/>
            <p:nvPr/>
          </p:nvSpPr>
          <p:spPr>
            <a:xfrm>
              <a:off x="5276853" y="3219456"/>
              <a:ext cx="129600" cy="392400"/>
            </a:xfrm>
            <a:prstGeom prst="ellipse">
              <a:avLst/>
            </a:prstGeom>
            <a:solidFill>
              <a:srgbClr val="00B0F0"/>
            </a:solidFill>
            <a:effectLst/>
            <a:scene3d>
              <a:camera prst="obliqueTopRigh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  <p:cxnSp>
          <p:nvCxnSpPr>
            <p:cNvPr id="117" name="直接连接符 116"/>
            <p:cNvCxnSpPr/>
            <p:nvPr/>
          </p:nvCxnSpPr>
          <p:spPr>
            <a:xfrm>
              <a:off x="5200748" y="2685939"/>
              <a:ext cx="158168" cy="2327"/>
            </a:xfrm>
            <a:prstGeom prst="line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接连接符 117"/>
            <p:cNvCxnSpPr/>
            <p:nvPr/>
          </p:nvCxnSpPr>
          <p:spPr>
            <a:xfrm>
              <a:off x="5209183" y="2718509"/>
              <a:ext cx="134970" cy="2327"/>
            </a:xfrm>
            <a:prstGeom prst="line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接连接符 118"/>
            <p:cNvCxnSpPr/>
            <p:nvPr/>
          </p:nvCxnSpPr>
          <p:spPr>
            <a:xfrm rot="1200000" flipV="1">
              <a:off x="4711481" y="2078744"/>
              <a:ext cx="71703" cy="72118"/>
            </a:xfrm>
            <a:prstGeom prst="line">
              <a:avLst/>
            </a:prstGeom>
            <a:ln w="25400" cmpd="sng">
              <a:solidFill>
                <a:schemeClr val="accent2">
                  <a:lumMod val="60000"/>
                  <a:lumOff val="4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直接连接符 131"/>
            <p:cNvCxnSpPr/>
            <p:nvPr/>
          </p:nvCxnSpPr>
          <p:spPr>
            <a:xfrm rot="1200000" flipV="1">
              <a:off x="4846451" y="2022909"/>
              <a:ext cx="71703" cy="69793"/>
            </a:xfrm>
            <a:prstGeom prst="line">
              <a:avLst/>
            </a:prstGeom>
            <a:ln w="25400" cmpd="sng">
              <a:solidFill>
                <a:schemeClr val="accent2">
                  <a:lumMod val="60000"/>
                  <a:lumOff val="4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直接连接符 132"/>
            <p:cNvCxnSpPr/>
            <p:nvPr/>
          </p:nvCxnSpPr>
          <p:spPr>
            <a:xfrm rot="1200000" flipV="1">
              <a:off x="4738896" y="2136903"/>
              <a:ext cx="71703" cy="69793"/>
            </a:xfrm>
            <a:prstGeom prst="line">
              <a:avLst/>
            </a:prstGeom>
            <a:ln w="25400" cmpd="sng">
              <a:solidFill>
                <a:schemeClr val="accent2">
                  <a:lumMod val="60000"/>
                  <a:lumOff val="4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直接连接符 133"/>
            <p:cNvCxnSpPr/>
            <p:nvPr/>
          </p:nvCxnSpPr>
          <p:spPr>
            <a:xfrm rot="1200000" flipV="1">
              <a:off x="4871758" y="2078744"/>
              <a:ext cx="73811" cy="72118"/>
            </a:xfrm>
            <a:prstGeom prst="line">
              <a:avLst/>
            </a:prstGeom>
            <a:ln w="25400" cmpd="sng">
              <a:solidFill>
                <a:schemeClr val="accent2">
                  <a:lumMod val="60000"/>
                  <a:lumOff val="4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直接连接符 134"/>
            <p:cNvCxnSpPr/>
            <p:nvPr/>
          </p:nvCxnSpPr>
          <p:spPr>
            <a:xfrm rot="1200000" flipV="1">
              <a:off x="4768421" y="2192738"/>
              <a:ext cx="71703" cy="72120"/>
            </a:xfrm>
            <a:prstGeom prst="line">
              <a:avLst/>
            </a:prstGeom>
            <a:ln w="25400" cmpd="sng">
              <a:solidFill>
                <a:schemeClr val="accent2">
                  <a:lumMod val="60000"/>
                  <a:lumOff val="4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直接连接符 135"/>
            <p:cNvCxnSpPr/>
            <p:nvPr/>
          </p:nvCxnSpPr>
          <p:spPr>
            <a:xfrm rot="1200000" flipV="1">
              <a:off x="4901283" y="2141556"/>
              <a:ext cx="71703" cy="69793"/>
            </a:xfrm>
            <a:prstGeom prst="line">
              <a:avLst/>
            </a:prstGeom>
            <a:ln w="25400" cmpd="sng">
              <a:solidFill>
                <a:schemeClr val="accent2">
                  <a:lumMod val="60000"/>
                  <a:lumOff val="4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直接连接符 136"/>
            <p:cNvCxnSpPr/>
            <p:nvPr/>
          </p:nvCxnSpPr>
          <p:spPr>
            <a:xfrm rot="4200000" flipV="1">
              <a:off x="5645085" y="2046381"/>
              <a:ext cx="81424" cy="71703"/>
            </a:xfrm>
            <a:prstGeom prst="line">
              <a:avLst/>
            </a:prstGeom>
            <a:ln w="25400" cmpd="sng">
              <a:solidFill>
                <a:schemeClr val="accent2">
                  <a:lumMod val="60000"/>
                  <a:lumOff val="4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直接连接符 137"/>
            <p:cNvCxnSpPr/>
            <p:nvPr/>
          </p:nvCxnSpPr>
          <p:spPr>
            <a:xfrm rot="4200000" flipV="1">
              <a:off x="5768348" y="2112684"/>
              <a:ext cx="83751" cy="71703"/>
            </a:xfrm>
            <a:prstGeom prst="line">
              <a:avLst/>
            </a:prstGeom>
            <a:ln w="25400" cmpd="sng">
              <a:solidFill>
                <a:schemeClr val="accent2">
                  <a:lumMod val="60000"/>
                  <a:lumOff val="4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直接连接符 138"/>
            <p:cNvCxnSpPr/>
            <p:nvPr/>
          </p:nvCxnSpPr>
          <p:spPr>
            <a:xfrm rot="4200000" flipV="1">
              <a:off x="5616506" y="2098726"/>
              <a:ext cx="83751" cy="71703"/>
            </a:xfrm>
            <a:prstGeom prst="line">
              <a:avLst/>
            </a:prstGeom>
            <a:ln w="25400" cmpd="sng">
              <a:solidFill>
                <a:schemeClr val="accent2">
                  <a:lumMod val="60000"/>
                  <a:lumOff val="4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直接连接符 139"/>
            <p:cNvCxnSpPr/>
            <p:nvPr/>
          </p:nvCxnSpPr>
          <p:spPr>
            <a:xfrm rot="4200000" flipV="1">
              <a:off x="5741038" y="2170737"/>
              <a:ext cx="81426" cy="69595"/>
            </a:xfrm>
            <a:prstGeom prst="line">
              <a:avLst/>
            </a:prstGeom>
            <a:ln w="25400" cmpd="sng">
              <a:solidFill>
                <a:schemeClr val="accent2">
                  <a:lumMod val="60000"/>
                  <a:lumOff val="4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直接连接符 140"/>
            <p:cNvCxnSpPr/>
            <p:nvPr/>
          </p:nvCxnSpPr>
          <p:spPr>
            <a:xfrm rot="4200000" flipV="1">
              <a:off x="5583926" y="2160376"/>
              <a:ext cx="81426" cy="71703"/>
            </a:xfrm>
            <a:prstGeom prst="line">
              <a:avLst/>
            </a:prstGeom>
            <a:ln w="25400" cmpd="sng">
              <a:solidFill>
                <a:schemeClr val="accent2">
                  <a:lumMod val="60000"/>
                  <a:lumOff val="4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直接连接符 141"/>
            <p:cNvCxnSpPr/>
            <p:nvPr/>
          </p:nvCxnSpPr>
          <p:spPr>
            <a:xfrm rot="4200000" flipV="1">
              <a:off x="5711406" y="2226678"/>
              <a:ext cx="83751" cy="71703"/>
            </a:xfrm>
            <a:prstGeom prst="line">
              <a:avLst/>
            </a:prstGeom>
            <a:ln w="25400" cmpd="sng">
              <a:solidFill>
                <a:schemeClr val="accent2">
                  <a:lumMod val="60000"/>
                  <a:lumOff val="4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3" name="组合 180"/>
          <p:cNvGrpSpPr/>
          <p:nvPr/>
        </p:nvGrpSpPr>
        <p:grpSpPr bwMode="auto">
          <a:xfrm>
            <a:off x="1209675" y="2790442"/>
            <a:ext cx="571500" cy="857250"/>
            <a:chOff x="1197279" y="1222450"/>
            <a:chExt cx="1134882" cy="1675025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44" name="椭圆 143"/>
            <p:cNvSpPr/>
            <p:nvPr/>
          </p:nvSpPr>
          <p:spPr>
            <a:xfrm>
              <a:off x="1628756" y="2105022"/>
              <a:ext cx="129600" cy="392400"/>
            </a:xfrm>
            <a:prstGeom prst="ellipse">
              <a:avLst/>
            </a:prstGeom>
            <a:grpFill/>
            <a:ln>
              <a:solidFill>
                <a:schemeClr val="accent2">
                  <a:lumMod val="60000"/>
                  <a:lumOff val="40000"/>
                </a:schemeClr>
              </a:solidFill>
            </a:ln>
            <a:effectLst/>
            <a:scene3d>
              <a:camera prst="obliqueTopRigh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  <p:sp>
          <p:nvSpPr>
            <p:cNvPr id="145" name="椭圆 144"/>
            <p:cNvSpPr/>
            <p:nvPr/>
          </p:nvSpPr>
          <p:spPr>
            <a:xfrm rot="20063569">
              <a:off x="1197279" y="1289809"/>
              <a:ext cx="129523" cy="390910"/>
            </a:xfrm>
            <a:prstGeom prst="ellipse">
              <a:avLst/>
            </a:prstGeom>
            <a:grpFill/>
            <a:ln>
              <a:solidFill>
                <a:schemeClr val="accent2">
                  <a:lumMod val="60000"/>
                  <a:lumOff val="40000"/>
                </a:schemeClr>
              </a:solidFill>
            </a:ln>
            <a:effectLst/>
            <a:scene3d>
              <a:camera prst="obliqueTopRigh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  <p:sp>
          <p:nvSpPr>
            <p:cNvPr id="146" name="椭圆 145"/>
            <p:cNvSpPr/>
            <p:nvPr/>
          </p:nvSpPr>
          <p:spPr>
            <a:xfrm rot="20063569">
              <a:off x="1373057" y="1644157"/>
              <a:ext cx="130396" cy="389089"/>
            </a:xfrm>
            <a:prstGeom prst="ellipse">
              <a:avLst/>
            </a:prstGeom>
            <a:grpFill/>
            <a:ln>
              <a:solidFill>
                <a:schemeClr val="accent2">
                  <a:lumMod val="60000"/>
                  <a:lumOff val="40000"/>
                </a:schemeClr>
              </a:solidFill>
            </a:ln>
            <a:effectLst/>
            <a:scene3d>
              <a:camera prst="obliqueTopRigh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  <p:sp>
          <p:nvSpPr>
            <p:cNvPr id="147" name="椭圆 146"/>
            <p:cNvSpPr/>
            <p:nvPr/>
          </p:nvSpPr>
          <p:spPr>
            <a:xfrm rot="20063569">
              <a:off x="1321104" y="1232745"/>
              <a:ext cx="129523" cy="390910"/>
            </a:xfrm>
            <a:prstGeom prst="ellipse">
              <a:avLst/>
            </a:prstGeom>
            <a:grpFill/>
            <a:ln>
              <a:solidFill>
                <a:schemeClr val="accent2">
                  <a:lumMod val="60000"/>
                  <a:lumOff val="40000"/>
                </a:schemeClr>
              </a:solidFill>
            </a:ln>
            <a:effectLst/>
            <a:scene3d>
              <a:camera prst="obliqueTopRigh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  <p:sp>
          <p:nvSpPr>
            <p:cNvPr id="148" name="椭圆 147"/>
            <p:cNvSpPr/>
            <p:nvPr/>
          </p:nvSpPr>
          <p:spPr>
            <a:xfrm rot="20063569">
              <a:off x="1496882" y="1596618"/>
              <a:ext cx="130396" cy="389089"/>
            </a:xfrm>
            <a:prstGeom prst="ellipse">
              <a:avLst/>
            </a:prstGeom>
            <a:grpFill/>
            <a:ln>
              <a:solidFill>
                <a:schemeClr val="accent2">
                  <a:lumMod val="60000"/>
                  <a:lumOff val="40000"/>
                </a:schemeClr>
              </a:solidFill>
            </a:ln>
            <a:effectLst/>
            <a:scene3d>
              <a:camera prst="obliqueTopRigh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  <p:cxnSp>
          <p:nvCxnSpPr>
            <p:cNvPr id="149" name="直接连接符 148"/>
            <p:cNvCxnSpPr/>
            <p:nvPr/>
          </p:nvCxnSpPr>
          <p:spPr>
            <a:xfrm rot="600000" flipV="1">
              <a:off x="1537744" y="1932786"/>
              <a:ext cx="107183" cy="71343"/>
            </a:xfrm>
            <a:prstGeom prst="line">
              <a:avLst/>
            </a:prstGeom>
            <a:grpFill/>
            <a:ln>
              <a:solidFill>
                <a:schemeClr val="accent2">
                  <a:lumMod val="60000"/>
                  <a:lumOff val="4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0" name="椭圆 149"/>
            <p:cNvSpPr/>
            <p:nvPr/>
          </p:nvSpPr>
          <p:spPr>
            <a:xfrm rot="1628293">
              <a:off x="2082259" y="1222450"/>
              <a:ext cx="129523" cy="390910"/>
            </a:xfrm>
            <a:prstGeom prst="ellipse">
              <a:avLst/>
            </a:prstGeom>
            <a:grpFill/>
            <a:ln>
              <a:solidFill>
                <a:schemeClr val="accent2">
                  <a:lumMod val="60000"/>
                  <a:lumOff val="40000"/>
                </a:schemeClr>
              </a:solidFill>
            </a:ln>
            <a:effectLst/>
            <a:scene3d>
              <a:camera prst="obliqueTopRigh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  <p:sp>
          <p:nvSpPr>
            <p:cNvPr id="151" name="椭圆 150"/>
            <p:cNvSpPr/>
            <p:nvPr/>
          </p:nvSpPr>
          <p:spPr>
            <a:xfrm rot="1628293">
              <a:off x="1899594" y="1583341"/>
              <a:ext cx="130396" cy="389089"/>
            </a:xfrm>
            <a:prstGeom prst="ellipse">
              <a:avLst/>
            </a:prstGeom>
            <a:grpFill/>
            <a:ln>
              <a:solidFill>
                <a:schemeClr val="accent2">
                  <a:lumMod val="60000"/>
                  <a:lumOff val="40000"/>
                </a:schemeClr>
              </a:solidFill>
            </a:ln>
            <a:effectLst/>
            <a:scene3d>
              <a:camera prst="obliqueTopRigh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  <p:sp>
          <p:nvSpPr>
            <p:cNvPr id="152" name="椭圆 151"/>
            <p:cNvSpPr/>
            <p:nvPr/>
          </p:nvSpPr>
          <p:spPr>
            <a:xfrm rot="1628293">
              <a:off x="2202638" y="1286465"/>
              <a:ext cx="129523" cy="390910"/>
            </a:xfrm>
            <a:prstGeom prst="ellipse">
              <a:avLst/>
            </a:prstGeom>
            <a:grpFill/>
            <a:ln>
              <a:solidFill>
                <a:schemeClr val="accent2">
                  <a:lumMod val="60000"/>
                  <a:lumOff val="40000"/>
                </a:schemeClr>
              </a:solidFill>
            </a:ln>
            <a:effectLst/>
            <a:scene3d>
              <a:camera prst="obliqueTopRigh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  <p:sp>
          <p:nvSpPr>
            <p:cNvPr id="153" name="椭圆 152"/>
            <p:cNvSpPr/>
            <p:nvPr/>
          </p:nvSpPr>
          <p:spPr>
            <a:xfrm rot="1628293">
              <a:off x="2019973" y="1647356"/>
              <a:ext cx="130396" cy="389089"/>
            </a:xfrm>
            <a:prstGeom prst="ellipse">
              <a:avLst/>
            </a:prstGeom>
            <a:grpFill/>
            <a:ln>
              <a:solidFill>
                <a:schemeClr val="accent2">
                  <a:lumMod val="60000"/>
                  <a:lumOff val="40000"/>
                </a:schemeClr>
              </a:solidFill>
            </a:ln>
            <a:effectLst/>
            <a:scene3d>
              <a:camera prst="obliqueTopRigh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  <p:cxnSp>
          <p:nvCxnSpPr>
            <p:cNvPr id="154" name="直接连接符 153"/>
            <p:cNvCxnSpPr/>
            <p:nvPr/>
          </p:nvCxnSpPr>
          <p:spPr>
            <a:xfrm rot="3764724" flipV="1">
              <a:off x="1898010" y="1938406"/>
              <a:ext cx="108565" cy="72507"/>
            </a:xfrm>
            <a:prstGeom prst="line">
              <a:avLst/>
            </a:prstGeom>
            <a:grpFill/>
            <a:ln>
              <a:solidFill>
                <a:schemeClr val="accent2">
                  <a:lumMod val="60000"/>
                  <a:lumOff val="4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5" name="弧形 154"/>
            <p:cNvSpPr/>
            <p:nvPr/>
          </p:nvSpPr>
          <p:spPr>
            <a:xfrm>
              <a:off x="1591336" y="1948294"/>
              <a:ext cx="110335" cy="248152"/>
            </a:xfrm>
            <a:prstGeom prst="arc">
              <a:avLst/>
            </a:prstGeom>
            <a:grpFill/>
            <a:ln>
              <a:solidFill>
                <a:schemeClr val="accent2">
                  <a:lumMod val="60000"/>
                  <a:lumOff val="4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/>
                <a:ea typeface="Poppins"/>
                <a:cs typeface="Poppins"/>
              </a:endParaRPr>
            </a:p>
          </p:txBody>
        </p:sp>
        <p:sp>
          <p:nvSpPr>
            <p:cNvPr id="156" name="弧形 155"/>
            <p:cNvSpPr/>
            <p:nvPr/>
          </p:nvSpPr>
          <p:spPr>
            <a:xfrm flipH="1">
              <a:off x="1827769" y="1942090"/>
              <a:ext cx="110337" cy="245051"/>
            </a:xfrm>
            <a:prstGeom prst="arc">
              <a:avLst>
                <a:gd name="adj1" fmla="val 16200000"/>
                <a:gd name="adj2" fmla="val 484390"/>
              </a:avLst>
            </a:prstGeom>
            <a:grpFill/>
            <a:ln>
              <a:solidFill>
                <a:schemeClr val="accent2">
                  <a:lumMod val="60000"/>
                  <a:lumOff val="4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/>
                <a:ea typeface="Poppins"/>
                <a:cs typeface="Poppins"/>
              </a:endParaRPr>
            </a:p>
          </p:txBody>
        </p:sp>
        <p:sp>
          <p:nvSpPr>
            <p:cNvPr id="157" name="椭圆 156"/>
            <p:cNvSpPr/>
            <p:nvPr/>
          </p:nvSpPr>
          <p:spPr>
            <a:xfrm>
              <a:off x="1771631" y="2105022"/>
              <a:ext cx="129600" cy="392400"/>
            </a:xfrm>
            <a:prstGeom prst="ellipse">
              <a:avLst/>
            </a:prstGeom>
            <a:grpFill/>
            <a:ln>
              <a:solidFill>
                <a:schemeClr val="accent2">
                  <a:lumMod val="60000"/>
                  <a:lumOff val="40000"/>
                </a:schemeClr>
              </a:solidFill>
            </a:ln>
            <a:effectLst/>
            <a:scene3d>
              <a:camera prst="obliqueTopRigh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  <p:sp>
          <p:nvSpPr>
            <p:cNvPr id="158" name="椭圆 157"/>
            <p:cNvSpPr/>
            <p:nvPr/>
          </p:nvSpPr>
          <p:spPr>
            <a:xfrm>
              <a:off x="1633519" y="2503202"/>
              <a:ext cx="129600" cy="392400"/>
            </a:xfrm>
            <a:prstGeom prst="ellipse">
              <a:avLst/>
            </a:prstGeom>
            <a:grpFill/>
            <a:ln>
              <a:solidFill>
                <a:schemeClr val="accent2">
                  <a:lumMod val="60000"/>
                  <a:lumOff val="40000"/>
                </a:schemeClr>
              </a:solidFill>
            </a:ln>
            <a:effectLst/>
            <a:scene3d>
              <a:camera prst="obliqueTopRigh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  <p:sp>
          <p:nvSpPr>
            <p:cNvPr id="159" name="椭圆 158"/>
            <p:cNvSpPr/>
            <p:nvPr/>
          </p:nvSpPr>
          <p:spPr>
            <a:xfrm>
              <a:off x="1766869" y="2505075"/>
              <a:ext cx="129600" cy="392400"/>
            </a:xfrm>
            <a:prstGeom prst="ellipse">
              <a:avLst/>
            </a:prstGeom>
            <a:grpFill/>
            <a:ln>
              <a:solidFill>
                <a:schemeClr val="accent2">
                  <a:lumMod val="60000"/>
                  <a:lumOff val="40000"/>
                </a:schemeClr>
              </a:solidFill>
            </a:ln>
            <a:effectLst/>
            <a:scene3d>
              <a:camera prst="obliqueTopRigh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  <p:cxnSp>
          <p:nvCxnSpPr>
            <p:cNvPr id="160" name="直接连接符 159"/>
            <p:cNvCxnSpPr/>
            <p:nvPr/>
          </p:nvCxnSpPr>
          <p:spPr>
            <a:xfrm>
              <a:off x="1692215" y="1973109"/>
              <a:ext cx="157623" cy="0"/>
            </a:xfrm>
            <a:prstGeom prst="line">
              <a:avLst/>
            </a:prstGeom>
            <a:grpFill/>
            <a:ln>
              <a:solidFill>
                <a:schemeClr val="accent2">
                  <a:lumMod val="60000"/>
                  <a:lumOff val="4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直接连接符 160"/>
            <p:cNvCxnSpPr/>
            <p:nvPr/>
          </p:nvCxnSpPr>
          <p:spPr>
            <a:xfrm>
              <a:off x="1701671" y="2004128"/>
              <a:ext cx="132403" cy="3103"/>
            </a:xfrm>
            <a:prstGeom prst="line">
              <a:avLst/>
            </a:prstGeom>
            <a:grpFill/>
            <a:ln>
              <a:solidFill>
                <a:schemeClr val="accent2">
                  <a:lumMod val="60000"/>
                  <a:lumOff val="4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2" name="组合 199"/>
          <p:cNvGrpSpPr/>
          <p:nvPr/>
        </p:nvGrpSpPr>
        <p:grpSpPr bwMode="auto">
          <a:xfrm>
            <a:off x="6248400" y="3434967"/>
            <a:ext cx="1000125" cy="1285875"/>
            <a:chOff x="6578941" y="2254047"/>
            <a:chExt cx="1134882" cy="1675025"/>
          </a:xfrm>
        </p:grpSpPr>
        <p:sp>
          <p:nvSpPr>
            <p:cNvPr id="163" name="椭圆 162"/>
            <p:cNvSpPr/>
            <p:nvPr/>
          </p:nvSpPr>
          <p:spPr>
            <a:xfrm>
              <a:off x="7010418" y="3136619"/>
              <a:ext cx="129600" cy="392400"/>
            </a:xfrm>
            <a:prstGeom prst="ellipse">
              <a:avLst/>
            </a:prstGeom>
            <a:solidFill>
              <a:srgbClr val="00B0F0"/>
            </a:solidFill>
            <a:effectLst/>
            <a:scene3d>
              <a:camera prst="obliqueTopRigh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  <p:sp>
          <p:nvSpPr>
            <p:cNvPr id="164" name="椭圆 163"/>
            <p:cNvSpPr/>
            <p:nvPr/>
          </p:nvSpPr>
          <p:spPr>
            <a:xfrm rot="20063569">
              <a:off x="6578941" y="2311881"/>
              <a:ext cx="129523" cy="390910"/>
            </a:xfrm>
            <a:prstGeom prst="ellipse">
              <a:avLst/>
            </a:prstGeom>
            <a:solidFill>
              <a:srgbClr val="00B0F0"/>
            </a:solidFill>
            <a:effectLst/>
            <a:scene3d>
              <a:camera prst="obliqueTopRigh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  <p:sp>
          <p:nvSpPr>
            <p:cNvPr id="165" name="椭圆 164"/>
            <p:cNvSpPr/>
            <p:nvPr/>
          </p:nvSpPr>
          <p:spPr>
            <a:xfrm rot="20063569">
              <a:off x="6754719" y="2675754"/>
              <a:ext cx="130396" cy="389089"/>
            </a:xfrm>
            <a:prstGeom prst="ellipse">
              <a:avLst/>
            </a:prstGeom>
            <a:solidFill>
              <a:srgbClr val="00B0F0"/>
            </a:solidFill>
            <a:effectLst/>
            <a:scene3d>
              <a:camera prst="obliqueTopRigh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  <p:sp>
          <p:nvSpPr>
            <p:cNvPr id="166" name="椭圆 165"/>
            <p:cNvSpPr/>
            <p:nvPr/>
          </p:nvSpPr>
          <p:spPr>
            <a:xfrm rot="20063569">
              <a:off x="6702766" y="2254817"/>
              <a:ext cx="129523" cy="390910"/>
            </a:xfrm>
            <a:prstGeom prst="ellipse">
              <a:avLst/>
            </a:prstGeom>
            <a:solidFill>
              <a:srgbClr val="00B0F0"/>
            </a:solidFill>
            <a:effectLst/>
            <a:scene3d>
              <a:camera prst="obliqueTopRigh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  <p:sp>
          <p:nvSpPr>
            <p:cNvPr id="167" name="椭圆 166"/>
            <p:cNvSpPr/>
            <p:nvPr/>
          </p:nvSpPr>
          <p:spPr>
            <a:xfrm rot="20063569">
              <a:off x="6878544" y="2618690"/>
              <a:ext cx="130396" cy="389089"/>
            </a:xfrm>
            <a:prstGeom prst="ellipse">
              <a:avLst/>
            </a:prstGeom>
            <a:solidFill>
              <a:srgbClr val="00B0F0"/>
            </a:solidFill>
            <a:effectLst/>
            <a:scene3d>
              <a:camera prst="obliqueTopRigh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  <p:cxnSp>
          <p:nvCxnSpPr>
            <p:cNvPr id="168" name="直接连接符 167"/>
            <p:cNvCxnSpPr/>
            <p:nvPr/>
          </p:nvCxnSpPr>
          <p:spPr>
            <a:xfrm rot="600000" flipV="1">
              <a:off x="6919406" y="2955077"/>
              <a:ext cx="108084" cy="72377"/>
            </a:xfrm>
            <a:prstGeom prst="line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9" name="椭圆 168"/>
            <p:cNvSpPr/>
            <p:nvPr/>
          </p:nvSpPr>
          <p:spPr>
            <a:xfrm rot="1628293">
              <a:off x="7463921" y="2254047"/>
              <a:ext cx="129523" cy="390910"/>
            </a:xfrm>
            <a:prstGeom prst="ellipse">
              <a:avLst/>
            </a:prstGeom>
            <a:solidFill>
              <a:srgbClr val="00B0F0"/>
            </a:solidFill>
            <a:effectLst/>
            <a:scene3d>
              <a:camera prst="obliqueTopRigh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  <p:sp>
          <p:nvSpPr>
            <p:cNvPr id="170" name="椭圆 169"/>
            <p:cNvSpPr/>
            <p:nvPr/>
          </p:nvSpPr>
          <p:spPr>
            <a:xfrm rot="1628293">
              <a:off x="7281256" y="2614938"/>
              <a:ext cx="130396" cy="389089"/>
            </a:xfrm>
            <a:prstGeom prst="ellipse">
              <a:avLst/>
            </a:prstGeom>
            <a:solidFill>
              <a:srgbClr val="00B0F0"/>
            </a:solidFill>
            <a:effectLst/>
            <a:scene3d>
              <a:camera prst="obliqueTopRigh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  <p:sp>
          <p:nvSpPr>
            <p:cNvPr id="171" name="椭圆 170"/>
            <p:cNvSpPr/>
            <p:nvPr/>
          </p:nvSpPr>
          <p:spPr>
            <a:xfrm rot="1628293">
              <a:off x="7584300" y="2318062"/>
              <a:ext cx="129523" cy="390910"/>
            </a:xfrm>
            <a:prstGeom prst="ellipse">
              <a:avLst/>
            </a:prstGeom>
            <a:solidFill>
              <a:srgbClr val="00B0F0"/>
            </a:solidFill>
            <a:effectLst/>
            <a:scene3d>
              <a:camera prst="obliqueTopRigh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  <p:sp>
          <p:nvSpPr>
            <p:cNvPr id="172" name="椭圆 171"/>
            <p:cNvSpPr/>
            <p:nvPr/>
          </p:nvSpPr>
          <p:spPr>
            <a:xfrm rot="1628293">
              <a:off x="7401635" y="2678953"/>
              <a:ext cx="130396" cy="389089"/>
            </a:xfrm>
            <a:prstGeom prst="ellipse">
              <a:avLst/>
            </a:prstGeom>
            <a:solidFill>
              <a:srgbClr val="00B0F0"/>
            </a:solidFill>
            <a:effectLst/>
            <a:scene3d>
              <a:camera prst="obliqueTopRigh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  <p:cxnSp>
          <p:nvCxnSpPr>
            <p:cNvPr id="173" name="直接连接符 172"/>
            <p:cNvCxnSpPr/>
            <p:nvPr/>
          </p:nvCxnSpPr>
          <p:spPr>
            <a:xfrm rot="3764724" flipV="1">
              <a:off x="7278928" y="2969713"/>
              <a:ext cx="109600" cy="72056"/>
            </a:xfrm>
            <a:prstGeom prst="line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4" name="弧形 173"/>
            <p:cNvSpPr/>
            <p:nvPr/>
          </p:nvSpPr>
          <p:spPr>
            <a:xfrm>
              <a:off x="6971646" y="2969552"/>
              <a:ext cx="109886" cy="248152"/>
            </a:xfrm>
            <a:prstGeom prst="arc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/>
                <a:ea typeface="Poppins"/>
                <a:cs typeface="Poppins"/>
              </a:endParaRPr>
            </a:p>
          </p:txBody>
        </p:sp>
        <p:sp>
          <p:nvSpPr>
            <p:cNvPr id="175" name="弧形 174"/>
            <p:cNvSpPr/>
            <p:nvPr/>
          </p:nvSpPr>
          <p:spPr>
            <a:xfrm flipH="1">
              <a:off x="7211233" y="2971620"/>
              <a:ext cx="108084" cy="248152"/>
            </a:xfrm>
            <a:prstGeom prst="arc">
              <a:avLst>
                <a:gd name="adj1" fmla="val 16200000"/>
                <a:gd name="adj2" fmla="val 484390"/>
              </a:avLst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/>
                <a:ea typeface="Poppins"/>
                <a:cs typeface="Poppins"/>
              </a:endParaRPr>
            </a:p>
          </p:txBody>
        </p:sp>
        <p:sp>
          <p:nvSpPr>
            <p:cNvPr id="176" name="椭圆 175"/>
            <p:cNvSpPr/>
            <p:nvPr/>
          </p:nvSpPr>
          <p:spPr>
            <a:xfrm>
              <a:off x="7153293" y="3136619"/>
              <a:ext cx="129600" cy="392400"/>
            </a:xfrm>
            <a:prstGeom prst="ellipse">
              <a:avLst/>
            </a:prstGeom>
            <a:solidFill>
              <a:srgbClr val="00B0F0"/>
            </a:solidFill>
            <a:effectLst/>
            <a:scene3d>
              <a:camera prst="obliqueTopRigh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  <p:sp>
          <p:nvSpPr>
            <p:cNvPr id="177" name="椭圆 176"/>
            <p:cNvSpPr/>
            <p:nvPr/>
          </p:nvSpPr>
          <p:spPr>
            <a:xfrm>
              <a:off x="7015181" y="3534799"/>
              <a:ext cx="129600" cy="392400"/>
            </a:xfrm>
            <a:prstGeom prst="ellipse">
              <a:avLst/>
            </a:prstGeom>
            <a:solidFill>
              <a:srgbClr val="00B0F0"/>
            </a:solidFill>
            <a:effectLst/>
            <a:scene3d>
              <a:camera prst="obliqueTopRigh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  <p:sp>
          <p:nvSpPr>
            <p:cNvPr id="178" name="椭圆 177"/>
            <p:cNvSpPr/>
            <p:nvPr/>
          </p:nvSpPr>
          <p:spPr>
            <a:xfrm>
              <a:off x="7148531" y="3536672"/>
              <a:ext cx="129600" cy="392400"/>
            </a:xfrm>
            <a:prstGeom prst="ellipse">
              <a:avLst/>
            </a:prstGeom>
            <a:solidFill>
              <a:srgbClr val="00B0F0"/>
            </a:solidFill>
            <a:effectLst/>
            <a:scene3d>
              <a:camera prst="obliqueTopRigh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  <p:cxnSp>
          <p:nvCxnSpPr>
            <p:cNvPr id="179" name="直接连接符 178"/>
            <p:cNvCxnSpPr/>
            <p:nvPr/>
          </p:nvCxnSpPr>
          <p:spPr>
            <a:xfrm>
              <a:off x="7072525" y="3002638"/>
              <a:ext cx="158523" cy="2069"/>
            </a:xfrm>
            <a:prstGeom prst="line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直接连接符 179"/>
            <p:cNvCxnSpPr/>
            <p:nvPr/>
          </p:nvCxnSpPr>
          <p:spPr>
            <a:xfrm>
              <a:off x="7081532" y="3035725"/>
              <a:ext cx="133304" cy="2069"/>
            </a:xfrm>
            <a:prstGeom prst="line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1" name="矩形 218"/>
          <p:cNvSpPr>
            <a:spLocks noChangeArrowheads="1"/>
          </p:cNvSpPr>
          <p:nvPr/>
        </p:nvSpPr>
        <p:spPr bwMode="auto">
          <a:xfrm>
            <a:off x="1249363" y="2025267"/>
            <a:ext cx="785812" cy="30777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400" b="1" dirty="0" smtClean="0">
                <a:solidFill>
                  <a:schemeClr val="bg1"/>
                </a:solidFill>
                <a:latin typeface="思源黑体 CN Regular" pitchFamily="34" charset="-122"/>
                <a:ea typeface="思源黑体 CN Regular" pitchFamily="34" charset="-122"/>
                <a:cs typeface="Poppins"/>
              </a:rPr>
              <a:t>鼠源</a:t>
            </a:r>
            <a:endParaRPr lang="en-US" altLang="zh-CN" sz="1400" b="1" dirty="0">
              <a:solidFill>
                <a:schemeClr val="bg1"/>
              </a:solidFill>
              <a:latin typeface="思源黑体 CN Regular" pitchFamily="34" charset="-122"/>
              <a:ea typeface="思源黑体 CN Regular" pitchFamily="34" charset="-122"/>
              <a:cs typeface="Poppins"/>
            </a:endParaRPr>
          </a:p>
        </p:txBody>
      </p:sp>
      <p:sp>
        <p:nvSpPr>
          <p:cNvPr id="182" name="矩形 219"/>
          <p:cNvSpPr>
            <a:spLocks noChangeArrowheads="1"/>
          </p:cNvSpPr>
          <p:nvPr/>
        </p:nvSpPr>
        <p:spPr bwMode="auto">
          <a:xfrm>
            <a:off x="2816225" y="2157030"/>
            <a:ext cx="785813" cy="3385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600" b="1" dirty="0" smtClean="0">
                <a:solidFill>
                  <a:schemeClr val="bg1"/>
                </a:solidFill>
                <a:latin typeface="思源黑体 CN Regular" pitchFamily="34" charset="-122"/>
                <a:ea typeface="思源黑体 CN Regular" pitchFamily="34" charset="-122"/>
                <a:cs typeface="Poppins"/>
              </a:rPr>
              <a:t>嵌合</a:t>
            </a:r>
            <a:endParaRPr lang="en-US" altLang="zh-CN" sz="1600" b="1" dirty="0">
              <a:solidFill>
                <a:schemeClr val="bg1"/>
              </a:solidFill>
              <a:latin typeface="思源黑体 CN Regular" pitchFamily="34" charset="-122"/>
              <a:ea typeface="思源黑体 CN Regular" pitchFamily="34" charset="-122"/>
              <a:cs typeface="Poppins"/>
            </a:endParaRPr>
          </a:p>
        </p:txBody>
      </p:sp>
      <p:sp>
        <p:nvSpPr>
          <p:cNvPr id="183" name="矩形 220"/>
          <p:cNvSpPr>
            <a:spLocks noChangeArrowheads="1"/>
          </p:cNvSpPr>
          <p:nvPr/>
        </p:nvSpPr>
        <p:spPr bwMode="auto">
          <a:xfrm>
            <a:off x="4457700" y="2350705"/>
            <a:ext cx="1071563" cy="3385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600" b="1" dirty="0" smtClean="0">
                <a:solidFill>
                  <a:schemeClr val="bg1"/>
                </a:solidFill>
                <a:latin typeface="思源黑体 CN Regular" pitchFamily="34" charset="-122"/>
                <a:ea typeface="思源黑体 CN Regular" pitchFamily="34" charset="-122"/>
                <a:cs typeface="Poppins"/>
              </a:rPr>
              <a:t>人源化</a:t>
            </a:r>
            <a:endParaRPr lang="en-US" altLang="zh-CN" sz="1600" b="1" dirty="0">
              <a:solidFill>
                <a:schemeClr val="bg1"/>
              </a:solidFill>
              <a:latin typeface="思源黑体 CN Regular" pitchFamily="34" charset="-122"/>
              <a:ea typeface="思源黑体 CN Regular" pitchFamily="34" charset="-122"/>
              <a:cs typeface="Poppins"/>
            </a:endParaRPr>
          </a:p>
        </p:txBody>
      </p:sp>
      <p:sp>
        <p:nvSpPr>
          <p:cNvPr id="184" name="矩形 221"/>
          <p:cNvSpPr>
            <a:spLocks noChangeArrowheads="1"/>
          </p:cNvSpPr>
          <p:nvPr/>
        </p:nvSpPr>
        <p:spPr bwMode="auto">
          <a:xfrm>
            <a:off x="6405575" y="2568192"/>
            <a:ext cx="857256" cy="3385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600" b="1" dirty="0" smtClean="0">
                <a:solidFill>
                  <a:schemeClr val="bg1"/>
                </a:solidFill>
                <a:latin typeface="思源黑体 CN Regular" pitchFamily="34" charset="-122"/>
                <a:ea typeface="思源黑体 CN Regular" pitchFamily="34" charset="-122"/>
                <a:cs typeface="Poppins"/>
              </a:rPr>
              <a:t>全人源</a:t>
            </a:r>
            <a:endParaRPr lang="en-US" altLang="zh-CN" sz="1600" b="1" dirty="0">
              <a:solidFill>
                <a:schemeClr val="bg1"/>
              </a:solidFill>
              <a:latin typeface="思源黑体 CN Regular" pitchFamily="34" charset="-122"/>
              <a:ea typeface="思源黑体 CN Regular" pitchFamily="34" charset="-122"/>
              <a:cs typeface="Poppins"/>
            </a:endParaRPr>
          </a:p>
        </p:txBody>
      </p:sp>
      <p:grpSp>
        <p:nvGrpSpPr>
          <p:cNvPr id="185" name="组合 222"/>
          <p:cNvGrpSpPr/>
          <p:nvPr/>
        </p:nvGrpSpPr>
        <p:grpSpPr bwMode="auto">
          <a:xfrm>
            <a:off x="1133475" y="1752217"/>
            <a:ext cx="868363" cy="338138"/>
            <a:chOff x="735479" y="2387855"/>
            <a:chExt cx="868315" cy="338876"/>
          </a:xfrm>
        </p:grpSpPr>
        <p:sp>
          <p:nvSpPr>
            <p:cNvPr id="186" name="矩形 185"/>
            <p:cNvSpPr/>
            <p:nvPr/>
          </p:nvSpPr>
          <p:spPr>
            <a:xfrm>
              <a:off x="735479" y="2387855"/>
              <a:ext cx="868315" cy="338876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7" name="矩形 186"/>
            <p:cNvSpPr/>
            <p:nvPr/>
          </p:nvSpPr>
          <p:spPr>
            <a:xfrm>
              <a:off x="735479" y="2387855"/>
              <a:ext cx="868315" cy="3388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lIns="91333" tIns="0" rIns="0" bIns="0" spcCol="1270"/>
            <a:lstStyle/>
            <a:p>
              <a:pPr defTabSz="444500">
                <a:lnSpc>
                  <a:spcPct val="90000"/>
                </a:lnSpc>
                <a:spcAft>
                  <a:spcPct val="35000"/>
                </a:spcAft>
                <a:buFont typeface="Arial" panose="020B0604020202020204" pitchFamily="34" charset="0"/>
                <a:buNone/>
                <a:defRPr/>
              </a:pPr>
              <a:r>
                <a:rPr lang="en-US" altLang="zh-CN" sz="1000" b="1" dirty="0">
                  <a:latin typeface="Poppins" panose="02000000000000000000" pitchFamily="2" charset="0"/>
                  <a:ea typeface="微软雅黑" panose="020B0503020204020204" pitchFamily="34" charset="-122"/>
                  <a:cs typeface="Poppins" panose="02000000000000000000" pitchFamily="2" charset="0"/>
                </a:rPr>
                <a:t>0% human</a:t>
              </a:r>
              <a:endParaRPr lang="zh-CN" altLang="en-US" sz="1000" b="1" dirty="0"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endParaRPr>
            </a:p>
          </p:txBody>
        </p:sp>
      </p:grpSp>
      <p:grpSp>
        <p:nvGrpSpPr>
          <p:cNvPr id="188" name="组合 225"/>
          <p:cNvGrpSpPr/>
          <p:nvPr/>
        </p:nvGrpSpPr>
        <p:grpSpPr bwMode="auto">
          <a:xfrm>
            <a:off x="2566988" y="1847467"/>
            <a:ext cx="995362" cy="614363"/>
            <a:chOff x="1657923" y="1566674"/>
            <a:chExt cx="995148" cy="615277"/>
          </a:xfrm>
        </p:grpSpPr>
        <p:sp>
          <p:nvSpPr>
            <p:cNvPr id="189" name="矩形 188"/>
            <p:cNvSpPr/>
            <p:nvPr/>
          </p:nvSpPr>
          <p:spPr>
            <a:xfrm>
              <a:off x="1657923" y="1566674"/>
              <a:ext cx="995148" cy="615277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0" name="矩形 189"/>
            <p:cNvSpPr/>
            <p:nvPr/>
          </p:nvSpPr>
          <p:spPr>
            <a:xfrm>
              <a:off x="1657923" y="1566674"/>
              <a:ext cx="995148" cy="61527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lIns="165102" tIns="0" rIns="0" bIns="0" spcCol="1270"/>
            <a:lstStyle/>
            <a:p>
              <a:pPr defTabSz="444500">
                <a:lnSpc>
                  <a:spcPct val="90000"/>
                </a:lnSpc>
                <a:spcAft>
                  <a:spcPct val="35000"/>
                </a:spcAft>
                <a:buFont typeface="Arial" panose="020B0604020202020204" pitchFamily="34" charset="0"/>
                <a:buNone/>
                <a:defRPr/>
              </a:pPr>
              <a:r>
                <a:rPr lang="en-US" altLang="zh-CN" sz="1000" b="1" dirty="0">
                  <a:latin typeface="Poppins" panose="02000000000000000000" pitchFamily="2" charset="0"/>
                  <a:ea typeface="微软雅黑" panose="020B0503020204020204" pitchFamily="34" charset="-122"/>
                  <a:cs typeface="Poppins" panose="02000000000000000000" pitchFamily="2" charset="0"/>
                </a:rPr>
                <a:t>70% human</a:t>
              </a:r>
              <a:endParaRPr lang="zh-CN" altLang="en-US" sz="1000" b="1" dirty="0"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endParaRPr>
            </a:p>
          </p:txBody>
        </p:sp>
      </p:grpSp>
      <p:sp>
        <p:nvSpPr>
          <p:cNvPr id="191" name="TextBox 228"/>
          <p:cNvSpPr txBox="1">
            <a:spLocks noChangeArrowheads="1"/>
          </p:cNvSpPr>
          <p:nvPr/>
        </p:nvSpPr>
        <p:spPr bwMode="auto">
          <a:xfrm>
            <a:off x="4338638" y="1918905"/>
            <a:ext cx="1643062" cy="2460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000" b="1">
                <a:latin typeface="Poppins"/>
                <a:ea typeface="微软雅黑" panose="020B0503020204020204" pitchFamily="34" charset="-122"/>
                <a:cs typeface="Poppins"/>
              </a:rPr>
              <a:t>&gt;90% human</a:t>
            </a:r>
            <a:endParaRPr lang="zh-CN" altLang="en-US" sz="1000" b="1">
              <a:latin typeface="Poppins"/>
              <a:ea typeface="微软雅黑" panose="020B0503020204020204" pitchFamily="34" charset="-122"/>
              <a:cs typeface="Poppins"/>
            </a:endParaRPr>
          </a:p>
        </p:txBody>
      </p:sp>
      <p:grpSp>
        <p:nvGrpSpPr>
          <p:cNvPr id="192" name="组合 229"/>
          <p:cNvGrpSpPr/>
          <p:nvPr/>
        </p:nvGrpSpPr>
        <p:grpSpPr bwMode="auto">
          <a:xfrm>
            <a:off x="6157913" y="2142742"/>
            <a:ext cx="1133475" cy="300038"/>
            <a:chOff x="4572034" y="470217"/>
            <a:chExt cx="1133110" cy="300521"/>
          </a:xfrm>
        </p:grpSpPr>
        <p:sp>
          <p:nvSpPr>
            <p:cNvPr id="193" name="矩形 192"/>
            <p:cNvSpPr/>
            <p:nvPr/>
          </p:nvSpPr>
          <p:spPr>
            <a:xfrm>
              <a:off x="4572034" y="470217"/>
              <a:ext cx="1133110" cy="300521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4" name="矩形 193"/>
            <p:cNvSpPr/>
            <p:nvPr/>
          </p:nvSpPr>
          <p:spPr>
            <a:xfrm>
              <a:off x="4572034" y="470217"/>
              <a:ext cx="1133110" cy="30052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lIns="228332" tIns="0" rIns="0" bIns="0" spcCol="1270"/>
            <a:lstStyle/>
            <a:p>
              <a:pPr defTabSz="444500">
                <a:lnSpc>
                  <a:spcPct val="90000"/>
                </a:lnSpc>
                <a:spcAft>
                  <a:spcPct val="35000"/>
                </a:spcAft>
                <a:buFont typeface="Arial" panose="020B0604020202020204" pitchFamily="34" charset="0"/>
                <a:buNone/>
                <a:defRPr/>
              </a:pPr>
              <a:r>
                <a:rPr lang="en-US" altLang="zh-CN" sz="1000" b="1" dirty="0">
                  <a:latin typeface="Poppins" panose="02000000000000000000" pitchFamily="2" charset="0"/>
                  <a:ea typeface="微软雅黑" panose="020B0503020204020204" pitchFamily="34" charset="-122"/>
                  <a:cs typeface="Poppins" panose="02000000000000000000" pitchFamily="2" charset="0"/>
                </a:rPr>
                <a:t>100% human</a:t>
              </a:r>
              <a:endParaRPr lang="zh-CN" altLang="en-US" sz="1000" b="1" dirty="0"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endParaRPr>
            </a:p>
          </p:txBody>
        </p:sp>
      </p:grpSp>
      <p:sp>
        <p:nvSpPr>
          <p:cNvPr id="195" name="TextBox 232"/>
          <p:cNvSpPr txBox="1">
            <a:spLocks noChangeArrowheads="1"/>
          </p:cNvSpPr>
          <p:nvPr/>
        </p:nvSpPr>
        <p:spPr bwMode="auto">
          <a:xfrm rot="515280">
            <a:off x="2597150" y="4438267"/>
            <a:ext cx="2690813" cy="2619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100" b="1" dirty="0">
                <a:latin typeface="Poppins"/>
                <a:ea typeface="微软雅黑" panose="020B0503020204020204" pitchFamily="34" charset="-122"/>
                <a:cs typeface="Poppins"/>
              </a:rPr>
              <a:t>Immunogenicity (HAMA) effect</a:t>
            </a:r>
            <a:endParaRPr lang="zh-CN" altLang="en-US" sz="1100" b="1" dirty="0">
              <a:latin typeface="Poppins"/>
              <a:ea typeface="微软雅黑" panose="020B0503020204020204" pitchFamily="34" charset="-122"/>
              <a:cs typeface="Poppins"/>
            </a:endParaRPr>
          </a:p>
        </p:txBody>
      </p:sp>
      <p:sp>
        <p:nvSpPr>
          <p:cNvPr id="196" name="TextBox 234"/>
          <p:cNvSpPr txBox="1">
            <a:spLocks noChangeArrowheads="1"/>
          </p:cNvSpPr>
          <p:nvPr/>
        </p:nvSpPr>
        <p:spPr bwMode="auto">
          <a:xfrm rot="500771">
            <a:off x="571500" y="4022342"/>
            <a:ext cx="989013" cy="2619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100" b="1" dirty="0">
                <a:latin typeface="Poppins"/>
                <a:ea typeface="微软雅黑" panose="020B0503020204020204" pitchFamily="34" charset="-122"/>
                <a:cs typeface="Poppins"/>
              </a:rPr>
              <a:t>Increased</a:t>
            </a:r>
            <a:endParaRPr lang="zh-CN" altLang="en-US" sz="1100" b="1" dirty="0">
              <a:latin typeface="Poppins"/>
              <a:ea typeface="微软雅黑" panose="020B0503020204020204" pitchFamily="34" charset="-122"/>
              <a:cs typeface="Poppins"/>
            </a:endParaRPr>
          </a:p>
        </p:txBody>
      </p:sp>
      <p:sp>
        <p:nvSpPr>
          <p:cNvPr id="197" name="TextBox 235"/>
          <p:cNvSpPr txBox="1">
            <a:spLocks noChangeArrowheads="1"/>
          </p:cNvSpPr>
          <p:nvPr/>
        </p:nvSpPr>
        <p:spPr bwMode="auto">
          <a:xfrm rot="382948">
            <a:off x="3295650" y="1291842"/>
            <a:ext cx="2914650" cy="2619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100" b="1" dirty="0">
                <a:latin typeface="Poppins"/>
                <a:ea typeface="微软雅黑" panose="020B0503020204020204" pitchFamily="34" charset="-122"/>
                <a:cs typeface="Poppins"/>
              </a:rPr>
              <a:t>ADCC, ADCP and CDC based therapy</a:t>
            </a:r>
            <a:endParaRPr lang="zh-CN" altLang="en-US" sz="1100" b="1" dirty="0">
              <a:latin typeface="Poppins"/>
              <a:ea typeface="微软雅黑" panose="020B0503020204020204" pitchFamily="34" charset="-122"/>
              <a:cs typeface="Poppins"/>
            </a:endParaRPr>
          </a:p>
        </p:txBody>
      </p:sp>
      <p:sp>
        <p:nvSpPr>
          <p:cNvPr id="198" name="TextBox 236"/>
          <p:cNvSpPr txBox="1">
            <a:spLocks noChangeArrowheads="1"/>
          </p:cNvSpPr>
          <p:nvPr/>
        </p:nvSpPr>
        <p:spPr bwMode="auto">
          <a:xfrm rot="378985">
            <a:off x="6973888" y="1628392"/>
            <a:ext cx="989012" cy="2619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100" b="1" dirty="0">
                <a:latin typeface="Poppins"/>
                <a:ea typeface="微软雅黑" panose="020B0503020204020204" pitchFamily="34" charset="-122"/>
                <a:cs typeface="Poppins"/>
              </a:rPr>
              <a:t>Increased</a:t>
            </a:r>
            <a:endParaRPr lang="zh-CN" altLang="en-US" sz="1100" b="1" dirty="0">
              <a:latin typeface="Poppins"/>
              <a:ea typeface="微软雅黑" panose="020B0503020204020204" pitchFamily="34" charset="-122"/>
              <a:cs typeface="Poppins"/>
            </a:endParaRPr>
          </a:p>
        </p:txBody>
      </p:sp>
      <p:sp>
        <p:nvSpPr>
          <p:cNvPr id="199" name="TextBox 237"/>
          <p:cNvSpPr txBox="1">
            <a:spLocks noChangeArrowheads="1"/>
          </p:cNvSpPr>
          <p:nvPr/>
        </p:nvSpPr>
        <p:spPr bwMode="auto">
          <a:xfrm rot="344684">
            <a:off x="1363663" y="977517"/>
            <a:ext cx="989012" cy="2619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100" b="1" dirty="0">
                <a:latin typeface="Poppins"/>
                <a:ea typeface="微软雅黑" panose="020B0503020204020204" pitchFamily="34" charset="-122"/>
                <a:cs typeface="Poppins"/>
              </a:rPr>
              <a:t>Decreased</a:t>
            </a:r>
            <a:endParaRPr lang="zh-CN" altLang="en-US" sz="1100" b="1" dirty="0">
              <a:latin typeface="Poppins"/>
              <a:ea typeface="微软雅黑" panose="020B0503020204020204" pitchFamily="34" charset="-122"/>
              <a:cs typeface="Poppins"/>
            </a:endParaRPr>
          </a:p>
        </p:txBody>
      </p:sp>
      <p:sp>
        <p:nvSpPr>
          <p:cNvPr id="200" name="等腰三角形 199"/>
          <p:cNvSpPr/>
          <p:nvPr/>
        </p:nvSpPr>
        <p:spPr>
          <a:xfrm rot="5948998">
            <a:off x="3874168" y="918200"/>
            <a:ext cx="296575" cy="6876000"/>
          </a:xfrm>
          <a:prstGeom prst="triangle">
            <a:avLst/>
          </a:prstGeom>
          <a:solidFill>
            <a:srgbClr val="00AA83"/>
          </a:solidFill>
          <a:ln>
            <a:noFill/>
          </a:ln>
          <a:effectLst/>
          <a:scene3d>
            <a:camera prst="obliqueTopRigh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en-US">
              <a:latin typeface="Poppins" panose="02000000000000000000" pitchFamily="2" charset="0"/>
              <a:cs typeface="Poppins" panose="02000000000000000000" pitchFamily="2" charset="0"/>
            </a:endParaRPr>
          </a:p>
        </p:txBody>
      </p:sp>
      <p:sp>
        <p:nvSpPr>
          <p:cNvPr id="201" name="等腰三角形 200"/>
          <p:cNvSpPr/>
          <p:nvPr/>
        </p:nvSpPr>
        <p:spPr>
          <a:xfrm rot="16662953">
            <a:off x="4494191" y="-1820485"/>
            <a:ext cx="296575" cy="6876000"/>
          </a:xfrm>
          <a:prstGeom prst="triangle">
            <a:avLst/>
          </a:prstGeom>
          <a:solidFill>
            <a:srgbClr val="A6E8CF"/>
          </a:solidFill>
          <a:ln>
            <a:noFill/>
          </a:ln>
          <a:effectLst/>
          <a:scene3d>
            <a:camera prst="obliqueTopRigh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en-US">
              <a:latin typeface="Poppins" panose="02000000000000000000" pitchFamily="2" charset="0"/>
              <a:cs typeface="Poppins" panose="02000000000000000000" pitchFamily="2" charset="0"/>
            </a:endParaRPr>
          </a:p>
        </p:txBody>
      </p:sp>
      <p:pic>
        <p:nvPicPr>
          <p:cNvPr id="202" name="Picture 131"/>
          <p:cNvPicPr>
            <a:picLocks noChangeAspect="1" noChangeArrowheads="1"/>
          </p:cNvPicPr>
          <p:nvPr/>
        </p:nvPicPr>
        <p:blipFill>
          <a:blip r:embed="rId2" cstate="print"/>
          <a:srcRect r="14822" b="29"/>
          <a:stretch>
            <a:fillRect/>
          </a:stretch>
        </p:blipFill>
        <p:spPr bwMode="auto">
          <a:xfrm>
            <a:off x="0" y="1709355"/>
            <a:ext cx="827088" cy="760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3" name="Picture 132" descr="D:\桌面\任为-全人源抗体库技术平台PPT\未标题-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53350" y="2755517"/>
            <a:ext cx="1390650" cy="145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4" name="直接连接符 123"/>
          <p:cNvCxnSpPr/>
          <p:nvPr/>
        </p:nvCxnSpPr>
        <p:spPr>
          <a:xfrm rot="5400000" flipH="1" flipV="1">
            <a:off x="4000496" y="214296"/>
            <a:ext cx="214314" cy="214314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任意多边形 697"/>
          <p:cNvSpPr/>
          <p:nvPr/>
        </p:nvSpPr>
        <p:spPr>
          <a:xfrm>
            <a:off x="0" y="0"/>
            <a:ext cx="4214810" cy="428610"/>
          </a:xfrm>
          <a:custGeom>
            <a:avLst/>
            <a:gdLst>
              <a:gd name="connsiteX0" fmla="*/ 0 w 4214810"/>
              <a:gd name="connsiteY0" fmla="*/ 0 h 428610"/>
              <a:gd name="connsiteX1" fmla="*/ 4214810 w 4214810"/>
              <a:gd name="connsiteY1" fmla="*/ 0 h 428610"/>
              <a:gd name="connsiteX2" fmla="*/ 4214810 w 4214810"/>
              <a:gd name="connsiteY2" fmla="*/ 428610 h 428610"/>
              <a:gd name="connsiteX3" fmla="*/ 0 w 4214810"/>
              <a:gd name="connsiteY3" fmla="*/ 428610 h 428610"/>
              <a:gd name="connsiteX4" fmla="*/ 0 w 4214810"/>
              <a:gd name="connsiteY4" fmla="*/ 0 h 428610"/>
              <a:gd name="connsiteX0-1" fmla="*/ 0 w 4214810"/>
              <a:gd name="connsiteY0-2" fmla="*/ 0 h 428610"/>
              <a:gd name="connsiteX1-3" fmla="*/ 4214810 w 4214810"/>
              <a:gd name="connsiteY1-4" fmla="*/ 0 h 428610"/>
              <a:gd name="connsiteX2-5" fmla="*/ 3759200 w 4214810"/>
              <a:gd name="connsiteY2-6" fmla="*/ 421640 h 428610"/>
              <a:gd name="connsiteX3-7" fmla="*/ 0 w 4214810"/>
              <a:gd name="connsiteY3-8" fmla="*/ 428610 h 428610"/>
              <a:gd name="connsiteX4-9" fmla="*/ 0 w 4214810"/>
              <a:gd name="connsiteY4-10" fmla="*/ 0 h 42861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214810" h="428610">
                <a:moveTo>
                  <a:pt x="0" y="0"/>
                </a:moveTo>
                <a:lnTo>
                  <a:pt x="4214810" y="0"/>
                </a:lnTo>
                <a:lnTo>
                  <a:pt x="3759200" y="421640"/>
                </a:lnTo>
                <a:lnTo>
                  <a:pt x="0" y="428610"/>
                </a:lnTo>
                <a:lnTo>
                  <a:pt x="0" y="0"/>
                </a:lnTo>
                <a:close/>
              </a:path>
            </a:pathLst>
          </a:custGeom>
          <a:solidFill>
            <a:srgbClr val="007E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99" name="Picture 2" descr="D:\桌面\新log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896" y="37456"/>
            <a:ext cx="1494000" cy="319716"/>
          </a:xfrm>
          <a:prstGeom prst="rect">
            <a:avLst/>
          </a:prstGeom>
          <a:noFill/>
        </p:spPr>
      </p:pic>
      <p:cxnSp>
        <p:nvCxnSpPr>
          <p:cNvPr id="700" name="直接连接符 699"/>
          <p:cNvCxnSpPr/>
          <p:nvPr/>
        </p:nvCxnSpPr>
        <p:spPr>
          <a:xfrm>
            <a:off x="4214810" y="214296"/>
            <a:ext cx="4929190" cy="1588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7" name="TextBox 236"/>
          <p:cNvSpPr txBox="1"/>
          <p:nvPr/>
        </p:nvSpPr>
        <p:spPr>
          <a:xfrm>
            <a:off x="6804026" y="4867276"/>
            <a:ext cx="2303463" cy="219288"/>
          </a:xfrm>
          <a:prstGeom prst="rect">
            <a:avLst/>
          </a:prstGeom>
          <a:noFill/>
        </p:spPr>
        <p:txBody>
          <a:bodyPr lIns="91438" tIns="45719" rIns="91438" bIns="45719">
            <a:spAutoFit/>
          </a:bodyPr>
          <a:lstStyle/>
          <a:p>
            <a:pPr algn="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Poppins" panose="02000000000000000000" pitchFamily="2" charset="0"/>
              </a:rPr>
              <a:t>义翘神州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Poppins" panose="02000000000000000000" pitchFamily="2" charset="0"/>
            </a:endParaRPr>
          </a:p>
        </p:txBody>
      </p:sp>
      <p:graphicFrame>
        <p:nvGraphicFramePr>
          <p:cNvPr id="231" name="图表 230"/>
          <p:cNvGraphicFramePr/>
          <p:nvPr/>
        </p:nvGraphicFramePr>
        <p:xfrm>
          <a:off x="1785918" y="1652581"/>
          <a:ext cx="5500726" cy="3357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235" name="表格 234"/>
          <p:cNvGraphicFramePr>
            <a:graphicFrameLocks noGrp="1"/>
          </p:cNvGraphicFramePr>
          <p:nvPr/>
        </p:nvGraphicFramePr>
        <p:xfrm>
          <a:off x="385733" y="1707647"/>
          <a:ext cx="2071670" cy="3240366"/>
        </p:xfrm>
        <a:graphic>
          <a:graphicData uri="http://schemas.openxmlformats.org/drawingml/2006/table">
            <a:tbl>
              <a:tblPr/>
              <a:tblGrid>
                <a:gridCol w="1076062"/>
                <a:gridCol w="995608"/>
              </a:tblGrid>
              <a:tr h="14054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HUMIRA(2002)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KEVZARA(2017)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4054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VECTIBIX(2006)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TREMFYA(2017)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054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ILARIS(2009)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AIMOVIG(2018)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054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SIMPONI(2009)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CRYSVITA(2018)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054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ARZERRA(2009)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TAKHZYRO(2018)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054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STELARA(2009)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LIBTAYO(2018)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054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XGEVA(2010)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GAMIFANT(2018)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054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BENLYSTA(2011)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PADCEV(2019)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054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YERVOY(2011)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TEPEZZA(2020)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054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ABTHRAX(2012)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INMAZEB(2020)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054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OPDIVO(2014)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EBANGA(2020)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054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CYRAMZA(2014)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EVKEEZA(2021)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054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PRALUENT(2015)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RYBREVANT(2021)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054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DARZALEX(2015)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ADTRALZA(2021)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054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REPATHA(2015)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SAPHNELO(2021)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054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PORTRAZZA(2015)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ADUHELM(2021)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054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COSENTYX(2015)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XEVUDY(2021)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054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LARTRUVO(2016)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TIVDAK(2021)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054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ZINPLAVA(2016)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TEZSPIRE(2021)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054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SILIQ(2017)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EVUSHELD(2022)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054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BAVENCIO(2017)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OPDUALAG(2022)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054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DUPIXENT(2017)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IMJUDO(2022）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835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IMFINZI(2017)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b="0" i="0" u="none" strike="noStrike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　</a:t>
                      </a:r>
                      <a:endParaRPr lang="zh-CN" altLang="en-US" sz="8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38" name="表格 237"/>
          <p:cNvGraphicFramePr>
            <a:graphicFrameLocks noGrp="1"/>
          </p:cNvGraphicFramePr>
          <p:nvPr/>
        </p:nvGraphicFramePr>
        <p:xfrm>
          <a:off x="2862250" y="1059584"/>
          <a:ext cx="1143008" cy="726342"/>
        </p:xfrm>
        <a:graphic>
          <a:graphicData uri="http://schemas.openxmlformats.org/drawingml/2006/table">
            <a:tbl>
              <a:tblPr/>
              <a:tblGrid>
                <a:gridCol w="1143008"/>
              </a:tblGrid>
              <a:tr h="14367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OKT3(1986)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4367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PROSTASCINT(1996)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36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ZEVALIN(2002)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367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BLINCYTO(2014)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165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LUMOXITI(2018) 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39" name="表格 238"/>
          <p:cNvGraphicFramePr>
            <a:graphicFrameLocks noGrp="1"/>
          </p:cNvGraphicFramePr>
          <p:nvPr/>
        </p:nvGraphicFramePr>
        <p:xfrm>
          <a:off x="4499992" y="1055372"/>
          <a:ext cx="1993019" cy="801998"/>
        </p:xfrm>
        <a:graphic>
          <a:graphicData uri="http://schemas.openxmlformats.org/drawingml/2006/table">
            <a:tbl>
              <a:tblPr/>
              <a:tblGrid>
                <a:gridCol w="1035208"/>
                <a:gridCol w="957811"/>
              </a:tblGrid>
              <a:tr h="12723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REOPRO(1993) 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SYLVANT(2014)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3263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RITUXAN(1997)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UNITUXIN(2016)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263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SIMULECT(1998)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ANTHIM(2016) 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263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REMICADE(1998)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SARCLISA(2020)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263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ERBITUX(2004)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MARGENZA(2020)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000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ADCETRIS(2011)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BRIUMVI(2022)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40" name="表格 239"/>
          <p:cNvGraphicFramePr>
            <a:graphicFrameLocks noGrp="1"/>
          </p:cNvGraphicFramePr>
          <p:nvPr/>
        </p:nvGraphicFramePr>
        <p:xfrm>
          <a:off x="5796135" y="2033583"/>
          <a:ext cx="3200259" cy="2760345"/>
        </p:xfrm>
        <a:graphic>
          <a:graphicData uri="http://schemas.openxmlformats.org/drawingml/2006/table">
            <a:tbl>
              <a:tblPr/>
              <a:tblGrid>
                <a:gridCol w="1188425"/>
                <a:gridCol w="933763"/>
                <a:gridCol w="1078071"/>
              </a:tblGrid>
              <a:tr h="11797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SYNAGIS(1998)                 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NUCALA(2015)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ENHERTU(2019)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1797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HERCEPTIN(1998)            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TALTZ(2016)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BLENREP(2020)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797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MYLOTARG(2000)             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CINQAIR(2016)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TRODELVY(2020)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797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CAMPATH(2001)              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TECENTRIQ(2016)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MONJUVI(2020)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797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XOLAIR(2003)                    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ZINBRYTA(2016)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ENSPRYNG(2020)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797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AVASTIN(2004)                  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OCREVUS(2017)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VYEPTI(2020)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797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TYSABRI(2004)                  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BESPONSA(2017)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UPLIZNA(2020)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797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ACTEMRA(2005)     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FASENRA(2017)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DANYELZA(2020)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797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LUCENTIS(2006)                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HEMLIBRA(2017) 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JEMPERLI(2021)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797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SOLIRIS(2007)                   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AJOVY(2018)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ZYNLONTA(2021)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797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CIMIZA(2008)                      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EMGALITY(2018)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VABYSMO(2022)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797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THERACIM(2008)      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POTELIGEO(2018)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ENJAYMO(2022)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797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PERJETA(2012)                  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TROGARZO(2018)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SPEVIGO(2022)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797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GAZYVA(2013)                    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ILUMYA(2018)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TZIELD (2022)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797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KADCYLA(2013)                  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ULTOMIRIS(2018)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KIMMTRAK(2022)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797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ALZUMAB(2013)         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SKYRIZI(2019）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LUNSUMIO(2022)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797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KEYTRUDA(2014)              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CABLIVI(2019)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TECVAYLI(2022)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797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ENTYVIO(2014)                  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POLIVY(2019）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ELAHERE(2022)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797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LEMTRADA(2014)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EVENITY(2019)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LEQEMBI(2023)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797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EMPLICITI(2015)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BEOVU(2019)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ZYNYZ(2023)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797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PRAXBIND(2015)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ADAKVEO(2019)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EPKINLY(2023)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241" name="直接连接符 240"/>
          <p:cNvCxnSpPr/>
          <p:nvPr/>
        </p:nvCxnSpPr>
        <p:spPr>
          <a:xfrm rot="10800000" flipV="1">
            <a:off x="2462198" y="3119442"/>
            <a:ext cx="285752" cy="1587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3" name="直接连接符 242"/>
          <p:cNvCxnSpPr/>
          <p:nvPr/>
        </p:nvCxnSpPr>
        <p:spPr>
          <a:xfrm>
            <a:off x="3428992" y="1795457"/>
            <a:ext cx="346073" cy="21589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6" name="直接连接符 245"/>
          <p:cNvCxnSpPr/>
          <p:nvPr/>
        </p:nvCxnSpPr>
        <p:spPr>
          <a:xfrm rot="5400000">
            <a:off x="4819650" y="1895472"/>
            <a:ext cx="290519" cy="214314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0" name="直接连接符 249"/>
          <p:cNvCxnSpPr/>
          <p:nvPr/>
        </p:nvCxnSpPr>
        <p:spPr>
          <a:xfrm flipH="1">
            <a:off x="5408614" y="3417892"/>
            <a:ext cx="396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内容占位符 6"/>
          <p:cNvSpPr txBox="1"/>
          <p:nvPr/>
        </p:nvSpPr>
        <p:spPr>
          <a:xfrm>
            <a:off x="2214546" y="549745"/>
            <a:ext cx="4970704" cy="361629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E66"/>
                </a:solidFill>
                <a:effectLst/>
                <a:uLnTx/>
                <a:uFillTx/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rPr>
              <a:t>FDA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E66"/>
                </a:solidFill>
                <a:effectLst/>
                <a:uLnTx/>
                <a:uFillTx/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rPr>
              <a:t>批准的上市单抗药物分类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7E66"/>
              </a:solidFill>
              <a:effectLst/>
              <a:uLnTx/>
              <a:uFillTx/>
              <a:latin typeface="Poppins" panose="02000000000000000000" pitchFamily="2" charset="0"/>
              <a:ea typeface="思源黑体 CN Regular" pitchFamily="34" charset="-122"/>
              <a:cs typeface="Poppins" panose="02000000000000000000" pitchFamily="2" charset="0"/>
            </a:endParaRPr>
          </a:p>
        </p:txBody>
      </p:sp>
      <p:cxnSp>
        <p:nvCxnSpPr>
          <p:cNvPr id="20" name="直接连接符 19"/>
          <p:cNvCxnSpPr/>
          <p:nvPr/>
        </p:nvCxnSpPr>
        <p:spPr>
          <a:xfrm rot="5400000" flipH="1" flipV="1">
            <a:off x="4000496" y="214296"/>
            <a:ext cx="214314" cy="214314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任意多边形 697"/>
          <p:cNvSpPr/>
          <p:nvPr/>
        </p:nvSpPr>
        <p:spPr>
          <a:xfrm>
            <a:off x="0" y="0"/>
            <a:ext cx="4214810" cy="428610"/>
          </a:xfrm>
          <a:custGeom>
            <a:avLst/>
            <a:gdLst>
              <a:gd name="connsiteX0" fmla="*/ 0 w 4214810"/>
              <a:gd name="connsiteY0" fmla="*/ 0 h 428610"/>
              <a:gd name="connsiteX1" fmla="*/ 4214810 w 4214810"/>
              <a:gd name="connsiteY1" fmla="*/ 0 h 428610"/>
              <a:gd name="connsiteX2" fmla="*/ 4214810 w 4214810"/>
              <a:gd name="connsiteY2" fmla="*/ 428610 h 428610"/>
              <a:gd name="connsiteX3" fmla="*/ 0 w 4214810"/>
              <a:gd name="connsiteY3" fmla="*/ 428610 h 428610"/>
              <a:gd name="connsiteX4" fmla="*/ 0 w 4214810"/>
              <a:gd name="connsiteY4" fmla="*/ 0 h 428610"/>
              <a:gd name="connsiteX0-1" fmla="*/ 0 w 4214810"/>
              <a:gd name="connsiteY0-2" fmla="*/ 0 h 428610"/>
              <a:gd name="connsiteX1-3" fmla="*/ 4214810 w 4214810"/>
              <a:gd name="connsiteY1-4" fmla="*/ 0 h 428610"/>
              <a:gd name="connsiteX2-5" fmla="*/ 3759200 w 4214810"/>
              <a:gd name="connsiteY2-6" fmla="*/ 421640 h 428610"/>
              <a:gd name="connsiteX3-7" fmla="*/ 0 w 4214810"/>
              <a:gd name="connsiteY3-8" fmla="*/ 428610 h 428610"/>
              <a:gd name="connsiteX4-9" fmla="*/ 0 w 4214810"/>
              <a:gd name="connsiteY4-10" fmla="*/ 0 h 42861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214810" h="428610">
                <a:moveTo>
                  <a:pt x="0" y="0"/>
                </a:moveTo>
                <a:lnTo>
                  <a:pt x="4214810" y="0"/>
                </a:lnTo>
                <a:lnTo>
                  <a:pt x="3759200" y="421640"/>
                </a:lnTo>
                <a:lnTo>
                  <a:pt x="0" y="428610"/>
                </a:lnTo>
                <a:lnTo>
                  <a:pt x="0" y="0"/>
                </a:lnTo>
                <a:close/>
              </a:path>
            </a:pathLst>
          </a:custGeom>
          <a:solidFill>
            <a:srgbClr val="007E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99" name="Picture 2" descr="D:\桌面\新logo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5896" y="37456"/>
            <a:ext cx="1494000" cy="319716"/>
          </a:xfrm>
          <a:prstGeom prst="rect">
            <a:avLst/>
          </a:prstGeom>
          <a:noFill/>
        </p:spPr>
      </p:pic>
      <p:cxnSp>
        <p:nvCxnSpPr>
          <p:cNvPr id="700" name="直接连接符 699"/>
          <p:cNvCxnSpPr/>
          <p:nvPr/>
        </p:nvCxnSpPr>
        <p:spPr>
          <a:xfrm>
            <a:off x="4214810" y="214296"/>
            <a:ext cx="4929190" cy="1588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7" name="TextBox 236"/>
          <p:cNvSpPr txBox="1"/>
          <p:nvPr/>
        </p:nvSpPr>
        <p:spPr>
          <a:xfrm>
            <a:off x="6804026" y="4867276"/>
            <a:ext cx="2303463" cy="219288"/>
          </a:xfrm>
          <a:prstGeom prst="rect">
            <a:avLst/>
          </a:prstGeom>
          <a:noFill/>
        </p:spPr>
        <p:txBody>
          <a:bodyPr lIns="91438" tIns="45719" rIns="91438" bIns="45719">
            <a:spAutoFit/>
          </a:bodyPr>
          <a:lstStyle/>
          <a:p>
            <a:pPr algn="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Poppins" panose="02000000000000000000" pitchFamily="2" charset="0"/>
              </a:rPr>
              <a:t>义翘神州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Poppins" panose="02000000000000000000" pitchFamily="2" charset="0"/>
            </a:endParaRPr>
          </a:p>
        </p:txBody>
      </p:sp>
      <p:graphicFrame>
        <p:nvGraphicFramePr>
          <p:cNvPr id="15" name="图表 14"/>
          <p:cNvGraphicFramePr/>
          <p:nvPr/>
        </p:nvGraphicFramePr>
        <p:xfrm>
          <a:off x="76200" y="1647818"/>
          <a:ext cx="1785918" cy="2343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6" name="图表 15"/>
          <p:cNvGraphicFramePr/>
          <p:nvPr/>
        </p:nvGraphicFramePr>
        <p:xfrm>
          <a:off x="1790680" y="1647818"/>
          <a:ext cx="1785950" cy="23574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7" name="图表 16"/>
          <p:cNvGraphicFramePr/>
          <p:nvPr/>
        </p:nvGraphicFramePr>
        <p:xfrm>
          <a:off x="3433754" y="1647818"/>
          <a:ext cx="1857388" cy="23574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8" name="图表 17"/>
          <p:cNvGraphicFramePr/>
          <p:nvPr/>
        </p:nvGraphicFramePr>
        <p:xfrm>
          <a:off x="5148266" y="1647818"/>
          <a:ext cx="1857388" cy="23574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9" name="图表 18"/>
          <p:cNvGraphicFramePr/>
          <p:nvPr/>
        </p:nvGraphicFramePr>
        <p:xfrm>
          <a:off x="6856542" y="1647818"/>
          <a:ext cx="2220814" cy="23640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内容占位符 6"/>
          <p:cNvSpPr txBox="1"/>
          <p:nvPr/>
        </p:nvSpPr>
        <p:spPr>
          <a:xfrm>
            <a:off x="642910" y="924237"/>
            <a:ext cx="7929618" cy="361629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800" b="1" dirty="0" smtClean="0">
                <a:solidFill>
                  <a:srgbClr val="007E66"/>
                </a:solidFill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rPr>
              <a:t>2018~2022</a:t>
            </a:r>
            <a:r>
              <a:rPr lang="zh-CN" altLang="en-US" sz="2800" b="1" dirty="0" smtClean="0">
                <a:solidFill>
                  <a:srgbClr val="007E66"/>
                </a:solidFill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rPr>
              <a:t>上市的人源化和全人源抗体数量对比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7E66"/>
              </a:solidFill>
              <a:effectLst/>
              <a:uLnTx/>
              <a:uFillTx/>
              <a:latin typeface="Poppins" panose="02000000000000000000" pitchFamily="2" charset="0"/>
              <a:ea typeface="思源黑体 CN Regular" pitchFamily="34" charset="-122"/>
              <a:cs typeface="Poppins" panose="02000000000000000000" pitchFamily="2" charset="0"/>
            </a:endParaRPr>
          </a:p>
        </p:txBody>
      </p:sp>
      <p:cxnSp>
        <p:nvCxnSpPr>
          <p:cNvPr id="12" name="直接连接符 11"/>
          <p:cNvCxnSpPr/>
          <p:nvPr/>
        </p:nvCxnSpPr>
        <p:spPr>
          <a:xfrm rot="5400000" flipH="1" flipV="1">
            <a:off x="4000496" y="214296"/>
            <a:ext cx="214314" cy="214314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979712" y="3888085"/>
            <a:ext cx="1800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 smtClean="0"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rPr>
              <a:t>人源化抗体    全人源抗体</a:t>
            </a:r>
            <a:endParaRPr lang="zh-CN" altLang="en-US" sz="1000" dirty="0">
              <a:latin typeface="Poppins" panose="02000000000000000000" pitchFamily="2" charset="0"/>
              <a:ea typeface="思源黑体 CN Regular" pitchFamily="34" charset="-122"/>
              <a:cs typeface="Poppins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640088" y="3888085"/>
            <a:ext cx="1800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 smtClean="0"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rPr>
              <a:t>人源化抗体    全人源抗体</a:t>
            </a:r>
            <a:endParaRPr lang="zh-CN" altLang="en-US" sz="1000" dirty="0">
              <a:latin typeface="Poppins" panose="02000000000000000000" pitchFamily="2" charset="0"/>
              <a:ea typeface="思源黑体 CN Regular" pitchFamily="34" charset="-122"/>
              <a:cs typeface="Poppins" panose="02000000000000000000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240488" y="3888085"/>
            <a:ext cx="1800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 smtClean="0"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rPr>
              <a:t>人源化抗体      全人源抗体</a:t>
            </a:r>
            <a:endParaRPr lang="zh-CN" altLang="en-US" sz="1000" dirty="0">
              <a:latin typeface="Poppins" panose="02000000000000000000" pitchFamily="2" charset="0"/>
              <a:ea typeface="思源黑体 CN Regular" pitchFamily="34" charset="-122"/>
              <a:cs typeface="Poppins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369421" y="3888085"/>
            <a:ext cx="1800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 smtClean="0"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rPr>
              <a:t>人源化抗体   全人源抗体</a:t>
            </a:r>
            <a:endParaRPr lang="zh-CN" altLang="en-US" sz="1000" dirty="0">
              <a:latin typeface="Poppins" panose="02000000000000000000" pitchFamily="2" charset="0"/>
              <a:ea typeface="思源黑体 CN Regular" pitchFamily="34" charset="-122"/>
              <a:cs typeface="Poppins" panose="02000000000000000000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51520" y="3888085"/>
            <a:ext cx="1800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 smtClean="0"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rPr>
              <a:t>人源化抗体    全人源抗体</a:t>
            </a:r>
            <a:endParaRPr lang="zh-CN" altLang="en-US" sz="1000" dirty="0">
              <a:latin typeface="Poppins" panose="02000000000000000000" pitchFamily="2" charset="0"/>
              <a:ea typeface="思源黑体 CN Regular" pitchFamily="34" charset="-122"/>
              <a:cs typeface="Poppins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任意多边形 43"/>
          <p:cNvSpPr/>
          <p:nvPr/>
        </p:nvSpPr>
        <p:spPr>
          <a:xfrm>
            <a:off x="0" y="0"/>
            <a:ext cx="4214810" cy="428610"/>
          </a:xfrm>
          <a:custGeom>
            <a:avLst/>
            <a:gdLst>
              <a:gd name="connsiteX0" fmla="*/ 0 w 4214810"/>
              <a:gd name="connsiteY0" fmla="*/ 0 h 428610"/>
              <a:gd name="connsiteX1" fmla="*/ 4214810 w 4214810"/>
              <a:gd name="connsiteY1" fmla="*/ 0 h 428610"/>
              <a:gd name="connsiteX2" fmla="*/ 4214810 w 4214810"/>
              <a:gd name="connsiteY2" fmla="*/ 428610 h 428610"/>
              <a:gd name="connsiteX3" fmla="*/ 0 w 4214810"/>
              <a:gd name="connsiteY3" fmla="*/ 428610 h 428610"/>
              <a:gd name="connsiteX4" fmla="*/ 0 w 4214810"/>
              <a:gd name="connsiteY4" fmla="*/ 0 h 428610"/>
              <a:gd name="connsiteX0-1" fmla="*/ 0 w 4214810"/>
              <a:gd name="connsiteY0-2" fmla="*/ 0 h 428610"/>
              <a:gd name="connsiteX1-3" fmla="*/ 4214810 w 4214810"/>
              <a:gd name="connsiteY1-4" fmla="*/ 0 h 428610"/>
              <a:gd name="connsiteX2-5" fmla="*/ 3759200 w 4214810"/>
              <a:gd name="connsiteY2-6" fmla="*/ 421640 h 428610"/>
              <a:gd name="connsiteX3-7" fmla="*/ 0 w 4214810"/>
              <a:gd name="connsiteY3-8" fmla="*/ 428610 h 428610"/>
              <a:gd name="connsiteX4-9" fmla="*/ 0 w 4214810"/>
              <a:gd name="connsiteY4-10" fmla="*/ 0 h 42861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214810" h="428610">
                <a:moveTo>
                  <a:pt x="0" y="0"/>
                </a:moveTo>
                <a:lnTo>
                  <a:pt x="4214810" y="0"/>
                </a:lnTo>
                <a:lnTo>
                  <a:pt x="3759200" y="421640"/>
                </a:lnTo>
                <a:lnTo>
                  <a:pt x="0" y="428610"/>
                </a:lnTo>
                <a:lnTo>
                  <a:pt x="0" y="0"/>
                </a:lnTo>
                <a:close/>
              </a:path>
            </a:pathLst>
          </a:custGeom>
          <a:solidFill>
            <a:srgbClr val="007E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5" name="直接连接符 44"/>
          <p:cNvCxnSpPr/>
          <p:nvPr/>
        </p:nvCxnSpPr>
        <p:spPr>
          <a:xfrm>
            <a:off x="4214810" y="214296"/>
            <a:ext cx="4929190" cy="1588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6" name="Picture 2" descr="D:\桌面\新logo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25896" y="37456"/>
            <a:ext cx="1494000" cy="319716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6804026" y="4867276"/>
            <a:ext cx="2303463" cy="219288"/>
          </a:xfrm>
          <a:prstGeom prst="rect">
            <a:avLst/>
          </a:prstGeom>
          <a:noFill/>
        </p:spPr>
        <p:txBody>
          <a:bodyPr lIns="91438" tIns="45719" rIns="91438" bIns="45719">
            <a:spAutoFit/>
          </a:bodyPr>
          <a:lstStyle/>
          <a:p>
            <a:pPr algn="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Poppins" panose="02000000000000000000" pitchFamily="2" charset="0"/>
              </a:rPr>
              <a:t>义翘神州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Poppins" panose="02000000000000000000" pitchFamily="2" charset="0"/>
            </a:endParaRPr>
          </a:p>
        </p:txBody>
      </p:sp>
      <p:sp>
        <p:nvSpPr>
          <p:cNvPr id="18" name="圆角矩形 17"/>
          <p:cNvSpPr/>
          <p:nvPr/>
        </p:nvSpPr>
        <p:spPr>
          <a:xfrm rot="19213970">
            <a:off x="1734632" y="1640438"/>
            <a:ext cx="189142" cy="453431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圆角矩形 18"/>
          <p:cNvSpPr/>
          <p:nvPr/>
        </p:nvSpPr>
        <p:spPr>
          <a:xfrm rot="19213970">
            <a:off x="2063246" y="2035728"/>
            <a:ext cx="189142" cy="453431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圆角矩形 29"/>
          <p:cNvSpPr/>
          <p:nvPr/>
        </p:nvSpPr>
        <p:spPr>
          <a:xfrm rot="19213970">
            <a:off x="1866188" y="2197653"/>
            <a:ext cx="189142" cy="453431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圆角矩形 30"/>
          <p:cNvSpPr/>
          <p:nvPr/>
        </p:nvSpPr>
        <p:spPr>
          <a:xfrm rot="2457073">
            <a:off x="3209626" y="1824027"/>
            <a:ext cx="189142" cy="453431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圆角矩形 31"/>
          <p:cNvSpPr/>
          <p:nvPr/>
        </p:nvSpPr>
        <p:spPr>
          <a:xfrm rot="2457073">
            <a:off x="2872513" y="2212093"/>
            <a:ext cx="189142" cy="453431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圆角矩形 32"/>
          <p:cNvSpPr/>
          <p:nvPr/>
        </p:nvSpPr>
        <p:spPr>
          <a:xfrm rot="2457073">
            <a:off x="3015090" y="1647926"/>
            <a:ext cx="189142" cy="453431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圆角矩形 33"/>
          <p:cNvSpPr/>
          <p:nvPr/>
        </p:nvSpPr>
        <p:spPr>
          <a:xfrm rot="2457073">
            <a:off x="2677977" y="2035992"/>
            <a:ext cx="189142" cy="453431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圆角矩形 36"/>
          <p:cNvSpPr/>
          <p:nvPr/>
        </p:nvSpPr>
        <p:spPr>
          <a:xfrm rot="21578831">
            <a:off x="2500494" y="2665504"/>
            <a:ext cx="189142" cy="453431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圆角矩形 37"/>
          <p:cNvSpPr/>
          <p:nvPr/>
        </p:nvSpPr>
        <p:spPr>
          <a:xfrm rot="21578831">
            <a:off x="2503394" y="3179540"/>
            <a:ext cx="189142" cy="453431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圆角矩形 38"/>
          <p:cNvSpPr/>
          <p:nvPr/>
        </p:nvSpPr>
        <p:spPr>
          <a:xfrm rot="21578831">
            <a:off x="2245442" y="2665487"/>
            <a:ext cx="189142" cy="453431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圆角矩形 39"/>
          <p:cNvSpPr/>
          <p:nvPr/>
        </p:nvSpPr>
        <p:spPr>
          <a:xfrm rot="21578831">
            <a:off x="2248342" y="3179523"/>
            <a:ext cx="189142" cy="453431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弧形 48"/>
          <p:cNvSpPr/>
          <p:nvPr/>
        </p:nvSpPr>
        <p:spPr>
          <a:xfrm>
            <a:off x="2268564" y="2474505"/>
            <a:ext cx="67074" cy="335371"/>
          </a:xfrm>
          <a:prstGeom prst="arc">
            <a:avLst>
              <a:gd name="adj1" fmla="val 16200000"/>
              <a:gd name="adj2" fmla="val 21462904"/>
            </a:avLst>
          </a:prstGeom>
          <a:ln w="15875">
            <a:solidFill>
              <a:srgbClr val="00B0F0"/>
            </a:solidFill>
            <a:prstDash val="solid"/>
            <a:round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弧形 49"/>
          <p:cNvSpPr/>
          <p:nvPr/>
        </p:nvSpPr>
        <p:spPr>
          <a:xfrm flipH="1">
            <a:off x="2578129" y="2470035"/>
            <a:ext cx="67074" cy="339844"/>
          </a:xfrm>
          <a:prstGeom prst="arc">
            <a:avLst>
              <a:gd name="adj1" fmla="val 16200000"/>
              <a:gd name="adj2" fmla="val 21462904"/>
            </a:avLst>
          </a:prstGeom>
          <a:ln w="15875">
            <a:solidFill>
              <a:srgbClr val="00B0F0"/>
            </a:solidFill>
            <a:prstDash val="solid"/>
            <a:round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2" name="直接连接符 51"/>
          <p:cNvCxnSpPr/>
          <p:nvPr/>
        </p:nvCxnSpPr>
        <p:spPr>
          <a:xfrm>
            <a:off x="2336744" y="2538510"/>
            <a:ext cx="236607" cy="1491"/>
          </a:xfrm>
          <a:prstGeom prst="line">
            <a:avLst/>
          </a:prstGeom>
          <a:ln w="15875">
            <a:solidFill>
              <a:srgbClr val="00B0F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接连接符 68"/>
          <p:cNvCxnSpPr/>
          <p:nvPr/>
        </p:nvCxnSpPr>
        <p:spPr>
          <a:xfrm>
            <a:off x="2333080" y="2486122"/>
            <a:ext cx="253508" cy="1491"/>
          </a:xfrm>
          <a:prstGeom prst="line">
            <a:avLst/>
          </a:prstGeom>
          <a:ln w="15875">
            <a:solidFill>
              <a:srgbClr val="00B0F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8" name="组合 87"/>
          <p:cNvGrpSpPr/>
          <p:nvPr/>
        </p:nvGrpSpPr>
        <p:grpSpPr>
          <a:xfrm rot="21480000">
            <a:off x="1613478" y="1640309"/>
            <a:ext cx="223581" cy="191611"/>
            <a:chOff x="1315790" y="1907927"/>
            <a:chExt cx="238127" cy="204077"/>
          </a:xfrm>
        </p:grpSpPr>
        <p:cxnSp>
          <p:nvCxnSpPr>
            <p:cNvPr id="89" name="直接连接符 88"/>
            <p:cNvCxnSpPr/>
            <p:nvPr/>
          </p:nvCxnSpPr>
          <p:spPr>
            <a:xfrm rot="660000">
              <a:off x="1315790" y="1984127"/>
              <a:ext cx="142876" cy="127877"/>
            </a:xfrm>
            <a:prstGeom prst="line">
              <a:avLst/>
            </a:prstGeom>
            <a:ln w="41275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直接连接符 89"/>
            <p:cNvCxnSpPr/>
            <p:nvPr/>
          </p:nvCxnSpPr>
          <p:spPr>
            <a:xfrm rot="660000">
              <a:off x="1363415" y="1946028"/>
              <a:ext cx="142876" cy="127877"/>
            </a:xfrm>
            <a:prstGeom prst="line">
              <a:avLst/>
            </a:prstGeom>
            <a:ln w="41275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直接连接符 90"/>
            <p:cNvCxnSpPr/>
            <p:nvPr/>
          </p:nvCxnSpPr>
          <p:spPr>
            <a:xfrm rot="660000">
              <a:off x="1411041" y="1907927"/>
              <a:ext cx="142876" cy="127877"/>
            </a:xfrm>
            <a:prstGeom prst="line">
              <a:avLst/>
            </a:prstGeom>
            <a:ln w="41275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" name="组合 91"/>
          <p:cNvGrpSpPr/>
          <p:nvPr/>
        </p:nvGrpSpPr>
        <p:grpSpPr>
          <a:xfrm rot="4680000">
            <a:off x="3306597" y="1820418"/>
            <a:ext cx="223581" cy="191611"/>
            <a:chOff x="1315790" y="1907927"/>
            <a:chExt cx="238127" cy="204077"/>
          </a:xfrm>
        </p:grpSpPr>
        <p:cxnSp>
          <p:nvCxnSpPr>
            <p:cNvPr id="93" name="直接连接符 92"/>
            <p:cNvCxnSpPr/>
            <p:nvPr/>
          </p:nvCxnSpPr>
          <p:spPr>
            <a:xfrm rot="660000">
              <a:off x="1315790" y="1984127"/>
              <a:ext cx="142876" cy="127877"/>
            </a:xfrm>
            <a:prstGeom prst="line">
              <a:avLst/>
            </a:prstGeom>
            <a:ln w="41275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直接连接符 93"/>
            <p:cNvCxnSpPr/>
            <p:nvPr/>
          </p:nvCxnSpPr>
          <p:spPr>
            <a:xfrm rot="660000">
              <a:off x="1363415" y="1946028"/>
              <a:ext cx="142876" cy="127877"/>
            </a:xfrm>
            <a:prstGeom prst="line">
              <a:avLst/>
            </a:prstGeom>
            <a:ln w="41275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直接连接符 94"/>
            <p:cNvCxnSpPr/>
            <p:nvPr/>
          </p:nvCxnSpPr>
          <p:spPr>
            <a:xfrm rot="660000">
              <a:off x="1411041" y="1907927"/>
              <a:ext cx="142876" cy="127877"/>
            </a:xfrm>
            <a:prstGeom prst="line">
              <a:avLst/>
            </a:prstGeom>
            <a:ln w="41275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6" name="组合 95"/>
          <p:cNvGrpSpPr/>
          <p:nvPr/>
        </p:nvGrpSpPr>
        <p:grpSpPr>
          <a:xfrm rot="4680000">
            <a:off x="3107024" y="1647884"/>
            <a:ext cx="223581" cy="191611"/>
            <a:chOff x="1315790" y="1907927"/>
            <a:chExt cx="238127" cy="204077"/>
          </a:xfrm>
        </p:grpSpPr>
        <p:cxnSp>
          <p:nvCxnSpPr>
            <p:cNvPr id="97" name="直接连接符 96"/>
            <p:cNvCxnSpPr/>
            <p:nvPr/>
          </p:nvCxnSpPr>
          <p:spPr>
            <a:xfrm rot="660000">
              <a:off x="1315790" y="1984127"/>
              <a:ext cx="142876" cy="127877"/>
            </a:xfrm>
            <a:prstGeom prst="line">
              <a:avLst/>
            </a:prstGeom>
            <a:ln w="41275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直接连接符 97"/>
            <p:cNvCxnSpPr/>
            <p:nvPr/>
          </p:nvCxnSpPr>
          <p:spPr>
            <a:xfrm rot="660000">
              <a:off x="1363415" y="1946028"/>
              <a:ext cx="142876" cy="127877"/>
            </a:xfrm>
            <a:prstGeom prst="line">
              <a:avLst/>
            </a:prstGeom>
            <a:ln w="41275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直接连接符 98"/>
            <p:cNvCxnSpPr/>
            <p:nvPr/>
          </p:nvCxnSpPr>
          <p:spPr>
            <a:xfrm rot="660000">
              <a:off x="1411041" y="1907927"/>
              <a:ext cx="142876" cy="127877"/>
            </a:xfrm>
            <a:prstGeom prst="line">
              <a:avLst/>
            </a:prstGeom>
            <a:ln w="41275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2" name="圆角矩形 101"/>
          <p:cNvSpPr/>
          <p:nvPr/>
        </p:nvSpPr>
        <p:spPr>
          <a:xfrm rot="19213970">
            <a:off x="5651610" y="1641679"/>
            <a:ext cx="189142" cy="453431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圆角矩形 102"/>
          <p:cNvSpPr/>
          <p:nvPr/>
        </p:nvSpPr>
        <p:spPr>
          <a:xfrm rot="19213970">
            <a:off x="5980224" y="2036969"/>
            <a:ext cx="189142" cy="453431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圆角矩形 103"/>
          <p:cNvSpPr/>
          <p:nvPr/>
        </p:nvSpPr>
        <p:spPr>
          <a:xfrm rot="19213970">
            <a:off x="5454552" y="1803604"/>
            <a:ext cx="189142" cy="453431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" name="圆角矩形 104"/>
          <p:cNvSpPr/>
          <p:nvPr/>
        </p:nvSpPr>
        <p:spPr>
          <a:xfrm rot="19213970">
            <a:off x="5783166" y="2198894"/>
            <a:ext cx="189142" cy="453431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圆角矩形 105"/>
          <p:cNvSpPr/>
          <p:nvPr/>
        </p:nvSpPr>
        <p:spPr>
          <a:xfrm rot="2457073">
            <a:off x="7126604" y="1825268"/>
            <a:ext cx="189142" cy="453431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" name="圆角矩形 106"/>
          <p:cNvSpPr/>
          <p:nvPr/>
        </p:nvSpPr>
        <p:spPr>
          <a:xfrm rot="2457073">
            <a:off x="6789491" y="2213334"/>
            <a:ext cx="189142" cy="453431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圆角矩形 107"/>
          <p:cNvSpPr/>
          <p:nvPr/>
        </p:nvSpPr>
        <p:spPr>
          <a:xfrm rot="2457073">
            <a:off x="6932068" y="1649167"/>
            <a:ext cx="189142" cy="453431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9" name="圆角矩形 108"/>
          <p:cNvSpPr/>
          <p:nvPr/>
        </p:nvSpPr>
        <p:spPr>
          <a:xfrm rot="2457073">
            <a:off x="6594955" y="2037233"/>
            <a:ext cx="189142" cy="453431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圆角矩形 109"/>
          <p:cNvSpPr/>
          <p:nvPr/>
        </p:nvSpPr>
        <p:spPr>
          <a:xfrm rot="21578831">
            <a:off x="6417472" y="2666745"/>
            <a:ext cx="189142" cy="453431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1" name="圆角矩形 110"/>
          <p:cNvSpPr/>
          <p:nvPr/>
        </p:nvSpPr>
        <p:spPr>
          <a:xfrm rot="21578831">
            <a:off x="6420372" y="3180781"/>
            <a:ext cx="189142" cy="453431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2" name="圆角矩形 111"/>
          <p:cNvSpPr/>
          <p:nvPr/>
        </p:nvSpPr>
        <p:spPr>
          <a:xfrm rot="21578831">
            <a:off x="6162420" y="2666728"/>
            <a:ext cx="189142" cy="453431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圆角矩形 112"/>
          <p:cNvSpPr/>
          <p:nvPr/>
        </p:nvSpPr>
        <p:spPr>
          <a:xfrm rot="21578831">
            <a:off x="6165320" y="3180764"/>
            <a:ext cx="189142" cy="453431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4" name="弧形 113"/>
          <p:cNvSpPr/>
          <p:nvPr/>
        </p:nvSpPr>
        <p:spPr>
          <a:xfrm>
            <a:off x="6185542" y="2475746"/>
            <a:ext cx="67074" cy="335371"/>
          </a:xfrm>
          <a:prstGeom prst="arc">
            <a:avLst>
              <a:gd name="adj1" fmla="val 16200000"/>
              <a:gd name="adj2" fmla="val 21462904"/>
            </a:avLst>
          </a:prstGeom>
          <a:ln w="15875">
            <a:solidFill>
              <a:srgbClr val="00B0F0"/>
            </a:solidFill>
            <a:prstDash val="solid"/>
            <a:round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5" name="弧形 114"/>
          <p:cNvSpPr/>
          <p:nvPr/>
        </p:nvSpPr>
        <p:spPr>
          <a:xfrm flipH="1">
            <a:off x="6495107" y="2471276"/>
            <a:ext cx="67074" cy="339844"/>
          </a:xfrm>
          <a:prstGeom prst="arc">
            <a:avLst>
              <a:gd name="adj1" fmla="val 16200000"/>
              <a:gd name="adj2" fmla="val 21462904"/>
            </a:avLst>
          </a:prstGeom>
          <a:ln w="15875">
            <a:solidFill>
              <a:srgbClr val="00B0F0"/>
            </a:solidFill>
            <a:prstDash val="solid"/>
            <a:round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6" name="直接连接符 115"/>
          <p:cNvCxnSpPr/>
          <p:nvPr/>
        </p:nvCxnSpPr>
        <p:spPr>
          <a:xfrm>
            <a:off x="6253722" y="2539751"/>
            <a:ext cx="236607" cy="1491"/>
          </a:xfrm>
          <a:prstGeom prst="line">
            <a:avLst/>
          </a:prstGeom>
          <a:ln w="15875">
            <a:solidFill>
              <a:srgbClr val="00B0F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直接连接符 116"/>
          <p:cNvCxnSpPr/>
          <p:nvPr/>
        </p:nvCxnSpPr>
        <p:spPr>
          <a:xfrm>
            <a:off x="6250058" y="2487363"/>
            <a:ext cx="253508" cy="1491"/>
          </a:xfrm>
          <a:prstGeom prst="line">
            <a:avLst/>
          </a:prstGeom>
          <a:ln w="15875">
            <a:solidFill>
              <a:srgbClr val="00B0F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8" name="组合 86"/>
          <p:cNvGrpSpPr/>
          <p:nvPr/>
        </p:nvGrpSpPr>
        <p:grpSpPr>
          <a:xfrm rot="21480000">
            <a:off x="5330521" y="1816603"/>
            <a:ext cx="223581" cy="191611"/>
            <a:chOff x="1315790" y="1907927"/>
            <a:chExt cx="238127" cy="204077"/>
          </a:xfrm>
        </p:grpSpPr>
        <p:cxnSp>
          <p:nvCxnSpPr>
            <p:cNvPr id="131" name="直接连接符 130"/>
            <p:cNvCxnSpPr/>
            <p:nvPr/>
          </p:nvCxnSpPr>
          <p:spPr>
            <a:xfrm rot="660000">
              <a:off x="1315790" y="1984127"/>
              <a:ext cx="142876" cy="127877"/>
            </a:xfrm>
            <a:prstGeom prst="line">
              <a:avLst/>
            </a:prstGeom>
            <a:ln w="41275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直接连接符 131"/>
            <p:cNvCxnSpPr/>
            <p:nvPr/>
          </p:nvCxnSpPr>
          <p:spPr>
            <a:xfrm rot="660000">
              <a:off x="1363415" y="1946028"/>
              <a:ext cx="142876" cy="127877"/>
            </a:xfrm>
            <a:prstGeom prst="line">
              <a:avLst/>
            </a:prstGeom>
            <a:ln w="41275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直接连接符 132"/>
            <p:cNvCxnSpPr/>
            <p:nvPr/>
          </p:nvCxnSpPr>
          <p:spPr>
            <a:xfrm rot="660000">
              <a:off x="1411041" y="1907927"/>
              <a:ext cx="142876" cy="127877"/>
            </a:xfrm>
            <a:prstGeom prst="line">
              <a:avLst/>
            </a:prstGeom>
            <a:ln w="41275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9" name="组合 87"/>
          <p:cNvGrpSpPr/>
          <p:nvPr/>
        </p:nvGrpSpPr>
        <p:grpSpPr>
          <a:xfrm rot="21480000">
            <a:off x="5530458" y="1651077"/>
            <a:ext cx="223581" cy="191611"/>
            <a:chOff x="1315790" y="1907927"/>
            <a:chExt cx="238127" cy="204077"/>
          </a:xfrm>
        </p:grpSpPr>
        <p:cxnSp>
          <p:nvCxnSpPr>
            <p:cNvPr id="128" name="直接连接符 127"/>
            <p:cNvCxnSpPr/>
            <p:nvPr/>
          </p:nvCxnSpPr>
          <p:spPr>
            <a:xfrm rot="660000">
              <a:off x="1315790" y="1984127"/>
              <a:ext cx="142876" cy="127877"/>
            </a:xfrm>
            <a:prstGeom prst="line">
              <a:avLst/>
            </a:prstGeom>
            <a:ln w="41275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直接连接符 128"/>
            <p:cNvCxnSpPr/>
            <p:nvPr/>
          </p:nvCxnSpPr>
          <p:spPr>
            <a:xfrm rot="660000">
              <a:off x="1363415" y="1946028"/>
              <a:ext cx="142876" cy="127877"/>
            </a:xfrm>
            <a:prstGeom prst="line">
              <a:avLst/>
            </a:prstGeom>
            <a:ln w="41275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直接连接符 129"/>
            <p:cNvCxnSpPr/>
            <p:nvPr/>
          </p:nvCxnSpPr>
          <p:spPr>
            <a:xfrm rot="660000">
              <a:off x="1411041" y="1907927"/>
              <a:ext cx="142876" cy="127877"/>
            </a:xfrm>
            <a:prstGeom prst="line">
              <a:avLst/>
            </a:prstGeom>
            <a:ln w="41275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0" name="组合 91"/>
          <p:cNvGrpSpPr/>
          <p:nvPr/>
        </p:nvGrpSpPr>
        <p:grpSpPr>
          <a:xfrm rot="4680000">
            <a:off x="7223575" y="1831184"/>
            <a:ext cx="223581" cy="191611"/>
            <a:chOff x="1315790" y="1907927"/>
            <a:chExt cx="238127" cy="204077"/>
          </a:xfrm>
        </p:grpSpPr>
        <p:cxnSp>
          <p:nvCxnSpPr>
            <p:cNvPr id="125" name="直接连接符 124"/>
            <p:cNvCxnSpPr/>
            <p:nvPr/>
          </p:nvCxnSpPr>
          <p:spPr>
            <a:xfrm rot="660000">
              <a:off x="1315790" y="1984127"/>
              <a:ext cx="142876" cy="127877"/>
            </a:xfrm>
            <a:prstGeom prst="line">
              <a:avLst/>
            </a:prstGeom>
            <a:ln w="41275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直接连接符 125"/>
            <p:cNvCxnSpPr/>
            <p:nvPr/>
          </p:nvCxnSpPr>
          <p:spPr>
            <a:xfrm rot="660000">
              <a:off x="1363415" y="1946028"/>
              <a:ext cx="142876" cy="127877"/>
            </a:xfrm>
            <a:prstGeom prst="line">
              <a:avLst/>
            </a:prstGeom>
            <a:ln w="41275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直接连接符 126"/>
            <p:cNvCxnSpPr/>
            <p:nvPr/>
          </p:nvCxnSpPr>
          <p:spPr>
            <a:xfrm rot="660000">
              <a:off x="1411041" y="1907927"/>
              <a:ext cx="142876" cy="127877"/>
            </a:xfrm>
            <a:prstGeom prst="line">
              <a:avLst/>
            </a:prstGeom>
            <a:ln w="41275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1" name="组合 95"/>
          <p:cNvGrpSpPr/>
          <p:nvPr/>
        </p:nvGrpSpPr>
        <p:grpSpPr>
          <a:xfrm rot="4680000">
            <a:off x="7024002" y="1658650"/>
            <a:ext cx="223581" cy="191611"/>
            <a:chOff x="1315790" y="1907927"/>
            <a:chExt cx="238127" cy="204077"/>
          </a:xfrm>
        </p:grpSpPr>
        <p:cxnSp>
          <p:nvCxnSpPr>
            <p:cNvPr id="122" name="直接连接符 121"/>
            <p:cNvCxnSpPr/>
            <p:nvPr/>
          </p:nvCxnSpPr>
          <p:spPr>
            <a:xfrm rot="660000">
              <a:off x="1315790" y="1984127"/>
              <a:ext cx="142876" cy="127877"/>
            </a:xfrm>
            <a:prstGeom prst="line">
              <a:avLst/>
            </a:prstGeom>
            <a:ln w="41275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直接连接符 122"/>
            <p:cNvCxnSpPr/>
            <p:nvPr/>
          </p:nvCxnSpPr>
          <p:spPr>
            <a:xfrm rot="660000">
              <a:off x="1363415" y="1946028"/>
              <a:ext cx="142876" cy="127877"/>
            </a:xfrm>
            <a:prstGeom prst="line">
              <a:avLst/>
            </a:prstGeom>
            <a:ln w="41275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直接连接符 123"/>
            <p:cNvCxnSpPr/>
            <p:nvPr/>
          </p:nvCxnSpPr>
          <p:spPr>
            <a:xfrm rot="660000">
              <a:off x="1411041" y="1907927"/>
              <a:ext cx="142876" cy="127877"/>
            </a:xfrm>
            <a:prstGeom prst="line">
              <a:avLst/>
            </a:prstGeom>
            <a:ln w="41275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4" name="TextBox 133"/>
          <p:cNvSpPr txBox="1"/>
          <p:nvPr/>
        </p:nvSpPr>
        <p:spPr>
          <a:xfrm>
            <a:off x="2843808" y="3867894"/>
            <a:ext cx="2786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rPr>
              <a:t>① 抗体人源性程度</a:t>
            </a:r>
            <a:endParaRPr lang="zh-CN" altLang="en-US" sz="2000" dirty="0">
              <a:latin typeface="Poppins" panose="02000000000000000000" pitchFamily="2" charset="0"/>
              <a:ea typeface="思源黑体 CN Regular" pitchFamily="34" charset="-122"/>
              <a:cs typeface="Poppins" panose="02000000000000000000" pitchFamily="2" charset="0"/>
            </a:endParaRPr>
          </a:p>
        </p:txBody>
      </p:sp>
      <p:sp>
        <p:nvSpPr>
          <p:cNvPr id="135" name="TextBox 134"/>
          <p:cNvSpPr txBox="1"/>
          <p:nvPr/>
        </p:nvSpPr>
        <p:spPr>
          <a:xfrm>
            <a:off x="2843808" y="4227934"/>
            <a:ext cx="43577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rPr>
              <a:t>② 保持亲本抗体的亲和力水平</a:t>
            </a:r>
            <a:endParaRPr lang="zh-CN" altLang="en-US" sz="2000" dirty="0">
              <a:latin typeface="Poppins" panose="02000000000000000000" pitchFamily="2" charset="0"/>
              <a:ea typeface="思源黑体 CN Regular" pitchFamily="34" charset="-122"/>
              <a:cs typeface="Poppins" panose="02000000000000000000" pitchFamily="2" charset="0"/>
            </a:endParaRPr>
          </a:p>
        </p:txBody>
      </p:sp>
      <p:sp>
        <p:nvSpPr>
          <p:cNvPr id="136" name="下箭头 135"/>
          <p:cNvSpPr/>
          <p:nvPr/>
        </p:nvSpPr>
        <p:spPr>
          <a:xfrm rot="16200000">
            <a:off x="4301920" y="2337774"/>
            <a:ext cx="360000" cy="1260000"/>
          </a:xfrm>
          <a:prstGeom prst="downArrow">
            <a:avLst/>
          </a:prstGeom>
          <a:solidFill>
            <a:srgbClr val="007E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7" name="TextBox 136"/>
          <p:cNvSpPr txBox="1"/>
          <p:nvPr/>
        </p:nvSpPr>
        <p:spPr>
          <a:xfrm>
            <a:off x="2843808" y="4587974"/>
            <a:ext cx="43577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rPr>
              <a:t>③ 具备亲本抗体的生物学活性</a:t>
            </a:r>
            <a:endParaRPr lang="zh-CN" altLang="en-US" sz="2000" dirty="0">
              <a:latin typeface="Poppins" panose="02000000000000000000" pitchFamily="2" charset="0"/>
              <a:ea typeface="思源黑体 CN Regular" pitchFamily="34" charset="-122"/>
              <a:cs typeface="Poppins" panose="02000000000000000000" pitchFamily="2" charset="0"/>
            </a:endParaRPr>
          </a:p>
        </p:txBody>
      </p:sp>
      <p:sp>
        <p:nvSpPr>
          <p:cNvPr id="138" name="TextBox 137"/>
          <p:cNvSpPr txBox="1"/>
          <p:nvPr/>
        </p:nvSpPr>
        <p:spPr>
          <a:xfrm>
            <a:off x="3923928" y="2499742"/>
            <a:ext cx="8719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latin typeface="思源黑体 CN Regular" pitchFamily="34" charset="-122"/>
                <a:ea typeface="思源黑体 CN Regular" pitchFamily="34" charset="-122"/>
              </a:rPr>
              <a:t>人源化</a:t>
            </a:r>
            <a:endParaRPr lang="zh-CN" altLang="en-US" dirty="0">
              <a:latin typeface="思源黑体 CN Regular" pitchFamily="34" charset="-122"/>
              <a:ea typeface="思源黑体 CN Regular" pitchFamily="34" charset="-122"/>
            </a:endParaRPr>
          </a:p>
        </p:txBody>
      </p:sp>
      <p:sp>
        <p:nvSpPr>
          <p:cNvPr id="76" name="内容占位符 6"/>
          <p:cNvSpPr txBox="1"/>
          <p:nvPr/>
        </p:nvSpPr>
        <p:spPr>
          <a:xfrm>
            <a:off x="2786050" y="857238"/>
            <a:ext cx="3571900" cy="361629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 smtClean="0">
                <a:solidFill>
                  <a:srgbClr val="007E66"/>
                </a:solidFill>
                <a:latin typeface="思源黑体 CN Regular" pitchFamily="34" charset="-122"/>
                <a:ea typeface="思源黑体 CN Regular" pitchFamily="34" charset="-122"/>
              </a:rPr>
              <a:t>人源化抗体开发要求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7E66"/>
              </a:solidFill>
              <a:effectLst/>
              <a:uLnTx/>
              <a:uFillTx/>
              <a:latin typeface="思源黑体 CN Regular" pitchFamily="34" charset="-122"/>
              <a:ea typeface="思源黑体 CN Regular" pitchFamily="34" charset="-122"/>
            </a:endParaRPr>
          </a:p>
        </p:txBody>
      </p:sp>
      <p:sp>
        <p:nvSpPr>
          <p:cNvPr id="100" name="圆角矩形 99"/>
          <p:cNvSpPr/>
          <p:nvPr/>
        </p:nvSpPr>
        <p:spPr>
          <a:xfrm rot="19213970">
            <a:off x="1530957" y="1793039"/>
            <a:ext cx="189142" cy="453431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1" name="组合 100"/>
          <p:cNvGrpSpPr/>
          <p:nvPr/>
        </p:nvGrpSpPr>
        <p:grpSpPr>
          <a:xfrm rot="21480000">
            <a:off x="1406924" y="1796511"/>
            <a:ext cx="223581" cy="191611"/>
            <a:chOff x="1315790" y="1907927"/>
            <a:chExt cx="238127" cy="204077"/>
          </a:xfrm>
        </p:grpSpPr>
        <p:cxnSp>
          <p:nvCxnSpPr>
            <p:cNvPr id="139" name="直接连接符 138"/>
            <p:cNvCxnSpPr/>
            <p:nvPr/>
          </p:nvCxnSpPr>
          <p:spPr>
            <a:xfrm rot="660000">
              <a:off x="1315790" y="1984127"/>
              <a:ext cx="142876" cy="127877"/>
            </a:xfrm>
            <a:prstGeom prst="line">
              <a:avLst/>
            </a:prstGeom>
            <a:ln w="41275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直接连接符 139"/>
            <p:cNvCxnSpPr/>
            <p:nvPr/>
          </p:nvCxnSpPr>
          <p:spPr>
            <a:xfrm rot="660000">
              <a:off x="1363415" y="1946028"/>
              <a:ext cx="142876" cy="127877"/>
            </a:xfrm>
            <a:prstGeom prst="line">
              <a:avLst/>
            </a:prstGeom>
            <a:ln w="41275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直接连接符 140"/>
            <p:cNvCxnSpPr/>
            <p:nvPr/>
          </p:nvCxnSpPr>
          <p:spPr>
            <a:xfrm rot="660000">
              <a:off x="1411041" y="1907927"/>
              <a:ext cx="142876" cy="127877"/>
            </a:xfrm>
            <a:prstGeom prst="line">
              <a:avLst/>
            </a:prstGeom>
            <a:ln w="41275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42" name="直接连接符 141"/>
          <p:cNvCxnSpPr/>
          <p:nvPr/>
        </p:nvCxnSpPr>
        <p:spPr>
          <a:xfrm rot="5400000" flipH="1" flipV="1">
            <a:off x="4000496" y="214296"/>
            <a:ext cx="214314" cy="214314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D:\桌面\新logo-黑.png"/>
          <p:cNvPicPr>
            <a:picLocks noChangeAspect="1" noChangeArrowheads="1"/>
          </p:cNvPicPr>
          <p:nvPr/>
        </p:nvPicPr>
        <p:blipFill>
          <a:blip r:embed="rId1" cstate="print"/>
          <a:stretch>
            <a:fillRect/>
          </a:stretch>
        </p:blipFill>
        <p:spPr bwMode="auto">
          <a:xfrm>
            <a:off x="125896" y="123478"/>
            <a:ext cx="149377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副标题 2"/>
          <p:cNvSpPr txBox="1"/>
          <p:nvPr/>
        </p:nvSpPr>
        <p:spPr>
          <a:xfrm>
            <a:off x="571472" y="2289784"/>
            <a:ext cx="7920880" cy="1152128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zh-CN" altLang="en-US" sz="3600" b="1" dirty="0" smtClean="0">
                <a:solidFill>
                  <a:srgbClr val="007E66"/>
                </a:solidFill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rPr>
              <a:t>抗体人源化策略</a:t>
            </a:r>
            <a:endParaRPr lang="zh-CN" altLang="en-US" sz="3600" b="1" dirty="0" smtClean="0">
              <a:solidFill>
                <a:srgbClr val="007E66"/>
              </a:solidFill>
              <a:latin typeface="Poppins" panose="02000000000000000000" pitchFamily="2" charset="0"/>
              <a:ea typeface="思源黑体 CN Regular" pitchFamily="34" charset="-122"/>
              <a:cs typeface="Poppins" panose="02000000000000000000" pitchFamily="2" charset="0"/>
            </a:endParaRPr>
          </a:p>
        </p:txBody>
      </p:sp>
      <p:sp>
        <p:nvSpPr>
          <p:cNvPr id="80" name="副标题 2"/>
          <p:cNvSpPr txBox="1"/>
          <p:nvPr/>
        </p:nvSpPr>
        <p:spPr>
          <a:xfrm>
            <a:off x="3311860" y="1000114"/>
            <a:ext cx="2520280" cy="1872208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zh-CN" sz="7200" b="1" dirty="0" smtClean="0">
                <a:solidFill>
                  <a:srgbClr val="007E66"/>
                </a:solidFill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rPr>
              <a:t>02</a:t>
            </a:r>
            <a:endParaRPr lang="en-US" altLang="zh-CN" sz="7200" b="1" dirty="0">
              <a:solidFill>
                <a:srgbClr val="007E66"/>
              </a:solidFill>
              <a:latin typeface="Poppins" panose="02000000000000000000" pitchFamily="2" charset="0"/>
              <a:ea typeface="思源黑体 CN Regular" pitchFamily="34" charset="-122"/>
              <a:cs typeface="Poppins" panose="02000000000000000000" pitchFamily="2" charset="0"/>
            </a:endParaRPr>
          </a:p>
        </p:txBody>
      </p:sp>
      <p:grpSp>
        <p:nvGrpSpPr>
          <p:cNvPr id="2" name="组合 16"/>
          <p:cNvGrpSpPr/>
          <p:nvPr/>
        </p:nvGrpSpPr>
        <p:grpSpPr>
          <a:xfrm rot="16200000">
            <a:off x="1928794" y="4048000"/>
            <a:ext cx="5460219" cy="5460219"/>
            <a:chOff x="845065" y="2273838"/>
            <a:chExt cx="5460219" cy="5460219"/>
          </a:xfrm>
        </p:grpSpPr>
        <p:sp>
          <p:nvSpPr>
            <p:cNvPr id="14" name="圆角矩形 13"/>
            <p:cNvSpPr/>
            <p:nvPr/>
          </p:nvSpPr>
          <p:spPr>
            <a:xfrm rot="18900000">
              <a:off x="845065" y="2273838"/>
              <a:ext cx="5460219" cy="5460219"/>
            </a:xfrm>
            <a:prstGeom prst="roundRect">
              <a:avLst>
                <a:gd name="adj" fmla="val 16386"/>
              </a:avLst>
            </a:prstGeom>
            <a:solidFill>
              <a:srgbClr val="007E66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圆角矩形 14"/>
            <p:cNvSpPr/>
            <p:nvPr/>
          </p:nvSpPr>
          <p:spPr>
            <a:xfrm rot="18900000">
              <a:off x="2362416" y="3483364"/>
              <a:ext cx="3037869" cy="3037869"/>
            </a:xfrm>
            <a:prstGeom prst="roundRect">
              <a:avLst>
                <a:gd name="adj" fmla="val 16386"/>
              </a:avLst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6804026" y="4867276"/>
            <a:ext cx="2303463" cy="219288"/>
          </a:xfrm>
          <a:prstGeom prst="rect">
            <a:avLst/>
          </a:prstGeom>
          <a:noFill/>
        </p:spPr>
        <p:txBody>
          <a:bodyPr lIns="91438" tIns="45719" rIns="91438" bIns="45719">
            <a:spAutoFit/>
          </a:bodyPr>
          <a:lstStyle/>
          <a:p>
            <a:pPr algn="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Poppins" panose="02000000000000000000" pitchFamily="2" charset="0"/>
              </a:rPr>
              <a:t>义翘神州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Poppins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任意多边形 43"/>
          <p:cNvSpPr/>
          <p:nvPr/>
        </p:nvSpPr>
        <p:spPr>
          <a:xfrm>
            <a:off x="0" y="0"/>
            <a:ext cx="4214810" cy="428610"/>
          </a:xfrm>
          <a:custGeom>
            <a:avLst/>
            <a:gdLst>
              <a:gd name="connsiteX0" fmla="*/ 0 w 4214810"/>
              <a:gd name="connsiteY0" fmla="*/ 0 h 428610"/>
              <a:gd name="connsiteX1" fmla="*/ 4214810 w 4214810"/>
              <a:gd name="connsiteY1" fmla="*/ 0 h 428610"/>
              <a:gd name="connsiteX2" fmla="*/ 4214810 w 4214810"/>
              <a:gd name="connsiteY2" fmla="*/ 428610 h 428610"/>
              <a:gd name="connsiteX3" fmla="*/ 0 w 4214810"/>
              <a:gd name="connsiteY3" fmla="*/ 428610 h 428610"/>
              <a:gd name="connsiteX4" fmla="*/ 0 w 4214810"/>
              <a:gd name="connsiteY4" fmla="*/ 0 h 428610"/>
              <a:gd name="connsiteX0-1" fmla="*/ 0 w 4214810"/>
              <a:gd name="connsiteY0-2" fmla="*/ 0 h 428610"/>
              <a:gd name="connsiteX1-3" fmla="*/ 4214810 w 4214810"/>
              <a:gd name="connsiteY1-4" fmla="*/ 0 h 428610"/>
              <a:gd name="connsiteX2-5" fmla="*/ 3759200 w 4214810"/>
              <a:gd name="connsiteY2-6" fmla="*/ 421640 h 428610"/>
              <a:gd name="connsiteX3-7" fmla="*/ 0 w 4214810"/>
              <a:gd name="connsiteY3-8" fmla="*/ 428610 h 428610"/>
              <a:gd name="connsiteX4-9" fmla="*/ 0 w 4214810"/>
              <a:gd name="connsiteY4-10" fmla="*/ 0 h 42861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214810" h="428610">
                <a:moveTo>
                  <a:pt x="0" y="0"/>
                </a:moveTo>
                <a:lnTo>
                  <a:pt x="4214810" y="0"/>
                </a:lnTo>
                <a:lnTo>
                  <a:pt x="3759200" y="421640"/>
                </a:lnTo>
                <a:lnTo>
                  <a:pt x="0" y="428610"/>
                </a:lnTo>
                <a:lnTo>
                  <a:pt x="0" y="0"/>
                </a:lnTo>
                <a:close/>
              </a:path>
            </a:pathLst>
          </a:custGeom>
          <a:solidFill>
            <a:srgbClr val="007E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5" name="直接连接符 44"/>
          <p:cNvCxnSpPr/>
          <p:nvPr/>
        </p:nvCxnSpPr>
        <p:spPr>
          <a:xfrm>
            <a:off x="4214810" y="214296"/>
            <a:ext cx="4929190" cy="1588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6" name="Picture 2" descr="D:\桌面\新logo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25896" y="37456"/>
            <a:ext cx="1494000" cy="319716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6804026" y="4867276"/>
            <a:ext cx="2303463" cy="219288"/>
          </a:xfrm>
          <a:prstGeom prst="rect">
            <a:avLst/>
          </a:prstGeom>
          <a:noFill/>
        </p:spPr>
        <p:txBody>
          <a:bodyPr lIns="91438" tIns="45719" rIns="91438" bIns="45719">
            <a:spAutoFit/>
          </a:bodyPr>
          <a:lstStyle/>
          <a:p>
            <a:pPr algn="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Poppins" panose="02000000000000000000" pitchFamily="2" charset="0"/>
              </a:rPr>
              <a:t>义翘神州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Poppins" panose="02000000000000000000" pitchFamily="2" charset="0"/>
            </a:endParaRPr>
          </a:p>
        </p:txBody>
      </p:sp>
      <p:sp>
        <p:nvSpPr>
          <p:cNvPr id="77" name="下箭头 76"/>
          <p:cNvSpPr/>
          <p:nvPr/>
        </p:nvSpPr>
        <p:spPr>
          <a:xfrm rot="16200000">
            <a:off x="4265028" y="2751485"/>
            <a:ext cx="285752" cy="1071570"/>
          </a:xfrm>
          <a:prstGeom prst="downArrow">
            <a:avLst/>
          </a:prstGeom>
          <a:solidFill>
            <a:srgbClr val="007E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TextBox 77"/>
          <p:cNvSpPr txBox="1"/>
          <p:nvPr/>
        </p:nvSpPr>
        <p:spPr>
          <a:xfrm>
            <a:off x="3635896" y="2715766"/>
            <a:ext cx="1785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latin typeface="思源黑体 CN Regular" pitchFamily="34" charset="-122"/>
                <a:ea typeface="思源黑体 CN Regular" pitchFamily="34" charset="-122"/>
              </a:rPr>
              <a:t>表面残基替换</a:t>
            </a:r>
            <a:endParaRPr lang="zh-CN" altLang="en-US" dirty="0">
              <a:latin typeface="思源黑体 CN Regular" pitchFamily="34" charset="-122"/>
              <a:ea typeface="思源黑体 CN Regular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7786679" y="915566"/>
            <a:ext cx="1357321" cy="917178"/>
            <a:chOff x="1500166" y="3869603"/>
            <a:chExt cx="1774609" cy="1152354"/>
          </a:xfrm>
        </p:grpSpPr>
        <p:sp>
          <p:nvSpPr>
            <p:cNvPr id="10" name="矩形 9"/>
            <p:cNvSpPr/>
            <p:nvPr/>
          </p:nvSpPr>
          <p:spPr>
            <a:xfrm>
              <a:off x="1500166" y="3957647"/>
              <a:ext cx="285752" cy="142876"/>
            </a:xfrm>
            <a:prstGeom prst="rect">
              <a:avLst/>
            </a:prstGeom>
            <a:solidFill>
              <a:srgbClr val="ECE214"/>
            </a:solidFill>
            <a:ln>
              <a:solidFill>
                <a:srgbClr val="ECE21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757345" y="3869603"/>
              <a:ext cx="714380" cy="3480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smtClean="0">
                  <a:latin typeface="Poppins" panose="02000000000000000000" pitchFamily="2" charset="0"/>
                  <a:ea typeface="思源黑体 CN Regular" pitchFamily="34" charset="-122"/>
                  <a:cs typeface="Poppins" panose="02000000000000000000" pitchFamily="2" charset="0"/>
                </a:rPr>
                <a:t>CDR</a:t>
              </a:r>
              <a:endParaRPr lang="zh-CN" altLang="en-US" sz="1200" dirty="0"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500166" y="4224347"/>
              <a:ext cx="285752" cy="142876"/>
            </a:xfrm>
            <a:prstGeom prst="rect">
              <a:avLst/>
            </a:prstGeom>
            <a:solidFill>
              <a:srgbClr val="02C2CC"/>
            </a:solidFill>
            <a:ln>
              <a:solidFill>
                <a:srgbClr val="02C2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766870" y="4124333"/>
              <a:ext cx="714380" cy="3480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smtClean="0">
                  <a:latin typeface="Poppins" panose="02000000000000000000" pitchFamily="2" charset="0"/>
                  <a:ea typeface="思源黑体 CN Regular" pitchFamily="34" charset="-122"/>
                  <a:cs typeface="Poppins" panose="02000000000000000000" pitchFamily="2" charset="0"/>
                </a:rPr>
                <a:t>FR</a:t>
              </a:r>
              <a:endParaRPr lang="zh-CN" altLang="en-US" sz="1200" dirty="0"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1500166" y="4500576"/>
              <a:ext cx="285752" cy="142876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755530" y="4388180"/>
              <a:ext cx="1519245" cy="3480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 smtClean="0">
                  <a:latin typeface="Poppins" panose="02000000000000000000" pitchFamily="2" charset="0"/>
                  <a:ea typeface="思源黑体 CN Regular" pitchFamily="34" charset="-122"/>
                  <a:cs typeface="Poppins" panose="02000000000000000000" pitchFamily="2" charset="0"/>
                </a:rPr>
                <a:t>原表面残基</a:t>
              </a:r>
              <a:endParaRPr lang="zh-CN" altLang="en-US" sz="1200" dirty="0"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1500166" y="4786329"/>
              <a:ext cx="285752" cy="142876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744191" y="4673932"/>
              <a:ext cx="1519247" cy="3480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 smtClean="0">
                  <a:latin typeface="Poppins" panose="02000000000000000000" pitchFamily="2" charset="0"/>
                  <a:ea typeface="思源黑体 CN Regular" pitchFamily="34" charset="-122"/>
                  <a:cs typeface="Poppins" panose="02000000000000000000" pitchFamily="2" charset="0"/>
                </a:rPr>
                <a:t>替换后残基</a:t>
              </a:r>
              <a:endParaRPr lang="zh-CN" altLang="en-US" sz="1200" dirty="0"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3203848" y="4227934"/>
            <a:ext cx="257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rPr>
              <a:t>优势：操作简便</a:t>
            </a:r>
            <a:endParaRPr lang="en-US" altLang="zh-CN" dirty="0" smtClean="0">
              <a:latin typeface="Poppins" panose="02000000000000000000" pitchFamily="2" charset="0"/>
              <a:ea typeface="思源黑体 CN Regular" pitchFamily="34" charset="-122"/>
              <a:cs typeface="Poppins" panose="02000000000000000000" pitchFamily="2" charset="0"/>
            </a:endParaRPr>
          </a:p>
          <a:p>
            <a:r>
              <a:rPr lang="zh-CN" altLang="en-US" dirty="0" smtClean="0"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rPr>
              <a:t>问题：人源化程度不高</a:t>
            </a:r>
            <a:endParaRPr lang="zh-CN" altLang="en-US" dirty="0">
              <a:latin typeface="Poppins" panose="02000000000000000000" pitchFamily="2" charset="0"/>
              <a:ea typeface="思源黑体 CN Regular" pitchFamily="34" charset="-122"/>
              <a:cs typeface="Poppins" panose="02000000000000000000" pitchFamily="2" charset="0"/>
            </a:endParaRPr>
          </a:p>
        </p:txBody>
      </p:sp>
      <p:sp>
        <p:nvSpPr>
          <p:cNvPr id="21" name="内容占位符 6"/>
          <p:cNvSpPr txBox="1"/>
          <p:nvPr/>
        </p:nvSpPr>
        <p:spPr>
          <a:xfrm>
            <a:off x="1928794" y="857238"/>
            <a:ext cx="4929222" cy="361629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 smtClean="0">
                <a:solidFill>
                  <a:srgbClr val="007E66"/>
                </a:solidFill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rPr>
              <a:t>抗体人源化方法</a:t>
            </a:r>
            <a:r>
              <a:rPr lang="en-US" altLang="zh-CN" sz="2800" b="1" dirty="0" smtClean="0">
                <a:solidFill>
                  <a:srgbClr val="007E66"/>
                </a:solidFill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rPr>
              <a:t>1 </a:t>
            </a:r>
            <a:r>
              <a:rPr kumimoji="0" lang="en-US" altLang="zh-CN" sz="2800" b="1" i="0" u="none" strike="noStrike" kern="1200" cap="none" spc="0" normalizeH="0" noProof="0" dirty="0" smtClean="0">
                <a:ln>
                  <a:noFill/>
                </a:ln>
                <a:solidFill>
                  <a:srgbClr val="007E66"/>
                </a:solidFill>
                <a:effectLst/>
                <a:uLnTx/>
                <a:uFillTx/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rPr>
              <a:t>- </a:t>
            </a:r>
            <a:r>
              <a:rPr kumimoji="0" lang="zh-CN" altLang="en-US" sz="2800" b="1" i="0" u="none" strike="noStrike" kern="1200" cap="none" spc="0" normalizeH="0" noProof="0" dirty="0" smtClean="0">
                <a:ln>
                  <a:noFill/>
                </a:ln>
                <a:solidFill>
                  <a:srgbClr val="007E66"/>
                </a:solidFill>
                <a:effectLst/>
                <a:uLnTx/>
                <a:uFillTx/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rPr>
              <a:t>表面重塑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7E66"/>
              </a:solidFill>
              <a:effectLst/>
              <a:uLnTx/>
              <a:uFillTx/>
              <a:latin typeface="Poppins" panose="02000000000000000000" pitchFamily="2" charset="0"/>
              <a:ea typeface="思源黑体 CN Regular" pitchFamily="34" charset="-122"/>
              <a:cs typeface="Poppins" panose="02000000000000000000" pitchFamily="2" charset="0"/>
            </a:endParaRPr>
          </a:p>
        </p:txBody>
      </p:sp>
      <p:pic>
        <p:nvPicPr>
          <p:cNvPr id="23" name="Picture 2" descr="C:\Users\wangkai\Desktop\图片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635646"/>
            <a:ext cx="2965450" cy="2373312"/>
          </a:xfrm>
          <a:prstGeom prst="rect">
            <a:avLst/>
          </a:prstGeom>
          <a:noFill/>
        </p:spPr>
      </p:pic>
      <p:pic>
        <p:nvPicPr>
          <p:cNvPr id="24" name="Picture 3" descr="C:\Users\wangkai\Desktop\图片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1923678"/>
            <a:ext cx="3043237" cy="2414588"/>
          </a:xfrm>
          <a:prstGeom prst="rect">
            <a:avLst/>
          </a:prstGeom>
          <a:noFill/>
        </p:spPr>
      </p:pic>
      <p:cxnSp>
        <p:nvCxnSpPr>
          <p:cNvPr id="25" name="直接连接符 24"/>
          <p:cNvCxnSpPr/>
          <p:nvPr/>
        </p:nvCxnSpPr>
        <p:spPr>
          <a:xfrm rot="5400000" flipH="1" flipV="1">
            <a:off x="4000496" y="214296"/>
            <a:ext cx="214314" cy="214314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任意多边形 43"/>
          <p:cNvSpPr/>
          <p:nvPr/>
        </p:nvSpPr>
        <p:spPr>
          <a:xfrm>
            <a:off x="0" y="0"/>
            <a:ext cx="4214810" cy="428610"/>
          </a:xfrm>
          <a:custGeom>
            <a:avLst/>
            <a:gdLst>
              <a:gd name="connsiteX0" fmla="*/ 0 w 4214810"/>
              <a:gd name="connsiteY0" fmla="*/ 0 h 428610"/>
              <a:gd name="connsiteX1" fmla="*/ 4214810 w 4214810"/>
              <a:gd name="connsiteY1" fmla="*/ 0 h 428610"/>
              <a:gd name="connsiteX2" fmla="*/ 4214810 w 4214810"/>
              <a:gd name="connsiteY2" fmla="*/ 428610 h 428610"/>
              <a:gd name="connsiteX3" fmla="*/ 0 w 4214810"/>
              <a:gd name="connsiteY3" fmla="*/ 428610 h 428610"/>
              <a:gd name="connsiteX4" fmla="*/ 0 w 4214810"/>
              <a:gd name="connsiteY4" fmla="*/ 0 h 428610"/>
              <a:gd name="connsiteX0-1" fmla="*/ 0 w 4214810"/>
              <a:gd name="connsiteY0-2" fmla="*/ 0 h 428610"/>
              <a:gd name="connsiteX1-3" fmla="*/ 4214810 w 4214810"/>
              <a:gd name="connsiteY1-4" fmla="*/ 0 h 428610"/>
              <a:gd name="connsiteX2-5" fmla="*/ 3759200 w 4214810"/>
              <a:gd name="connsiteY2-6" fmla="*/ 421640 h 428610"/>
              <a:gd name="connsiteX3-7" fmla="*/ 0 w 4214810"/>
              <a:gd name="connsiteY3-8" fmla="*/ 428610 h 428610"/>
              <a:gd name="connsiteX4-9" fmla="*/ 0 w 4214810"/>
              <a:gd name="connsiteY4-10" fmla="*/ 0 h 42861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214810" h="428610">
                <a:moveTo>
                  <a:pt x="0" y="0"/>
                </a:moveTo>
                <a:lnTo>
                  <a:pt x="4214810" y="0"/>
                </a:lnTo>
                <a:lnTo>
                  <a:pt x="3759200" y="421640"/>
                </a:lnTo>
                <a:lnTo>
                  <a:pt x="0" y="428610"/>
                </a:lnTo>
                <a:lnTo>
                  <a:pt x="0" y="0"/>
                </a:lnTo>
                <a:close/>
              </a:path>
            </a:pathLst>
          </a:custGeom>
          <a:solidFill>
            <a:srgbClr val="007E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5" name="直接连接符 44"/>
          <p:cNvCxnSpPr/>
          <p:nvPr/>
        </p:nvCxnSpPr>
        <p:spPr>
          <a:xfrm>
            <a:off x="4214810" y="214296"/>
            <a:ext cx="4929190" cy="1588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6" name="Picture 2" descr="D:\桌面\新logo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25896" y="37456"/>
            <a:ext cx="1494000" cy="319716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6804026" y="4867276"/>
            <a:ext cx="2303463" cy="219288"/>
          </a:xfrm>
          <a:prstGeom prst="rect">
            <a:avLst/>
          </a:prstGeom>
          <a:noFill/>
        </p:spPr>
        <p:txBody>
          <a:bodyPr lIns="91438" tIns="45719" rIns="91438" bIns="45719">
            <a:spAutoFit/>
          </a:bodyPr>
          <a:lstStyle/>
          <a:p>
            <a:pPr algn="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Poppins" panose="02000000000000000000" pitchFamily="2" charset="0"/>
              </a:rPr>
              <a:t>义翘神州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Poppins" panose="02000000000000000000" pitchFamily="2" charset="0"/>
            </a:endParaRPr>
          </a:p>
        </p:txBody>
      </p:sp>
      <p:sp>
        <p:nvSpPr>
          <p:cNvPr id="77" name="下箭头 76"/>
          <p:cNvSpPr/>
          <p:nvPr/>
        </p:nvSpPr>
        <p:spPr>
          <a:xfrm rot="16200000">
            <a:off x="4429124" y="2426594"/>
            <a:ext cx="285752" cy="1584176"/>
          </a:xfrm>
          <a:prstGeom prst="downArrow">
            <a:avLst/>
          </a:prstGeom>
          <a:solidFill>
            <a:srgbClr val="007E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2771800" y="4011910"/>
            <a:ext cx="44291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rPr>
              <a:t>优势：方法成熟，临床疗效良好</a:t>
            </a:r>
            <a:endParaRPr lang="en-US" altLang="zh-CN" dirty="0" smtClean="0">
              <a:latin typeface="Poppins" panose="02000000000000000000" pitchFamily="2" charset="0"/>
              <a:ea typeface="思源黑体 CN Regular" pitchFamily="34" charset="-122"/>
              <a:cs typeface="Poppins" panose="02000000000000000000" pitchFamily="2" charset="0"/>
            </a:endParaRPr>
          </a:p>
          <a:p>
            <a:r>
              <a:rPr lang="zh-CN" altLang="en-US" dirty="0" smtClean="0"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rPr>
              <a:t>问题：仍有亲和力降低或潜在的免疫原性</a:t>
            </a:r>
            <a:endParaRPr lang="zh-CN" altLang="en-US" dirty="0">
              <a:latin typeface="Poppins" panose="02000000000000000000" pitchFamily="2" charset="0"/>
              <a:ea typeface="思源黑体 CN Regular" pitchFamily="34" charset="-122"/>
              <a:cs typeface="Poppins" panose="02000000000000000000" pitchFamily="2" charset="0"/>
            </a:endParaRPr>
          </a:p>
        </p:txBody>
      </p:sp>
      <p:sp>
        <p:nvSpPr>
          <p:cNvPr id="21" name="内容占位符 6"/>
          <p:cNvSpPr txBox="1"/>
          <p:nvPr/>
        </p:nvSpPr>
        <p:spPr>
          <a:xfrm>
            <a:off x="1928794" y="857238"/>
            <a:ext cx="4929222" cy="361629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 smtClean="0">
                <a:solidFill>
                  <a:srgbClr val="007E66"/>
                </a:solidFill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rPr>
              <a:t>抗体人源化方法</a:t>
            </a:r>
            <a:r>
              <a:rPr lang="en-US" altLang="zh-CN" sz="2800" b="1" dirty="0" smtClean="0">
                <a:solidFill>
                  <a:srgbClr val="007E66"/>
                </a:solidFill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rPr>
              <a:t>2 </a:t>
            </a:r>
            <a:r>
              <a:rPr kumimoji="0" lang="en-US" altLang="zh-CN" sz="2800" b="1" i="0" u="none" strike="noStrike" kern="1200" cap="none" spc="0" normalizeH="0" noProof="0" dirty="0" smtClean="0">
                <a:ln>
                  <a:noFill/>
                </a:ln>
                <a:solidFill>
                  <a:srgbClr val="007E66"/>
                </a:solidFill>
                <a:effectLst/>
                <a:uLnTx/>
                <a:uFillTx/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rPr>
              <a:t>– </a:t>
            </a:r>
            <a:r>
              <a:rPr lang="en-US" altLang="zh-CN" sz="2800" b="1" dirty="0" smtClean="0">
                <a:solidFill>
                  <a:srgbClr val="007E66"/>
                </a:solidFill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rPr>
              <a:t>CDR</a:t>
            </a:r>
            <a:r>
              <a:rPr lang="zh-CN" altLang="en-US" sz="2800" b="1" dirty="0" smtClean="0">
                <a:solidFill>
                  <a:srgbClr val="007E66"/>
                </a:solidFill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rPr>
              <a:t>移植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7E66"/>
              </a:solidFill>
              <a:effectLst/>
              <a:uLnTx/>
              <a:uFillTx/>
              <a:latin typeface="Poppins" panose="02000000000000000000" pitchFamily="2" charset="0"/>
              <a:ea typeface="思源黑体 CN Regular" pitchFamily="34" charset="-122"/>
              <a:cs typeface="Poppins" panose="02000000000000000000" pitchFamily="2" charset="0"/>
            </a:endParaRPr>
          </a:p>
        </p:txBody>
      </p:sp>
      <p:pic>
        <p:nvPicPr>
          <p:cNvPr id="26" name="Picture 3" descr="C:\Users\wangkai\Desktop\图片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1635646"/>
            <a:ext cx="3013075" cy="2286000"/>
          </a:xfrm>
          <a:prstGeom prst="rect">
            <a:avLst/>
          </a:prstGeom>
          <a:noFill/>
        </p:spPr>
      </p:pic>
      <p:pic>
        <p:nvPicPr>
          <p:cNvPr id="27" name="Picture 2" descr="C:\Users\wangkai\Desktop\图片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767409"/>
            <a:ext cx="3011488" cy="2154237"/>
          </a:xfrm>
          <a:prstGeom prst="rect">
            <a:avLst/>
          </a:prstGeom>
          <a:noFill/>
        </p:spPr>
      </p:pic>
      <p:sp>
        <p:nvSpPr>
          <p:cNvPr id="78" name="TextBox 77"/>
          <p:cNvSpPr txBox="1"/>
          <p:nvPr/>
        </p:nvSpPr>
        <p:spPr>
          <a:xfrm>
            <a:off x="3635896" y="2211710"/>
            <a:ext cx="18573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rPr>
              <a:t>CDR</a:t>
            </a:r>
            <a:r>
              <a:rPr lang="zh-CN" altLang="en-US" dirty="0" smtClean="0"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rPr>
              <a:t>移植</a:t>
            </a:r>
            <a:endParaRPr lang="en-US" altLang="zh-CN" dirty="0" smtClean="0">
              <a:latin typeface="Poppins" panose="02000000000000000000" pitchFamily="2" charset="0"/>
              <a:ea typeface="思源黑体 CN Regular" pitchFamily="34" charset="-122"/>
              <a:cs typeface="Poppins" panose="02000000000000000000" pitchFamily="2" charset="0"/>
            </a:endParaRPr>
          </a:p>
          <a:p>
            <a:pPr algn="ctr"/>
            <a:r>
              <a:rPr lang="en-US" altLang="zh-CN" dirty="0" smtClean="0"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rPr>
              <a:t>FR</a:t>
            </a:r>
            <a:r>
              <a:rPr lang="zh-CN" altLang="en-US" dirty="0" smtClean="0"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rPr>
              <a:t>替换</a:t>
            </a:r>
            <a:endParaRPr lang="en-US" altLang="zh-CN" dirty="0" smtClean="0">
              <a:latin typeface="Poppins" panose="02000000000000000000" pitchFamily="2" charset="0"/>
              <a:ea typeface="思源黑体 CN Regular" pitchFamily="34" charset="-122"/>
              <a:cs typeface="Poppins" panose="02000000000000000000" pitchFamily="2" charset="0"/>
            </a:endParaRPr>
          </a:p>
          <a:p>
            <a:pPr algn="ctr"/>
            <a:r>
              <a:rPr lang="zh-CN" altLang="en-US" dirty="0" smtClean="0"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rPr>
              <a:t>核心氨基酸保留</a:t>
            </a:r>
            <a:endParaRPr lang="en-US" altLang="zh-CN" dirty="0" smtClean="0">
              <a:latin typeface="Poppins" panose="02000000000000000000" pitchFamily="2" charset="0"/>
              <a:ea typeface="思源黑体 CN Regular" pitchFamily="34" charset="-122"/>
              <a:cs typeface="Poppins" panose="02000000000000000000" pitchFamily="2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7824330" y="934492"/>
            <a:ext cx="1500198" cy="917178"/>
            <a:chOff x="1500166" y="3869603"/>
            <a:chExt cx="1961412" cy="1152354"/>
          </a:xfrm>
        </p:grpSpPr>
        <p:sp>
          <p:nvSpPr>
            <p:cNvPr id="11" name="矩形 10"/>
            <p:cNvSpPr/>
            <p:nvPr/>
          </p:nvSpPr>
          <p:spPr>
            <a:xfrm>
              <a:off x="1500166" y="3957647"/>
              <a:ext cx="285752" cy="142876"/>
            </a:xfrm>
            <a:prstGeom prst="rect">
              <a:avLst/>
            </a:prstGeom>
            <a:solidFill>
              <a:srgbClr val="ECE214"/>
            </a:solidFill>
            <a:ln>
              <a:solidFill>
                <a:srgbClr val="ECE21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757345" y="3869603"/>
              <a:ext cx="714380" cy="3480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smtClean="0">
                  <a:latin typeface="Poppins" panose="02000000000000000000" pitchFamily="2" charset="0"/>
                  <a:ea typeface="思源黑体 CN Regular" pitchFamily="34" charset="-122"/>
                  <a:cs typeface="Poppins" panose="02000000000000000000" pitchFamily="2" charset="0"/>
                </a:rPr>
                <a:t>CDR</a:t>
              </a:r>
              <a:endParaRPr lang="zh-CN" altLang="en-US" sz="1200" dirty="0"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1500166" y="4224347"/>
              <a:ext cx="285752" cy="142876"/>
            </a:xfrm>
            <a:prstGeom prst="rect">
              <a:avLst/>
            </a:prstGeom>
            <a:solidFill>
              <a:srgbClr val="02C2CC"/>
            </a:solidFill>
            <a:ln>
              <a:solidFill>
                <a:srgbClr val="02C2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766870" y="4124333"/>
              <a:ext cx="1694708" cy="3480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 smtClean="0">
                  <a:latin typeface="Poppins" panose="02000000000000000000" pitchFamily="2" charset="0"/>
                  <a:ea typeface="思源黑体 CN Regular" pitchFamily="34" charset="-122"/>
                  <a:cs typeface="Poppins" panose="02000000000000000000" pitchFamily="2" charset="0"/>
                </a:rPr>
                <a:t>亲本抗体</a:t>
              </a:r>
              <a:r>
                <a:rPr lang="en-US" altLang="zh-CN" sz="1200" dirty="0" smtClean="0">
                  <a:latin typeface="Poppins" panose="02000000000000000000" pitchFamily="2" charset="0"/>
                  <a:ea typeface="思源黑体 CN Regular" pitchFamily="34" charset="-122"/>
                  <a:cs typeface="Poppins" panose="02000000000000000000" pitchFamily="2" charset="0"/>
                </a:rPr>
                <a:t>FR</a:t>
              </a:r>
              <a:endParaRPr lang="zh-CN" altLang="en-US" sz="1200" dirty="0"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1500166" y="4500576"/>
              <a:ext cx="285752" cy="142876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755530" y="4388180"/>
              <a:ext cx="1519245" cy="3480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 smtClean="0">
                  <a:latin typeface="Poppins" panose="02000000000000000000" pitchFamily="2" charset="0"/>
                  <a:ea typeface="思源黑体 CN Regular" pitchFamily="34" charset="-122"/>
                  <a:cs typeface="Poppins" panose="02000000000000000000" pitchFamily="2" charset="0"/>
                </a:rPr>
                <a:t>人源抗体</a:t>
              </a:r>
              <a:r>
                <a:rPr lang="en-US" altLang="zh-CN" sz="1200" dirty="0" smtClean="0">
                  <a:latin typeface="Poppins" panose="02000000000000000000" pitchFamily="2" charset="0"/>
                  <a:ea typeface="思源黑体 CN Regular" pitchFamily="34" charset="-122"/>
                  <a:cs typeface="Poppins" panose="02000000000000000000" pitchFamily="2" charset="0"/>
                </a:rPr>
                <a:t>FR</a:t>
              </a:r>
              <a:endParaRPr lang="zh-CN" altLang="en-US" sz="1200" dirty="0"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1500166" y="4786329"/>
              <a:ext cx="285752" cy="142876"/>
            </a:xfrm>
            <a:prstGeom prst="rect">
              <a:avLst/>
            </a:prstGeom>
            <a:solidFill>
              <a:srgbClr val="BA06AD"/>
            </a:solidFill>
            <a:ln>
              <a:solidFill>
                <a:srgbClr val="BA06A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744191" y="4673932"/>
              <a:ext cx="1519247" cy="3480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 smtClean="0">
                  <a:latin typeface="Poppins" panose="02000000000000000000" pitchFamily="2" charset="0"/>
                  <a:ea typeface="思源黑体 CN Regular" pitchFamily="34" charset="-122"/>
                  <a:cs typeface="Poppins" panose="02000000000000000000" pitchFamily="2" charset="0"/>
                </a:rPr>
                <a:t>核心氨基酸</a:t>
              </a:r>
              <a:endParaRPr lang="zh-CN" altLang="en-US" sz="1200" dirty="0"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endParaRPr>
            </a:p>
          </p:txBody>
        </p:sp>
      </p:grpSp>
      <p:cxnSp>
        <p:nvCxnSpPr>
          <p:cNvPr id="28" name="直接连接符 27"/>
          <p:cNvCxnSpPr/>
          <p:nvPr/>
        </p:nvCxnSpPr>
        <p:spPr>
          <a:xfrm rot="5400000" flipH="1" flipV="1">
            <a:off x="4000496" y="214296"/>
            <a:ext cx="214314" cy="214314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5" descr="C:\Users\wangkai\Desktop\图片8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911721" y="2850627"/>
            <a:ext cx="2773363" cy="2212975"/>
          </a:xfrm>
          <a:prstGeom prst="rect">
            <a:avLst/>
          </a:prstGeom>
          <a:noFill/>
        </p:spPr>
      </p:pic>
      <p:pic>
        <p:nvPicPr>
          <p:cNvPr id="32" name="Picture 4" descr="C:\Users\wangkai\Desktop\图片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2936875"/>
            <a:ext cx="2693987" cy="2206625"/>
          </a:xfrm>
          <a:prstGeom prst="rect">
            <a:avLst/>
          </a:prstGeom>
          <a:noFill/>
        </p:spPr>
      </p:pic>
      <p:pic>
        <p:nvPicPr>
          <p:cNvPr id="35" name="Picture 3" descr="C:\Users\wangkai\Desktop\图片6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8" y="987429"/>
            <a:ext cx="2541588" cy="2084387"/>
          </a:xfrm>
          <a:prstGeom prst="rect">
            <a:avLst/>
          </a:prstGeom>
          <a:noFill/>
        </p:spPr>
      </p:pic>
      <p:pic>
        <p:nvPicPr>
          <p:cNvPr id="36" name="Picture 2" descr="C:\Users\wangkai\Desktop\图片5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5664" y="921801"/>
            <a:ext cx="2608263" cy="2084388"/>
          </a:xfrm>
          <a:prstGeom prst="rect">
            <a:avLst/>
          </a:prstGeom>
          <a:noFill/>
        </p:spPr>
      </p:pic>
      <p:sp>
        <p:nvSpPr>
          <p:cNvPr id="44" name="任意多边形 43"/>
          <p:cNvSpPr/>
          <p:nvPr/>
        </p:nvSpPr>
        <p:spPr>
          <a:xfrm>
            <a:off x="0" y="0"/>
            <a:ext cx="4214810" cy="428610"/>
          </a:xfrm>
          <a:custGeom>
            <a:avLst/>
            <a:gdLst>
              <a:gd name="connsiteX0" fmla="*/ 0 w 4214810"/>
              <a:gd name="connsiteY0" fmla="*/ 0 h 428610"/>
              <a:gd name="connsiteX1" fmla="*/ 4214810 w 4214810"/>
              <a:gd name="connsiteY1" fmla="*/ 0 h 428610"/>
              <a:gd name="connsiteX2" fmla="*/ 4214810 w 4214810"/>
              <a:gd name="connsiteY2" fmla="*/ 428610 h 428610"/>
              <a:gd name="connsiteX3" fmla="*/ 0 w 4214810"/>
              <a:gd name="connsiteY3" fmla="*/ 428610 h 428610"/>
              <a:gd name="connsiteX4" fmla="*/ 0 w 4214810"/>
              <a:gd name="connsiteY4" fmla="*/ 0 h 428610"/>
              <a:gd name="connsiteX0-1" fmla="*/ 0 w 4214810"/>
              <a:gd name="connsiteY0-2" fmla="*/ 0 h 428610"/>
              <a:gd name="connsiteX1-3" fmla="*/ 4214810 w 4214810"/>
              <a:gd name="connsiteY1-4" fmla="*/ 0 h 428610"/>
              <a:gd name="connsiteX2-5" fmla="*/ 3759200 w 4214810"/>
              <a:gd name="connsiteY2-6" fmla="*/ 421640 h 428610"/>
              <a:gd name="connsiteX3-7" fmla="*/ 0 w 4214810"/>
              <a:gd name="connsiteY3-8" fmla="*/ 428610 h 428610"/>
              <a:gd name="connsiteX4-9" fmla="*/ 0 w 4214810"/>
              <a:gd name="connsiteY4-10" fmla="*/ 0 h 42861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214810" h="428610">
                <a:moveTo>
                  <a:pt x="0" y="0"/>
                </a:moveTo>
                <a:lnTo>
                  <a:pt x="4214810" y="0"/>
                </a:lnTo>
                <a:lnTo>
                  <a:pt x="3759200" y="421640"/>
                </a:lnTo>
                <a:lnTo>
                  <a:pt x="0" y="428610"/>
                </a:lnTo>
                <a:lnTo>
                  <a:pt x="0" y="0"/>
                </a:lnTo>
                <a:close/>
              </a:path>
            </a:pathLst>
          </a:custGeom>
          <a:solidFill>
            <a:srgbClr val="007E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5" name="直接连接符 44"/>
          <p:cNvCxnSpPr/>
          <p:nvPr/>
        </p:nvCxnSpPr>
        <p:spPr>
          <a:xfrm>
            <a:off x="4214810" y="214296"/>
            <a:ext cx="4929190" cy="1588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6" name="Picture 2" descr="D:\桌面\新logo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5896" y="37456"/>
            <a:ext cx="1494000" cy="319716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6804026" y="4867276"/>
            <a:ext cx="2303463" cy="219288"/>
          </a:xfrm>
          <a:prstGeom prst="rect">
            <a:avLst/>
          </a:prstGeom>
          <a:noFill/>
        </p:spPr>
        <p:txBody>
          <a:bodyPr lIns="91438" tIns="45719" rIns="91438" bIns="45719">
            <a:spAutoFit/>
          </a:bodyPr>
          <a:lstStyle/>
          <a:p>
            <a:pPr algn="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Poppins" panose="02000000000000000000" pitchFamily="2" charset="0"/>
              </a:rPr>
              <a:t>义翘神州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Poppins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8596" y="923914"/>
            <a:ext cx="15001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rPr>
              <a:t>上部核心疏水残基</a:t>
            </a:r>
            <a:endParaRPr lang="zh-CN" altLang="en-US" sz="1200" dirty="0">
              <a:latin typeface="Poppins" panose="02000000000000000000" pitchFamily="2" charset="0"/>
              <a:ea typeface="思源黑体 CN Regular" pitchFamily="34" charset="-122"/>
              <a:cs typeface="Poppins" panose="02000000000000000000" pitchFamily="2" charset="0"/>
            </a:endParaRPr>
          </a:p>
        </p:txBody>
      </p:sp>
      <p:cxnSp>
        <p:nvCxnSpPr>
          <p:cNvPr id="15" name="直接箭头连接符 14"/>
          <p:cNvCxnSpPr/>
          <p:nvPr/>
        </p:nvCxnSpPr>
        <p:spPr>
          <a:xfrm rot="16200000" flipH="1">
            <a:off x="1643042" y="1262053"/>
            <a:ext cx="357190" cy="71438"/>
          </a:xfrm>
          <a:prstGeom prst="straightConnector1">
            <a:avLst/>
          </a:prstGeom>
          <a:ln w="22225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箭头连接符 18"/>
          <p:cNvCxnSpPr/>
          <p:nvPr/>
        </p:nvCxnSpPr>
        <p:spPr>
          <a:xfrm rot="5400000">
            <a:off x="3474236" y="1778788"/>
            <a:ext cx="357190" cy="285752"/>
          </a:xfrm>
          <a:prstGeom prst="straightConnector1">
            <a:avLst/>
          </a:prstGeom>
          <a:ln w="22225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586155" y="1481130"/>
            <a:ext cx="15001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rPr>
              <a:t>下部核心疏水残基</a:t>
            </a:r>
            <a:endParaRPr lang="zh-CN" altLang="en-US" sz="1200" dirty="0">
              <a:latin typeface="Poppins" panose="02000000000000000000" pitchFamily="2" charset="0"/>
              <a:ea typeface="思源黑体 CN Regular" pitchFamily="34" charset="-122"/>
              <a:cs typeface="Poppins" panose="0200000000000000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928794" y="2709864"/>
            <a:ext cx="5000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rPr>
              <a:t>VH</a:t>
            </a:r>
            <a:endParaRPr lang="zh-CN" altLang="en-US" sz="1200" b="1" dirty="0">
              <a:latin typeface="Poppins" panose="02000000000000000000" pitchFamily="2" charset="0"/>
              <a:ea typeface="思源黑体 CN Regular" pitchFamily="34" charset="-122"/>
              <a:cs typeface="Poppins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881333" y="2700338"/>
            <a:ext cx="5000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rPr>
              <a:t>VL</a:t>
            </a:r>
            <a:endParaRPr lang="zh-CN" altLang="en-US" sz="1200" b="1" dirty="0">
              <a:latin typeface="Poppins" panose="02000000000000000000" pitchFamily="2" charset="0"/>
              <a:ea typeface="思源黑体 CN Regular" pitchFamily="34" charset="-122"/>
              <a:cs typeface="Poppins" panose="02000000000000000000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295508" y="1076314"/>
            <a:ext cx="5715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rPr>
              <a:t>CDR</a:t>
            </a:r>
            <a:endParaRPr lang="zh-CN" altLang="en-US" sz="1200" b="1" dirty="0">
              <a:latin typeface="Poppins" panose="02000000000000000000" pitchFamily="2" charset="0"/>
              <a:ea typeface="思源黑体 CN Regular" pitchFamily="34" charset="-122"/>
              <a:cs typeface="Poppins" panose="02000000000000000000" pitchFamily="2" charset="0"/>
            </a:endParaRPr>
          </a:p>
        </p:txBody>
      </p:sp>
      <p:cxnSp>
        <p:nvCxnSpPr>
          <p:cNvPr id="26" name="直接箭头连接符 25"/>
          <p:cNvCxnSpPr/>
          <p:nvPr/>
        </p:nvCxnSpPr>
        <p:spPr>
          <a:xfrm rot="10800000">
            <a:off x="7072330" y="2428874"/>
            <a:ext cx="500066" cy="285752"/>
          </a:xfrm>
          <a:prstGeom prst="straightConnector1">
            <a:avLst/>
          </a:prstGeom>
          <a:ln w="22225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7529534" y="2600325"/>
            <a:ext cx="11430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rPr>
              <a:t>核心亲水残基</a:t>
            </a:r>
            <a:endParaRPr lang="zh-CN" altLang="en-US" sz="1200" dirty="0">
              <a:latin typeface="Poppins" panose="02000000000000000000" pitchFamily="2" charset="0"/>
              <a:ea typeface="思源黑体 CN Regular" pitchFamily="34" charset="-122"/>
              <a:cs typeface="Poppins" panose="02000000000000000000" pitchFamily="2" charset="0"/>
            </a:endParaRPr>
          </a:p>
        </p:txBody>
      </p:sp>
      <p:cxnSp>
        <p:nvCxnSpPr>
          <p:cNvPr id="30" name="直接箭头连接符 29"/>
          <p:cNvCxnSpPr/>
          <p:nvPr/>
        </p:nvCxnSpPr>
        <p:spPr>
          <a:xfrm rot="10800000" flipH="1" flipV="1">
            <a:off x="1240252" y="4015002"/>
            <a:ext cx="402789" cy="261734"/>
          </a:xfrm>
          <a:prstGeom prst="straightConnector1">
            <a:avLst/>
          </a:prstGeom>
          <a:ln w="22225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85725" y="3790956"/>
            <a:ext cx="15001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rPr>
              <a:t>转角处结构残基</a:t>
            </a:r>
            <a:endParaRPr lang="zh-CN" altLang="en-US" sz="1200" dirty="0">
              <a:latin typeface="Poppins" panose="02000000000000000000" pitchFamily="2" charset="0"/>
              <a:ea typeface="思源黑体 CN Regular" pitchFamily="34" charset="-122"/>
              <a:cs typeface="Poppins" panose="02000000000000000000" pitchFamily="2" charset="0"/>
            </a:endParaRPr>
          </a:p>
        </p:txBody>
      </p:sp>
      <p:cxnSp>
        <p:nvCxnSpPr>
          <p:cNvPr id="34" name="直接箭头连接符 33"/>
          <p:cNvCxnSpPr/>
          <p:nvPr/>
        </p:nvCxnSpPr>
        <p:spPr>
          <a:xfrm rot="10800000" flipV="1">
            <a:off x="6786578" y="3867158"/>
            <a:ext cx="714380" cy="285752"/>
          </a:xfrm>
          <a:prstGeom prst="straightConnector1">
            <a:avLst/>
          </a:prstGeom>
          <a:ln w="22225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7458096" y="3733807"/>
            <a:ext cx="14287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rPr>
              <a:t>VH/VL</a:t>
            </a:r>
            <a:r>
              <a:rPr lang="zh-CN" altLang="en-US" sz="1200" dirty="0" smtClean="0"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rPr>
              <a:t>交界面残基</a:t>
            </a:r>
            <a:endParaRPr lang="zh-CN" altLang="en-US" sz="1200" dirty="0">
              <a:latin typeface="Poppins" panose="02000000000000000000" pitchFamily="2" charset="0"/>
              <a:ea typeface="思源黑体 CN Regular" pitchFamily="34" charset="-122"/>
              <a:cs typeface="Poppins" panose="02000000000000000000" pitchFamily="2" charset="0"/>
            </a:endParaRPr>
          </a:p>
        </p:txBody>
      </p:sp>
      <p:sp>
        <p:nvSpPr>
          <p:cNvPr id="27" name="内容占位符 6"/>
          <p:cNvSpPr txBox="1"/>
          <p:nvPr/>
        </p:nvSpPr>
        <p:spPr>
          <a:xfrm>
            <a:off x="2495537" y="533386"/>
            <a:ext cx="4429156" cy="361629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E66"/>
                </a:solidFill>
                <a:effectLst/>
                <a:uLnTx/>
                <a:uFillTx/>
                <a:latin typeface="思源黑体 CN Regular" pitchFamily="34" charset="-122"/>
                <a:ea typeface="思源黑体 CN Regular" pitchFamily="34" charset="-122"/>
              </a:rPr>
              <a:t>关键氨基酸回复突变策略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7E66"/>
              </a:solidFill>
              <a:effectLst/>
              <a:uLnTx/>
              <a:uFillTx/>
              <a:latin typeface="思源黑体 CN Regular" pitchFamily="34" charset="-122"/>
              <a:ea typeface="思源黑体 CN Regular" pitchFamily="34" charset="-122"/>
            </a:endParaRPr>
          </a:p>
        </p:txBody>
      </p:sp>
      <p:cxnSp>
        <p:nvCxnSpPr>
          <p:cNvPr id="38" name="直接连接符 37"/>
          <p:cNvCxnSpPr/>
          <p:nvPr/>
        </p:nvCxnSpPr>
        <p:spPr>
          <a:xfrm rot="5400000" flipH="1" flipV="1">
            <a:off x="4000496" y="214296"/>
            <a:ext cx="214314" cy="214314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任意多边形 23"/>
          <p:cNvSpPr/>
          <p:nvPr/>
        </p:nvSpPr>
        <p:spPr>
          <a:xfrm>
            <a:off x="0" y="0"/>
            <a:ext cx="4214810" cy="428610"/>
          </a:xfrm>
          <a:custGeom>
            <a:avLst/>
            <a:gdLst>
              <a:gd name="connsiteX0" fmla="*/ 0 w 4214810"/>
              <a:gd name="connsiteY0" fmla="*/ 0 h 428610"/>
              <a:gd name="connsiteX1" fmla="*/ 4214810 w 4214810"/>
              <a:gd name="connsiteY1" fmla="*/ 0 h 428610"/>
              <a:gd name="connsiteX2" fmla="*/ 4214810 w 4214810"/>
              <a:gd name="connsiteY2" fmla="*/ 428610 h 428610"/>
              <a:gd name="connsiteX3" fmla="*/ 0 w 4214810"/>
              <a:gd name="connsiteY3" fmla="*/ 428610 h 428610"/>
              <a:gd name="connsiteX4" fmla="*/ 0 w 4214810"/>
              <a:gd name="connsiteY4" fmla="*/ 0 h 428610"/>
              <a:gd name="connsiteX0-1" fmla="*/ 0 w 4214810"/>
              <a:gd name="connsiteY0-2" fmla="*/ 0 h 428610"/>
              <a:gd name="connsiteX1-3" fmla="*/ 4214810 w 4214810"/>
              <a:gd name="connsiteY1-4" fmla="*/ 0 h 428610"/>
              <a:gd name="connsiteX2-5" fmla="*/ 3759200 w 4214810"/>
              <a:gd name="connsiteY2-6" fmla="*/ 421640 h 428610"/>
              <a:gd name="connsiteX3-7" fmla="*/ 0 w 4214810"/>
              <a:gd name="connsiteY3-8" fmla="*/ 428610 h 428610"/>
              <a:gd name="connsiteX4-9" fmla="*/ 0 w 4214810"/>
              <a:gd name="connsiteY4-10" fmla="*/ 0 h 42861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214810" h="428610">
                <a:moveTo>
                  <a:pt x="0" y="0"/>
                </a:moveTo>
                <a:lnTo>
                  <a:pt x="4214810" y="0"/>
                </a:lnTo>
                <a:lnTo>
                  <a:pt x="3759200" y="421640"/>
                </a:lnTo>
                <a:lnTo>
                  <a:pt x="0" y="428610"/>
                </a:lnTo>
                <a:lnTo>
                  <a:pt x="0" y="0"/>
                </a:lnTo>
                <a:close/>
              </a:path>
            </a:pathLst>
          </a:custGeom>
          <a:solidFill>
            <a:srgbClr val="007E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5" name="直接连接符 24"/>
          <p:cNvCxnSpPr/>
          <p:nvPr/>
        </p:nvCxnSpPr>
        <p:spPr>
          <a:xfrm>
            <a:off x="4214810" y="214296"/>
            <a:ext cx="4929190" cy="1588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" descr="D:\桌面\新logo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25896" y="37456"/>
            <a:ext cx="1494000" cy="319716"/>
          </a:xfrm>
          <a:prstGeom prst="rect">
            <a:avLst/>
          </a:prstGeom>
          <a:noFill/>
        </p:spPr>
      </p:pic>
      <p:sp>
        <p:nvSpPr>
          <p:cNvPr id="21" name="TextBox 20"/>
          <p:cNvSpPr txBox="1"/>
          <p:nvPr/>
        </p:nvSpPr>
        <p:spPr>
          <a:xfrm>
            <a:off x="6804026" y="4867276"/>
            <a:ext cx="2303463" cy="219288"/>
          </a:xfrm>
          <a:prstGeom prst="rect">
            <a:avLst/>
          </a:prstGeom>
          <a:noFill/>
        </p:spPr>
        <p:txBody>
          <a:bodyPr lIns="91438" tIns="45719" rIns="91438" bIns="45719">
            <a:spAutoFit/>
          </a:bodyPr>
          <a:lstStyle/>
          <a:p>
            <a:pPr algn="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Poppins" panose="02000000000000000000" pitchFamily="2" charset="0"/>
              </a:rPr>
              <a:t>义翘神州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Poppins" panose="02000000000000000000" pitchFamily="2" charset="0"/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214282" y="2409827"/>
            <a:ext cx="1080000" cy="428625"/>
          </a:xfrm>
          <a:prstGeom prst="roundRect">
            <a:avLst>
              <a:gd name="adj" fmla="val 10000"/>
            </a:avLst>
          </a:prstGeom>
          <a:solidFill>
            <a:srgbClr val="007E6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3" name="矩形 606"/>
          <p:cNvSpPr>
            <a:spLocks noChangeArrowheads="1"/>
          </p:cNvSpPr>
          <p:nvPr/>
        </p:nvSpPr>
        <p:spPr bwMode="auto">
          <a:xfrm>
            <a:off x="157131" y="2520966"/>
            <a:ext cx="1466830" cy="24891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666750">
              <a:lnSpc>
                <a:spcPct val="90000"/>
              </a:lnSpc>
              <a:spcAft>
                <a:spcPct val="35000"/>
              </a:spcAft>
            </a:pPr>
            <a:r>
              <a:rPr lang="zh-CN" altLang="en-US" sz="1100" b="1" dirty="0" smtClean="0">
                <a:solidFill>
                  <a:schemeClr val="bg1"/>
                </a:solidFill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rPr>
              <a:t>亲本非人源抗体</a:t>
            </a:r>
            <a:endParaRPr lang="zh-CN" altLang="en-US" sz="1100" b="1" dirty="0">
              <a:solidFill>
                <a:schemeClr val="bg1"/>
              </a:solidFill>
              <a:latin typeface="Poppins" panose="02000000000000000000" pitchFamily="2" charset="0"/>
              <a:ea typeface="思源黑体 CN Regular" pitchFamily="34" charset="-122"/>
              <a:cs typeface="Poppins" panose="02000000000000000000" pitchFamily="2" charset="0"/>
            </a:endParaRPr>
          </a:p>
        </p:txBody>
      </p:sp>
      <p:sp>
        <p:nvSpPr>
          <p:cNvPr id="27" name="右箭头 26"/>
          <p:cNvSpPr/>
          <p:nvPr/>
        </p:nvSpPr>
        <p:spPr>
          <a:xfrm>
            <a:off x="1419203" y="2562225"/>
            <a:ext cx="214314" cy="142876"/>
          </a:xfrm>
          <a:prstGeom prst="rightArrow">
            <a:avLst/>
          </a:prstGeom>
          <a:solidFill>
            <a:srgbClr val="007E66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Poppins Light" pitchFamily="2" charset="0"/>
              <a:ea typeface="微软雅黑" panose="020B0503020204020204" pitchFamily="34" charset="-122"/>
              <a:cs typeface="Poppins Light" pitchFamily="2" charset="0"/>
            </a:endParaRPr>
          </a:p>
        </p:txBody>
      </p:sp>
      <p:sp>
        <p:nvSpPr>
          <p:cNvPr id="44" name="圆角矩形 43"/>
          <p:cNvSpPr/>
          <p:nvPr/>
        </p:nvSpPr>
        <p:spPr>
          <a:xfrm>
            <a:off x="1778012" y="2419352"/>
            <a:ext cx="1080000" cy="428625"/>
          </a:xfrm>
          <a:prstGeom prst="roundRect">
            <a:avLst>
              <a:gd name="adj" fmla="val 10000"/>
            </a:avLst>
          </a:prstGeom>
          <a:solidFill>
            <a:srgbClr val="007E6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5" name="矩形 606"/>
          <p:cNvSpPr>
            <a:spLocks noChangeArrowheads="1"/>
          </p:cNvSpPr>
          <p:nvPr/>
        </p:nvSpPr>
        <p:spPr bwMode="auto">
          <a:xfrm>
            <a:off x="1768518" y="2524125"/>
            <a:ext cx="1466830" cy="24891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666750">
              <a:lnSpc>
                <a:spcPct val="90000"/>
              </a:lnSpc>
              <a:spcAft>
                <a:spcPct val="35000"/>
              </a:spcAft>
            </a:pPr>
            <a:r>
              <a:rPr lang="zh-CN" altLang="en-US" sz="1100" b="1" dirty="0" smtClean="0">
                <a:solidFill>
                  <a:schemeClr val="bg1"/>
                </a:solidFill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rPr>
              <a:t>确定</a:t>
            </a:r>
            <a:r>
              <a:rPr lang="en-US" altLang="zh-CN" sz="1100" b="1" dirty="0" smtClean="0">
                <a:solidFill>
                  <a:schemeClr val="bg1"/>
                </a:solidFill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rPr>
              <a:t>CDR</a:t>
            </a:r>
            <a:r>
              <a:rPr lang="zh-CN" altLang="en-US" sz="1100" b="1" dirty="0" smtClean="0">
                <a:solidFill>
                  <a:schemeClr val="bg1"/>
                </a:solidFill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rPr>
              <a:t>和</a:t>
            </a:r>
            <a:r>
              <a:rPr lang="en-US" altLang="zh-CN" sz="1100" b="1" dirty="0" smtClean="0">
                <a:solidFill>
                  <a:schemeClr val="bg1"/>
                </a:solidFill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rPr>
              <a:t>FR</a:t>
            </a:r>
            <a:endParaRPr lang="zh-CN" altLang="en-US" sz="1100" b="1" dirty="0">
              <a:solidFill>
                <a:schemeClr val="bg1"/>
              </a:solidFill>
              <a:latin typeface="Poppins" panose="02000000000000000000" pitchFamily="2" charset="0"/>
              <a:ea typeface="思源黑体 CN Regular" pitchFamily="34" charset="-122"/>
              <a:cs typeface="Poppins" panose="02000000000000000000" pitchFamily="2" charset="0"/>
            </a:endParaRPr>
          </a:p>
        </p:txBody>
      </p:sp>
      <p:grpSp>
        <p:nvGrpSpPr>
          <p:cNvPr id="70" name="组合 69"/>
          <p:cNvGrpSpPr/>
          <p:nvPr/>
        </p:nvGrpSpPr>
        <p:grpSpPr>
          <a:xfrm>
            <a:off x="2922609" y="2114548"/>
            <a:ext cx="355601" cy="1052518"/>
            <a:chOff x="2546336" y="1981197"/>
            <a:chExt cx="355601" cy="1052518"/>
          </a:xfrm>
          <a:solidFill>
            <a:srgbClr val="007E66"/>
          </a:solidFill>
        </p:grpSpPr>
        <p:sp>
          <p:nvSpPr>
            <p:cNvPr id="46" name="矩形 45"/>
            <p:cNvSpPr/>
            <p:nvPr/>
          </p:nvSpPr>
          <p:spPr>
            <a:xfrm rot="5400000">
              <a:off x="2597930" y="2421730"/>
              <a:ext cx="65088" cy="16827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7" name="矩形 46"/>
            <p:cNvSpPr/>
            <p:nvPr/>
          </p:nvSpPr>
          <p:spPr>
            <a:xfrm>
              <a:off x="2719375" y="2024059"/>
              <a:ext cx="71438" cy="10001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 rot="5400000">
              <a:off x="2769380" y="1929603"/>
              <a:ext cx="65088" cy="16827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 rot="5400000">
              <a:off x="2785256" y="2917033"/>
              <a:ext cx="65088" cy="16827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52" name="圆角矩形 51"/>
          <p:cNvSpPr/>
          <p:nvPr/>
        </p:nvSpPr>
        <p:spPr>
          <a:xfrm>
            <a:off x="3344721" y="2928943"/>
            <a:ext cx="1080000" cy="428625"/>
          </a:xfrm>
          <a:prstGeom prst="roundRect">
            <a:avLst>
              <a:gd name="adj" fmla="val 10000"/>
            </a:avLst>
          </a:prstGeom>
          <a:solidFill>
            <a:srgbClr val="007E6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53" name="矩形 606"/>
          <p:cNvSpPr>
            <a:spLocks noChangeArrowheads="1"/>
          </p:cNvSpPr>
          <p:nvPr/>
        </p:nvSpPr>
        <p:spPr bwMode="auto">
          <a:xfrm>
            <a:off x="3357389" y="3049607"/>
            <a:ext cx="1466830" cy="24891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666750">
              <a:lnSpc>
                <a:spcPct val="90000"/>
              </a:lnSpc>
              <a:spcAft>
                <a:spcPct val="35000"/>
              </a:spcAft>
            </a:pPr>
            <a:r>
              <a:rPr lang="zh-CN" altLang="en-US" sz="1100" b="1" dirty="0" smtClean="0">
                <a:solidFill>
                  <a:schemeClr val="bg1"/>
                </a:solidFill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rPr>
              <a:t>搜索人源模板</a:t>
            </a:r>
            <a:endParaRPr lang="zh-CN" altLang="en-US" sz="1100" b="1" dirty="0">
              <a:solidFill>
                <a:schemeClr val="bg1"/>
              </a:solidFill>
              <a:latin typeface="Poppins" panose="02000000000000000000" pitchFamily="2" charset="0"/>
              <a:ea typeface="思源黑体 CN Regular" pitchFamily="34" charset="-122"/>
              <a:cs typeface="Poppins" panose="02000000000000000000" pitchFamily="2" charset="0"/>
            </a:endParaRPr>
          </a:p>
        </p:txBody>
      </p:sp>
      <p:sp>
        <p:nvSpPr>
          <p:cNvPr id="54" name="右箭头 53"/>
          <p:cNvSpPr/>
          <p:nvPr/>
        </p:nvSpPr>
        <p:spPr>
          <a:xfrm>
            <a:off x="4494307" y="3090866"/>
            <a:ext cx="214314" cy="142876"/>
          </a:xfrm>
          <a:prstGeom prst="rightArrow">
            <a:avLst/>
          </a:prstGeom>
          <a:solidFill>
            <a:srgbClr val="007E66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Poppins Light" pitchFamily="2" charset="0"/>
              <a:ea typeface="微软雅黑" panose="020B0503020204020204" pitchFamily="34" charset="-122"/>
              <a:cs typeface="Poppins Light" pitchFamily="2" charset="0"/>
            </a:endParaRPr>
          </a:p>
        </p:txBody>
      </p:sp>
      <p:sp>
        <p:nvSpPr>
          <p:cNvPr id="55" name="圆角矩形 54"/>
          <p:cNvSpPr/>
          <p:nvPr/>
        </p:nvSpPr>
        <p:spPr>
          <a:xfrm>
            <a:off x="4792727" y="2938468"/>
            <a:ext cx="1080000" cy="428625"/>
          </a:xfrm>
          <a:prstGeom prst="roundRect">
            <a:avLst>
              <a:gd name="adj" fmla="val 10000"/>
            </a:avLst>
          </a:prstGeom>
          <a:solidFill>
            <a:srgbClr val="007E6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56" name="矩形 606"/>
          <p:cNvSpPr>
            <a:spLocks noChangeArrowheads="1"/>
          </p:cNvSpPr>
          <p:nvPr/>
        </p:nvSpPr>
        <p:spPr bwMode="auto">
          <a:xfrm>
            <a:off x="4721319" y="3045773"/>
            <a:ext cx="1466830" cy="24891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666750">
              <a:lnSpc>
                <a:spcPct val="90000"/>
              </a:lnSpc>
              <a:spcAft>
                <a:spcPct val="35000"/>
              </a:spcAft>
            </a:pPr>
            <a:r>
              <a:rPr lang="en-US" altLang="zh-CN" sz="1100" b="1" dirty="0" smtClean="0">
                <a:solidFill>
                  <a:schemeClr val="bg1"/>
                </a:solidFill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rPr>
              <a:t>CDR</a:t>
            </a:r>
            <a:r>
              <a:rPr lang="zh-CN" altLang="en-US" sz="1100" b="1" dirty="0" smtClean="0">
                <a:solidFill>
                  <a:schemeClr val="bg1"/>
                </a:solidFill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rPr>
              <a:t>移植并建模</a:t>
            </a:r>
            <a:endParaRPr lang="zh-CN" altLang="en-US" sz="1100" b="1" dirty="0">
              <a:solidFill>
                <a:schemeClr val="bg1"/>
              </a:solidFill>
              <a:latin typeface="Poppins" panose="02000000000000000000" pitchFamily="2" charset="0"/>
              <a:ea typeface="思源黑体 CN Regular" pitchFamily="34" charset="-122"/>
              <a:cs typeface="Poppins" panose="02000000000000000000" pitchFamily="2" charset="0"/>
            </a:endParaRPr>
          </a:p>
        </p:txBody>
      </p:sp>
      <p:sp>
        <p:nvSpPr>
          <p:cNvPr id="58" name="圆角矩形 57"/>
          <p:cNvSpPr/>
          <p:nvPr/>
        </p:nvSpPr>
        <p:spPr>
          <a:xfrm>
            <a:off x="3319289" y="1928808"/>
            <a:ext cx="1080000" cy="428625"/>
          </a:xfrm>
          <a:prstGeom prst="roundRect">
            <a:avLst>
              <a:gd name="adj" fmla="val 10000"/>
            </a:avLst>
          </a:prstGeom>
          <a:solidFill>
            <a:srgbClr val="007E6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59" name="矩形 606"/>
          <p:cNvSpPr>
            <a:spLocks noChangeArrowheads="1"/>
          </p:cNvSpPr>
          <p:nvPr/>
        </p:nvSpPr>
        <p:spPr bwMode="auto">
          <a:xfrm>
            <a:off x="3370057" y="1925647"/>
            <a:ext cx="1466830" cy="45627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666750">
              <a:lnSpc>
                <a:spcPct val="90000"/>
              </a:lnSpc>
              <a:spcAft>
                <a:spcPct val="35000"/>
              </a:spcAft>
            </a:pPr>
            <a:r>
              <a:rPr lang="zh-CN" altLang="en-US" sz="1100" b="1" dirty="0" smtClean="0">
                <a:solidFill>
                  <a:schemeClr val="bg1"/>
                </a:solidFill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rPr>
              <a:t>非人源抗体</a:t>
            </a:r>
            <a:endParaRPr lang="en-US" altLang="zh-CN" sz="1100" b="1" dirty="0" smtClean="0">
              <a:solidFill>
                <a:schemeClr val="bg1"/>
              </a:solidFill>
              <a:latin typeface="Poppins" panose="02000000000000000000" pitchFamily="2" charset="0"/>
              <a:ea typeface="思源黑体 CN Regular" pitchFamily="34" charset="-122"/>
              <a:cs typeface="Poppins" panose="02000000000000000000" pitchFamily="2" charset="0"/>
            </a:endParaRPr>
          </a:p>
          <a:p>
            <a:pPr defTabSz="666750">
              <a:lnSpc>
                <a:spcPct val="90000"/>
              </a:lnSpc>
              <a:spcAft>
                <a:spcPct val="35000"/>
              </a:spcAft>
            </a:pPr>
            <a:r>
              <a:rPr lang="zh-CN" altLang="en-US" sz="1100" b="1" dirty="0" smtClean="0">
                <a:solidFill>
                  <a:schemeClr val="bg1"/>
                </a:solidFill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rPr>
              <a:t>  同源建模</a:t>
            </a:r>
            <a:endParaRPr lang="zh-CN" altLang="en-US" sz="1100" b="1" dirty="0">
              <a:solidFill>
                <a:schemeClr val="bg1"/>
              </a:solidFill>
              <a:latin typeface="Poppins" panose="02000000000000000000" pitchFamily="2" charset="0"/>
              <a:ea typeface="思源黑体 CN Regular" pitchFamily="34" charset="-122"/>
              <a:cs typeface="Poppins" panose="02000000000000000000" pitchFamily="2" charset="0"/>
            </a:endParaRPr>
          </a:p>
        </p:txBody>
      </p:sp>
      <p:sp>
        <p:nvSpPr>
          <p:cNvPr id="60" name="右箭头 59"/>
          <p:cNvSpPr/>
          <p:nvPr/>
        </p:nvSpPr>
        <p:spPr>
          <a:xfrm>
            <a:off x="4487925" y="2090731"/>
            <a:ext cx="214314" cy="142876"/>
          </a:xfrm>
          <a:prstGeom prst="rightArrow">
            <a:avLst/>
          </a:prstGeom>
          <a:solidFill>
            <a:srgbClr val="007E66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Poppins Light" pitchFamily="2" charset="0"/>
              <a:ea typeface="微软雅黑" panose="020B0503020204020204" pitchFamily="34" charset="-122"/>
              <a:cs typeface="Poppins Light" pitchFamily="2" charset="0"/>
            </a:endParaRPr>
          </a:p>
        </p:txBody>
      </p:sp>
      <p:sp>
        <p:nvSpPr>
          <p:cNvPr id="61" name="圆角矩形 60"/>
          <p:cNvSpPr/>
          <p:nvPr/>
        </p:nvSpPr>
        <p:spPr>
          <a:xfrm>
            <a:off x="4786345" y="1938333"/>
            <a:ext cx="1080000" cy="428625"/>
          </a:xfrm>
          <a:prstGeom prst="roundRect">
            <a:avLst>
              <a:gd name="adj" fmla="val 10000"/>
            </a:avLst>
          </a:prstGeom>
          <a:solidFill>
            <a:srgbClr val="007E6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2" name="矩形 606"/>
          <p:cNvSpPr>
            <a:spLocks noChangeArrowheads="1"/>
          </p:cNvSpPr>
          <p:nvPr/>
        </p:nvSpPr>
        <p:spPr bwMode="auto">
          <a:xfrm>
            <a:off x="4735576" y="2043108"/>
            <a:ext cx="1466830" cy="24891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666750">
              <a:lnSpc>
                <a:spcPct val="90000"/>
              </a:lnSpc>
              <a:spcAft>
                <a:spcPct val="35000"/>
              </a:spcAft>
            </a:pPr>
            <a:r>
              <a:rPr lang="zh-CN" altLang="en-US" sz="1100" b="1" dirty="0" smtClean="0">
                <a:solidFill>
                  <a:schemeClr val="bg1"/>
                </a:solidFill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rPr>
              <a:t>确认关键氨基酸</a:t>
            </a:r>
            <a:endParaRPr lang="en-US" altLang="zh-CN" sz="1100" b="1" dirty="0" smtClean="0">
              <a:solidFill>
                <a:schemeClr val="bg1"/>
              </a:solidFill>
              <a:latin typeface="Poppins" panose="02000000000000000000" pitchFamily="2" charset="0"/>
              <a:ea typeface="思源黑体 CN Regular" pitchFamily="34" charset="-122"/>
              <a:cs typeface="Poppins" panose="02000000000000000000" pitchFamily="2" charset="0"/>
            </a:endParaRPr>
          </a:p>
        </p:txBody>
      </p:sp>
      <p:sp>
        <p:nvSpPr>
          <p:cNvPr id="64" name="圆角矩形 63"/>
          <p:cNvSpPr/>
          <p:nvPr/>
        </p:nvSpPr>
        <p:spPr>
          <a:xfrm>
            <a:off x="6388144" y="2414587"/>
            <a:ext cx="1080000" cy="428625"/>
          </a:xfrm>
          <a:prstGeom prst="roundRect">
            <a:avLst>
              <a:gd name="adj" fmla="val 10000"/>
            </a:avLst>
          </a:prstGeom>
          <a:solidFill>
            <a:srgbClr val="007E6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5" name="矩形 606"/>
          <p:cNvSpPr>
            <a:spLocks noChangeArrowheads="1"/>
          </p:cNvSpPr>
          <p:nvPr/>
        </p:nvSpPr>
        <p:spPr bwMode="auto">
          <a:xfrm>
            <a:off x="6538926" y="2525726"/>
            <a:ext cx="871544" cy="24891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666750">
              <a:lnSpc>
                <a:spcPct val="90000"/>
              </a:lnSpc>
              <a:spcAft>
                <a:spcPct val="35000"/>
              </a:spcAft>
            </a:pPr>
            <a:r>
              <a:rPr lang="zh-CN" altLang="en-US" sz="1100" b="1" dirty="0" smtClean="0">
                <a:solidFill>
                  <a:schemeClr val="bg1"/>
                </a:solidFill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rPr>
              <a:t>比对确认</a:t>
            </a:r>
            <a:endParaRPr lang="zh-CN" altLang="en-US" sz="1100" b="1" dirty="0">
              <a:solidFill>
                <a:schemeClr val="bg1"/>
              </a:solidFill>
              <a:latin typeface="Poppins" panose="02000000000000000000" pitchFamily="2" charset="0"/>
              <a:ea typeface="思源黑体 CN Regular" pitchFamily="34" charset="-122"/>
              <a:cs typeface="Poppins" panose="02000000000000000000" pitchFamily="2" charset="0"/>
            </a:endParaRPr>
          </a:p>
        </p:txBody>
      </p:sp>
      <p:sp>
        <p:nvSpPr>
          <p:cNvPr id="66" name="右箭头 65"/>
          <p:cNvSpPr/>
          <p:nvPr/>
        </p:nvSpPr>
        <p:spPr>
          <a:xfrm>
            <a:off x="7548584" y="2576510"/>
            <a:ext cx="214314" cy="142876"/>
          </a:xfrm>
          <a:prstGeom prst="rightArrow">
            <a:avLst/>
          </a:prstGeom>
          <a:solidFill>
            <a:srgbClr val="007E66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Poppins Light" pitchFamily="2" charset="0"/>
              <a:ea typeface="微软雅黑" panose="020B0503020204020204" pitchFamily="34" charset="-122"/>
              <a:cs typeface="Poppins Light" pitchFamily="2" charset="0"/>
            </a:endParaRPr>
          </a:p>
        </p:txBody>
      </p:sp>
      <p:sp>
        <p:nvSpPr>
          <p:cNvPr id="67" name="圆角矩形 66"/>
          <p:cNvSpPr/>
          <p:nvPr/>
        </p:nvSpPr>
        <p:spPr>
          <a:xfrm>
            <a:off x="7829574" y="2424112"/>
            <a:ext cx="1080000" cy="428625"/>
          </a:xfrm>
          <a:prstGeom prst="roundRect">
            <a:avLst>
              <a:gd name="adj" fmla="val 10000"/>
            </a:avLst>
          </a:prstGeom>
          <a:solidFill>
            <a:srgbClr val="007E6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71" name="组合 70"/>
          <p:cNvGrpSpPr/>
          <p:nvPr/>
        </p:nvGrpSpPr>
        <p:grpSpPr>
          <a:xfrm flipH="1">
            <a:off x="5950015" y="2128835"/>
            <a:ext cx="338143" cy="1052518"/>
            <a:chOff x="2565299" y="1981197"/>
            <a:chExt cx="336638" cy="1052518"/>
          </a:xfrm>
          <a:solidFill>
            <a:srgbClr val="007E66"/>
          </a:solidFill>
        </p:grpSpPr>
        <p:sp>
          <p:nvSpPr>
            <p:cNvPr id="72" name="矩形 71"/>
            <p:cNvSpPr/>
            <p:nvPr/>
          </p:nvSpPr>
          <p:spPr>
            <a:xfrm rot="5400000">
              <a:off x="2616893" y="2421730"/>
              <a:ext cx="65088" cy="16827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2719375" y="2024059"/>
              <a:ext cx="71438" cy="10001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74" name="矩形 73"/>
            <p:cNvSpPr/>
            <p:nvPr/>
          </p:nvSpPr>
          <p:spPr>
            <a:xfrm rot="5400000">
              <a:off x="2769380" y="1929603"/>
              <a:ext cx="65088" cy="16827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75" name="矩形 74"/>
            <p:cNvSpPr/>
            <p:nvPr/>
          </p:nvSpPr>
          <p:spPr>
            <a:xfrm rot="5400000">
              <a:off x="2785256" y="2917033"/>
              <a:ext cx="65088" cy="16827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76" name="矩形 606"/>
          <p:cNvSpPr>
            <a:spLocks noChangeArrowheads="1"/>
          </p:cNvSpPr>
          <p:nvPr/>
        </p:nvSpPr>
        <p:spPr bwMode="auto">
          <a:xfrm>
            <a:off x="7953399" y="2528887"/>
            <a:ext cx="871544" cy="24891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666750">
              <a:lnSpc>
                <a:spcPct val="90000"/>
              </a:lnSpc>
              <a:spcAft>
                <a:spcPct val="35000"/>
              </a:spcAft>
            </a:pPr>
            <a:r>
              <a:rPr lang="zh-CN" altLang="en-US" sz="1100" b="1" dirty="0" smtClean="0">
                <a:solidFill>
                  <a:schemeClr val="bg1"/>
                </a:solidFill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rPr>
              <a:t>回复突变</a:t>
            </a:r>
            <a:endParaRPr lang="zh-CN" altLang="en-US" sz="1100" b="1" dirty="0">
              <a:solidFill>
                <a:schemeClr val="bg1"/>
              </a:solidFill>
              <a:latin typeface="Poppins" panose="02000000000000000000" pitchFamily="2" charset="0"/>
              <a:ea typeface="思源黑体 CN Regular" pitchFamily="34" charset="-122"/>
              <a:cs typeface="Poppins" panose="02000000000000000000" pitchFamily="2" charset="0"/>
            </a:endParaRPr>
          </a:p>
        </p:txBody>
      </p:sp>
      <p:sp>
        <p:nvSpPr>
          <p:cNvPr id="36" name="内容占位符 6"/>
          <p:cNvSpPr txBox="1"/>
          <p:nvPr/>
        </p:nvSpPr>
        <p:spPr>
          <a:xfrm>
            <a:off x="3286116" y="995675"/>
            <a:ext cx="2786082" cy="361629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E66"/>
                </a:solidFill>
                <a:effectLst/>
                <a:uLnTx/>
                <a:uFillTx/>
                <a:latin typeface="思源黑体 CN Regular" pitchFamily="34" charset="-122"/>
                <a:ea typeface="思源黑体 CN Regular" pitchFamily="34" charset="-122"/>
              </a:rPr>
              <a:t>抗体人源化流程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7E66"/>
              </a:solidFill>
              <a:effectLst/>
              <a:uLnTx/>
              <a:uFillTx/>
              <a:latin typeface="思源黑体 CN Regular" pitchFamily="34" charset="-122"/>
              <a:ea typeface="思源黑体 CN Regular" pitchFamily="34" charset="-122"/>
            </a:endParaRPr>
          </a:p>
        </p:txBody>
      </p:sp>
      <p:cxnSp>
        <p:nvCxnSpPr>
          <p:cNvPr id="37" name="直接连接符 36"/>
          <p:cNvCxnSpPr/>
          <p:nvPr/>
        </p:nvCxnSpPr>
        <p:spPr>
          <a:xfrm rot="5400000" flipH="1" flipV="1">
            <a:off x="4000496" y="214296"/>
            <a:ext cx="214314" cy="214314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D:\桌面\新logo-黑.png"/>
          <p:cNvPicPr>
            <a:picLocks noChangeAspect="1" noChangeArrowheads="1"/>
          </p:cNvPicPr>
          <p:nvPr/>
        </p:nvPicPr>
        <p:blipFill>
          <a:blip r:embed="rId1" cstate="print"/>
          <a:stretch>
            <a:fillRect/>
          </a:stretch>
        </p:blipFill>
        <p:spPr bwMode="auto">
          <a:xfrm>
            <a:off x="125896" y="123478"/>
            <a:ext cx="149377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副标题 2"/>
          <p:cNvSpPr txBox="1"/>
          <p:nvPr/>
        </p:nvSpPr>
        <p:spPr>
          <a:xfrm>
            <a:off x="706810" y="2080234"/>
            <a:ext cx="7920880" cy="1152128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zh-CN" altLang="en-US" sz="3200" b="1" dirty="0" smtClean="0">
                <a:solidFill>
                  <a:srgbClr val="007E66"/>
                </a:solidFill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rPr>
              <a:t>抗体人源化改造相关案例分享</a:t>
            </a:r>
            <a:endParaRPr lang="zh-CN" altLang="en-US" sz="3200" b="1" dirty="0" smtClean="0">
              <a:solidFill>
                <a:srgbClr val="007E66"/>
              </a:solidFill>
              <a:latin typeface="Poppins" panose="02000000000000000000" pitchFamily="2" charset="0"/>
              <a:ea typeface="思源黑体 CN Regular" pitchFamily="34" charset="-122"/>
              <a:cs typeface="Poppins" panose="02000000000000000000" pitchFamily="2" charset="0"/>
            </a:endParaRPr>
          </a:p>
        </p:txBody>
      </p:sp>
      <p:sp>
        <p:nvSpPr>
          <p:cNvPr id="80" name="副标题 2"/>
          <p:cNvSpPr txBox="1"/>
          <p:nvPr/>
        </p:nvSpPr>
        <p:spPr>
          <a:xfrm>
            <a:off x="3311860" y="1000114"/>
            <a:ext cx="2520280" cy="1872208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zh-CN" sz="7200" b="1" dirty="0" smtClean="0">
                <a:solidFill>
                  <a:srgbClr val="007E66"/>
                </a:solidFill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rPr>
              <a:t>03</a:t>
            </a:r>
            <a:endParaRPr lang="en-US" altLang="zh-CN" sz="7200" b="1" dirty="0">
              <a:solidFill>
                <a:srgbClr val="007E66"/>
              </a:solidFill>
              <a:latin typeface="Poppins" panose="02000000000000000000" pitchFamily="2" charset="0"/>
              <a:ea typeface="思源黑体 CN Regular" pitchFamily="34" charset="-122"/>
              <a:cs typeface="Poppins" panose="02000000000000000000" pitchFamily="2" charset="0"/>
            </a:endParaRPr>
          </a:p>
        </p:txBody>
      </p:sp>
      <p:grpSp>
        <p:nvGrpSpPr>
          <p:cNvPr id="2" name="组合 16"/>
          <p:cNvGrpSpPr/>
          <p:nvPr/>
        </p:nvGrpSpPr>
        <p:grpSpPr>
          <a:xfrm rot="16200000">
            <a:off x="1928794" y="4048000"/>
            <a:ext cx="5460219" cy="5460219"/>
            <a:chOff x="845065" y="2273838"/>
            <a:chExt cx="5460219" cy="5460219"/>
          </a:xfrm>
        </p:grpSpPr>
        <p:sp>
          <p:nvSpPr>
            <p:cNvPr id="14" name="圆角矩形 13"/>
            <p:cNvSpPr/>
            <p:nvPr/>
          </p:nvSpPr>
          <p:spPr>
            <a:xfrm rot="18900000">
              <a:off x="845065" y="2273838"/>
              <a:ext cx="5460219" cy="5460219"/>
            </a:xfrm>
            <a:prstGeom prst="roundRect">
              <a:avLst>
                <a:gd name="adj" fmla="val 16386"/>
              </a:avLst>
            </a:prstGeom>
            <a:solidFill>
              <a:srgbClr val="007E66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圆角矩形 14"/>
            <p:cNvSpPr/>
            <p:nvPr/>
          </p:nvSpPr>
          <p:spPr>
            <a:xfrm rot="18900000">
              <a:off x="2362416" y="3483364"/>
              <a:ext cx="3037869" cy="3037869"/>
            </a:xfrm>
            <a:prstGeom prst="roundRect">
              <a:avLst>
                <a:gd name="adj" fmla="val 16386"/>
              </a:avLst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6804026" y="4867276"/>
            <a:ext cx="2303463" cy="219288"/>
          </a:xfrm>
          <a:prstGeom prst="rect">
            <a:avLst/>
          </a:prstGeom>
          <a:noFill/>
        </p:spPr>
        <p:txBody>
          <a:bodyPr lIns="91438" tIns="45719" rIns="91438" bIns="45719">
            <a:spAutoFit/>
          </a:bodyPr>
          <a:lstStyle/>
          <a:p>
            <a:pPr algn="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Poppins" panose="02000000000000000000" pitchFamily="2" charset="0"/>
              </a:rPr>
              <a:t>义翘神州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Poppins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任意多边形 23"/>
          <p:cNvSpPr/>
          <p:nvPr/>
        </p:nvSpPr>
        <p:spPr>
          <a:xfrm>
            <a:off x="0" y="0"/>
            <a:ext cx="4214810" cy="428610"/>
          </a:xfrm>
          <a:custGeom>
            <a:avLst/>
            <a:gdLst>
              <a:gd name="connsiteX0" fmla="*/ 0 w 4214810"/>
              <a:gd name="connsiteY0" fmla="*/ 0 h 428610"/>
              <a:gd name="connsiteX1" fmla="*/ 4214810 w 4214810"/>
              <a:gd name="connsiteY1" fmla="*/ 0 h 428610"/>
              <a:gd name="connsiteX2" fmla="*/ 4214810 w 4214810"/>
              <a:gd name="connsiteY2" fmla="*/ 428610 h 428610"/>
              <a:gd name="connsiteX3" fmla="*/ 0 w 4214810"/>
              <a:gd name="connsiteY3" fmla="*/ 428610 h 428610"/>
              <a:gd name="connsiteX4" fmla="*/ 0 w 4214810"/>
              <a:gd name="connsiteY4" fmla="*/ 0 h 428610"/>
              <a:gd name="connsiteX0-1" fmla="*/ 0 w 4214810"/>
              <a:gd name="connsiteY0-2" fmla="*/ 0 h 428610"/>
              <a:gd name="connsiteX1-3" fmla="*/ 4214810 w 4214810"/>
              <a:gd name="connsiteY1-4" fmla="*/ 0 h 428610"/>
              <a:gd name="connsiteX2-5" fmla="*/ 3759200 w 4214810"/>
              <a:gd name="connsiteY2-6" fmla="*/ 421640 h 428610"/>
              <a:gd name="connsiteX3-7" fmla="*/ 0 w 4214810"/>
              <a:gd name="connsiteY3-8" fmla="*/ 428610 h 428610"/>
              <a:gd name="connsiteX4-9" fmla="*/ 0 w 4214810"/>
              <a:gd name="connsiteY4-10" fmla="*/ 0 h 42861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214810" h="428610">
                <a:moveTo>
                  <a:pt x="0" y="0"/>
                </a:moveTo>
                <a:lnTo>
                  <a:pt x="4214810" y="0"/>
                </a:lnTo>
                <a:lnTo>
                  <a:pt x="3759200" y="421640"/>
                </a:lnTo>
                <a:lnTo>
                  <a:pt x="0" y="428610"/>
                </a:lnTo>
                <a:lnTo>
                  <a:pt x="0" y="0"/>
                </a:lnTo>
                <a:close/>
              </a:path>
            </a:pathLst>
          </a:custGeom>
          <a:solidFill>
            <a:srgbClr val="007E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5" name="直接连接符 24"/>
          <p:cNvCxnSpPr/>
          <p:nvPr/>
        </p:nvCxnSpPr>
        <p:spPr>
          <a:xfrm>
            <a:off x="4214810" y="214296"/>
            <a:ext cx="4929190" cy="1588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" descr="D:\桌面\新logo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25896" y="37456"/>
            <a:ext cx="1494000" cy="319716"/>
          </a:xfrm>
          <a:prstGeom prst="rect">
            <a:avLst/>
          </a:prstGeom>
          <a:noFill/>
        </p:spPr>
      </p:pic>
      <p:sp>
        <p:nvSpPr>
          <p:cNvPr id="47" name="TextBox 46"/>
          <p:cNvSpPr txBox="1"/>
          <p:nvPr/>
        </p:nvSpPr>
        <p:spPr>
          <a:xfrm>
            <a:off x="6804026" y="4867276"/>
            <a:ext cx="2303463" cy="219288"/>
          </a:xfrm>
          <a:prstGeom prst="rect">
            <a:avLst/>
          </a:prstGeom>
          <a:noFill/>
        </p:spPr>
        <p:txBody>
          <a:bodyPr lIns="91438" tIns="45719" rIns="91438" bIns="45719">
            <a:spAutoFit/>
          </a:bodyPr>
          <a:lstStyle/>
          <a:p>
            <a:pPr algn="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Poppins" panose="02000000000000000000" pitchFamily="2" charset="0"/>
              </a:rPr>
              <a:t>义翘神州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Poppins" panose="02000000000000000000" pitchFamily="2" charset="0"/>
            </a:endParaRPr>
          </a:p>
        </p:txBody>
      </p:sp>
      <p:graphicFrame>
        <p:nvGraphicFramePr>
          <p:cNvPr id="48" name="表格 47"/>
          <p:cNvGraphicFramePr>
            <a:graphicFrameLocks noGrp="1"/>
          </p:cNvGraphicFramePr>
          <p:nvPr/>
        </p:nvGraphicFramePr>
        <p:xfrm>
          <a:off x="142875" y="1598142"/>
          <a:ext cx="4286249" cy="2259492"/>
        </p:xfrm>
        <a:graphic>
          <a:graphicData uri="http://schemas.openxmlformats.org/drawingml/2006/table">
            <a:tbl>
              <a:tblPr/>
              <a:tblGrid>
                <a:gridCol w="900733"/>
                <a:gridCol w="576064"/>
                <a:gridCol w="1278650"/>
                <a:gridCol w="684328"/>
                <a:gridCol w="846474"/>
              </a:tblGrid>
              <a:tr h="31833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Target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E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Clone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E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ID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E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Conc.</a:t>
                      </a:r>
                      <a:endParaRPr lang="en-US" sz="1000" b="0" i="0" u="none" strike="noStrike" dirty="0" smtClean="0">
                        <a:solidFill>
                          <a:schemeClr val="bg1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(mg/L</a:t>
                      </a:r>
                      <a:r>
                        <a:rPr lang="en-US" sz="1000" b="0" i="0" u="none" strike="noStrike" dirty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)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E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H</a:t>
                      </a:r>
                      <a:r>
                        <a:rPr lang="en-US" altLang="zh-CN" sz="1000" b="0" i="0" u="none" strike="noStrike" dirty="0" smtClean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umanness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E66"/>
                    </a:solidFill>
                  </a:tcPr>
                </a:tc>
              </a:tr>
              <a:tr h="161763">
                <a:tc rowSpan="12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Sars-Cov2-Spike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12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MM57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MM57-C1-mAb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249.5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/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61763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MM57-C2-chAb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141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/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61763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MM57-4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365</a:t>
                      </a:r>
                      <a:endParaRPr lang="en-US" altLang="zh-CN" sz="1000" b="0" i="0" u="none" strike="noStrike" dirty="0">
                        <a:solidFill>
                          <a:schemeClr val="tx1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97%</a:t>
                      </a:r>
                      <a:endParaRPr lang="en-US" altLang="zh-CN" sz="1000" b="0" i="0" u="none" strike="noStrike" dirty="0">
                        <a:solidFill>
                          <a:schemeClr val="tx1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61763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MM57-6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248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97.4%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61763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MM57-13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165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96.10%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61763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marL="0" marR="0" indent="0" algn="ctr" defTabSz="68580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MM57-14</a:t>
                      </a:r>
                      <a:endParaRPr lang="en-US" sz="1000" b="0" i="0" u="none" strike="noStrike" dirty="0" smtClean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190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97%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61763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marL="0" marR="0" indent="0" algn="ctr" defTabSz="68580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MM57-15</a:t>
                      </a:r>
                      <a:endParaRPr lang="en-US" sz="1000" b="0" i="0" u="none" strike="noStrike" dirty="0" smtClean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198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97.4%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61763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MM57-18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100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97%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61763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marL="0" marR="0" indent="0" algn="ctr" defTabSz="68580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MM57-25</a:t>
                      </a:r>
                      <a:endParaRPr lang="en-US" sz="1000" b="0" i="0" u="none" strike="noStrike" dirty="0" smtClean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106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97.8%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61763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marL="0" marR="0" indent="0" algn="ctr" defTabSz="68580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MM57-30</a:t>
                      </a:r>
                      <a:endParaRPr lang="en-US" sz="1000" b="0" i="0" u="none" strike="noStrike" dirty="0" smtClean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173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97.8%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61763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MM57-34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184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97.8%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61763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MM57-38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267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97.8%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876" y="1176329"/>
            <a:ext cx="2118522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2976568"/>
            <a:ext cx="2147888" cy="1610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72303" y="1176329"/>
            <a:ext cx="2205053" cy="160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3254" y="2962279"/>
            <a:ext cx="2214577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9" name="TextBox 48"/>
          <p:cNvSpPr txBox="1"/>
          <p:nvPr/>
        </p:nvSpPr>
        <p:spPr>
          <a:xfrm>
            <a:off x="4862515" y="1014402"/>
            <a:ext cx="12858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dirty="0" err="1" smtClean="0">
                <a:latin typeface="Poppins" panose="02000000000000000000" pitchFamily="2" charset="0"/>
                <a:ea typeface="+mj-ea"/>
                <a:cs typeface="Poppins" panose="02000000000000000000" pitchFamily="2" charset="0"/>
              </a:rPr>
              <a:t>mAb_VL</a:t>
            </a:r>
            <a:endParaRPr lang="zh-CN" altLang="en-US" sz="1000" b="1" dirty="0">
              <a:latin typeface="Poppins" panose="02000000000000000000" pitchFamily="2" charset="0"/>
              <a:ea typeface="+mj-ea"/>
              <a:cs typeface="Poppins" panose="02000000000000000000" pitchFamily="2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900615" y="2809878"/>
            <a:ext cx="17145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dirty="0" err="1" smtClean="0">
                <a:latin typeface="Poppins" panose="02000000000000000000" pitchFamily="2" charset="0"/>
                <a:ea typeface="+mj-ea"/>
                <a:cs typeface="Poppins" panose="02000000000000000000" pitchFamily="2" charset="0"/>
              </a:rPr>
              <a:t>mAb_humanized_VL</a:t>
            </a:r>
            <a:endParaRPr lang="zh-CN" altLang="en-US" sz="1000" b="1" dirty="0">
              <a:latin typeface="Poppins" panose="02000000000000000000" pitchFamily="2" charset="0"/>
              <a:ea typeface="+mj-ea"/>
              <a:cs typeface="Poppins" panose="02000000000000000000" pitchFamily="2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024705" y="1000114"/>
            <a:ext cx="12858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dirty="0" err="1" smtClean="0">
                <a:latin typeface="Poppins" panose="02000000000000000000" pitchFamily="2" charset="0"/>
                <a:ea typeface="+mj-ea"/>
                <a:cs typeface="Poppins" panose="02000000000000000000" pitchFamily="2" charset="0"/>
              </a:rPr>
              <a:t>mAb_VH</a:t>
            </a:r>
            <a:endParaRPr lang="zh-CN" altLang="en-US" sz="1000" b="1" dirty="0">
              <a:latin typeface="Poppins" panose="02000000000000000000" pitchFamily="2" charset="0"/>
              <a:ea typeface="+mj-ea"/>
              <a:cs typeface="Poppins" panose="02000000000000000000" pitchFamily="2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43755" y="2795591"/>
            <a:ext cx="17145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dirty="0" err="1" smtClean="0">
                <a:latin typeface="Poppins" panose="02000000000000000000" pitchFamily="2" charset="0"/>
                <a:ea typeface="+mj-ea"/>
                <a:cs typeface="Poppins" panose="02000000000000000000" pitchFamily="2" charset="0"/>
              </a:rPr>
              <a:t>mAb_humanized_VH</a:t>
            </a:r>
            <a:endParaRPr lang="zh-CN" altLang="en-US" sz="1000" b="1" dirty="0">
              <a:latin typeface="Poppins" panose="02000000000000000000" pitchFamily="2" charset="0"/>
              <a:ea typeface="+mj-ea"/>
              <a:cs typeface="Poppins" panose="02000000000000000000" pitchFamily="2" charset="0"/>
            </a:endParaRPr>
          </a:p>
        </p:txBody>
      </p:sp>
      <p:cxnSp>
        <p:nvCxnSpPr>
          <p:cNvPr id="55" name="直接箭头连接符 54"/>
          <p:cNvCxnSpPr/>
          <p:nvPr/>
        </p:nvCxnSpPr>
        <p:spPr>
          <a:xfrm rot="16200000" flipH="1">
            <a:off x="5715008" y="1033453"/>
            <a:ext cx="214314" cy="214314"/>
          </a:xfrm>
          <a:prstGeom prst="straightConnector1">
            <a:avLst/>
          </a:prstGeom>
          <a:ln w="19050">
            <a:solidFill>
              <a:srgbClr val="FF0000"/>
            </a:solidFill>
            <a:tailEnd type="stealth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箭头连接符 55"/>
          <p:cNvCxnSpPr/>
          <p:nvPr/>
        </p:nvCxnSpPr>
        <p:spPr>
          <a:xfrm rot="16200000" flipH="1">
            <a:off x="8072462" y="1033453"/>
            <a:ext cx="214314" cy="214314"/>
          </a:xfrm>
          <a:prstGeom prst="straightConnector1">
            <a:avLst/>
          </a:prstGeom>
          <a:ln w="19050">
            <a:solidFill>
              <a:srgbClr val="FF0000"/>
            </a:solidFill>
            <a:tailEnd type="stealth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箭头连接符 56"/>
          <p:cNvCxnSpPr/>
          <p:nvPr/>
        </p:nvCxnSpPr>
        <p:spPr>
          <a:xfrm rot="16200000" flipH="1">
            <a:off x="6000760" y="3033717"/>
            <a:ext cx="214314" cy="214314"/>
          </a:xfrm>
          <a:prstGeom prst="straightConnector1">
            <a:avLst/>
          </a:prstGeom>
          <a:ln w="19050">
            <a:solidFill>
              <a:srgbClr val="FF0000"/>
            </a:solidFill>
            <a:tailEnd type="stealth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箭头连接符 57"/>
          <p:cNvCxnSpPr/>
          <p:nvPr/>
        </p:nvCxnSpPr>
        <p:spPr>
          <a:xfrm rot="16200000" flipH="1">
            <a:off x="8334401" y="3033717"/>
            <a:ext cx="214314" cy="214314"/>
          </a:xfrm>
          <a:prstGeom prst="straightConnector1">
            <a:avLst/>
          </a:prstGeom>
          <a:ln w="19050">
            <a:solidFill>
              <a:srgbClr val="FF0000"/>
            </a:solidFill>
            <a:tailEnd type="stealth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内容占位符 6"/>
          <p:cNvSpPr txBox="1"/>
          <p:nvPr/>
        </p:nvSpPr>
        <p:spPr>
          <a:xfrm>
            <a:off x="38069" y="866763"/>
            <a:ext cx="3562374" cy="361629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 smtClean="0">
                <a:solidFill>
                  <a:srgbClr val="007E66"/>
                </a:solidFill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rPr>
              <a:t>案例</a:t>
            </a:r>
            <a:r>
              <a:rPr lang="en-US" altLang="zh-CN" sz="2800" b="1" dirty="0" smtClean="0">
                <a:solidFill>
                  <a:srgbClr val="007E66"/>
                </a:solidFill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rPr>
              <a:t>1-</a:t>
            </a:r>
            <a:r>
              <a:rPr lang="zh-CN" altLang="en-US" sz="2800" b="1" dirty="0" smtClean="0">
                <a:solidFill>
                  <a:srgbClr val="007E66"/>
                </a:solidFill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rPr>
              <a:t>鼠抗人源化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7E66"/>
              </a:solidFill>
              <a:effectLst/>
              <a:uLnTx/>
              <a:uFillTx/>
              <a:latin typeface="Poppins" panose="02000000000000000000" pitchFamily="2" charset="0"/>
              <a:ea typeface="思源黑体 CN Regular" pitchFamily="34" charset="-122"/>
              <a:cs typeface="Poppins" panose="02000000000000000000" pitchFamily="2" charset="0"/>
            </a:endParaRPr>
          </a:p>
        </p:txBody>
      </p:sp>
      <p:cxnSp>
        <p:nvCxnSpPr>
          <p:cNvPr id="20" name="直接连接符 19"/>
          <p:cNvCxnSpPr/>
          <p:nvPr/>
        </p:nvCxnSpPr>
        <p:spPr>
          <a:xfrm rot="5400000" flipH="1" flipV="1">
            <a:off x="4000496" y="214296"/>
            <a:ext cx="214314" cy="214314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任意多边形 23"/>
          <p:cNvSpPr/>
          <p:nvPr/>
        </p:nvSpPr>
        <p:spPr>
          <a:xfrm>
            <a:off x="0" y="0"/>
            <a:ext cx="4214810" cy="428610"/>
          </a:xfrm>
          <a:custGeom>
            <a:avLst/>
            <a:gdLst>
              <a:gd name="connsiteX0" fmla="*/ 0 w 4214810"/>
              <a:gd name="connsiteY0" fmla="*/ 0 h 428610"/>
              <a:gd name="connsiteX1" fmla="*/ 4214810 w 4214810"/>
              <a:gd name="connsiteY1" fmla="*/ 0 h 428610"/>
              <a:gd name="connsiteX2" fmla="*/ 4214810 w 4214810"/>
              <a:gd name="connsiteY2" fmla="*/ 428610 h 428610"/>
              <a:gd name="connsiteX3" fmla="*/ 0 w 4214810"/>
              <a:gd name="connsiteY3" fmla="*/ 428610 h 428610"/>
              <a:gd name="connsiteX4" fmla="*/ 0 w 4214810"/>
              <a:gd name="connsiteY4" fmla="*/ 0 h 428610"/>
              <a:gd name="connsiteX0-1" fmla="*/ 0 w 4214810"/>
              <a:gd name="connsiteY0-2" fmla="*/ 0 h 428610"/>
              <a:gd name="connsiteX1-3" fmla="*/ 4214810 w 4214810"/>
              <a:gd name="connsiteY1-4" fmla="*/ 0 h 428610"/>
              <a:gd name="connsiteX2-5" fmla="*/ 3759200 w 4214810"/>
              <a:gd name="connsiteY2-6" fmla="*/ 421640 h 428610"/>
              <a:gd name="connsiteX3-7" fmla="*/ 0 w 4214810"/>
              <a:gd name="connsiteY3-8" fmla="*/ 428610 h 428610"/>
              <a:gd name="connsiteX4-9" fmla="*/ 0 w 4214810"/>
              <a:gd name="connsiteY4-10" fmla="*/ 0 h 42861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214810" h="428610">
                <a:moveTo>
                  <a:pt x="0" y="0"/>
                </a:moveTo>
                <a:lnTo>
                  <a:pt x="4214810" y="0"/>
                </a:lnTo>
                <a:lnTo>
                  <a:pt x="3759200" y="421640"/>
                </a:lnTo>
                <a:lnTo>
                  <a:pt x="0" y="428610"/>
                </a:lnTo>
                <a:lnTo>
                  <a:pt x="0" y="0"/>
                </a:lnTo>
                <a:close/>
              </a:path>
            </a:pathLst>
          </a:custGeom>
          <a:solidFill>
            <a:srgbClr val="007E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5" name="直接连接符 24"/>
          <p:cNvCxnSpPr/>
          <p:nvPr/>
        </p:nvCxnSpPr>
        <p:spPr>
          <a:xfrm>
            <a:off x="4214810" y="214296"/>
            <a:ext cx="4929190" cy="1588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" descr="D:\桌面\新logo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25896" y="37456"/>
            <a:ext cx="1494000" cy="319716"/>
          </a:xfrm>
          <a:prstGeom prst="rect">
            <a:avLst/>
          </a:prstGeom>
          <a:noFill/>
        </p:spPr>
      </p:pic>
      <p:sp>
        <p:nvSpPr>
          <p:cNvPr id="47" name="TextBox 46"/>
          <p:cNvSpPr txBox="1"/>
          <p:nvPr/>
        </p:nvSpPr>
        <p:spPr>
          <a:xfrm>
            <a:off x="6804026" y="4867276"/>
            <a:ext cx="2303463" cy="219288"/>
          </a:xfrm>
          <a:prstGeom prst="rect">
            <a:avLst/>
          </a:prstGeom>
          <a:noFill/>
        </p:spPr>
        <p:txBody>
          <a:bodyPr lIns="91438" tIns="45719" rIns="91438" bIns="45719">
            <a:spAutoFit/>
          </a:bodyPr>
          <a:lstStyle/>
          <a:p>
            <a:pPr algn="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Poppins" panose="02000000000000000000" pitchFamily="2" charset="0"/>
              </a:rPr>
              <a:t>义翘神州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Poppins" panose="02000000000000000000" pitchFamily="2" charset="0"/>
            </a:endParaRPr>
          </a:p>
        </p:txBody>
      </p:sp>
      <p:graphicFrame>
        <p:nvGraphicFramePr>
          <p:cNvPr id="19" name="表格 18"/>
          <p:cNvGraphicFramePr>
            <a:graphicFrameLocks noGrp="1"/>
          </p:cNvGraphicFramePr>
          <p:nvPr/>
        </p:nvGraphicFramePr>
        <p:xfrm>
          <a:off x="142844" y="1572122"/>
          <a:ext cx="5143536" cy="2259492"/>
        </p:xfrm>
        <a:graphic>
          <a:graphicData uri="http://schemas.openxmlformats.org/drawingml/2006/table">
            <a:tbl>
              <a:tblPr/>
              <a:tblGrid>
                <a:gridCol w="972772"/>
                <a:gridCol w="576064"/>
                <a:gridCol w="1368152"/>
                <a:gridCol w="1012102"/>
                <a:gridCol w="1214446"/>
              </a:tblGrid>
              <a:tr h="31833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Target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E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Clone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E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ID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E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Inhibition(%)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E6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000" b="0" i="0" u="none" strike="noStrike" kern="1200" dirty="0" smtClean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IC</a:t>
                      </a:r>
                      <a:r>
                        <a:rPr lang="en-US" sz="1000" b="0" i="0" u="none" strike="noStrike" kern="1200" baseline="-25000" dirty="0" smtClean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50</a:t>
                      </a:r>
                      <a:r>
                        <a:rPr lang="en-US" sz="1000" b="0" i="0" u="none" strike="noStrike" kern="1200" dirty="0" smtClean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(</a:t>
                      </a:r>
                      <a:r>
                        <a:rPr lang="en-US" altLang="zh-CN" sz="1000" b="0" i="0" u="none" strike="noStrike" kern="1200" dirty="0" err="1" smtClean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μ</a:t>
                      </a:r>
                      <a:r>
                        <a:rPr lang="en-US" sz="1000" b="0" i="0" u="none" strike="noStrike" kern="1200" dirty="0" err="1" smtClean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g</a:t>
                      </a:r>
                      <a:r>
                        <a:rPr lang="en-US" sz="1000" b="0" i="0" u="none" strike="noStrike" kern="1200" dirty="0" smtClean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/ml)</a:t>
                      </a:r>
                      <a:endParaRPr lang="en-US" sz="1000" b="0" i="0" u="none" strike="noStrike" kern="1200" dirty="0" smtClean="0">
                        <a:solidFill>
                          <a:schemeClr val="bg1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(</a:t>
                      </a:r>
                      <a:r>
                        <a:rPr lang="en-US" sz="1000" b="0" i="0" u="none" strike="noStrike" dirty="0" err="1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Pseudovirus</a:t>
                      </a:r>
                      <a:r>
                        <a:rPr lang="en-US" sz="1000" b="0" i="0" u="none" strike="noStrike" dirty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)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E66"/>
                    </a:solidFill>
                  </a:tcPr>
                </a:tc>
              </a:tr>
              <a:tr h="161763">
                <a:tc rowSpan="12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Sars-Cov2-Spike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12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MM57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MM57-C1-mAb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87%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0.548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61763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MM57-C2-chAb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85%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0.341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61763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MM57-4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87%</a:t>
                      </a:r>
                      <a:endParaRPr lang="en-US" altLang="zh-CN" sz="1000" b="0" i="0" u="none" strike="noStrike" dirty="0">
                        <a:solidFill>
                          <a:schemeClr val="tx1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0.268</a:t>
                      </a:r>
                      <a:endParaRPr lang="en-US" altLang="zh-CN" sz="1000" b="0" i="0" u="none" strike="noStrike" dirty="0">
                        <a:solidFill>
                          <a:schemeClr val="tx1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61763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MM57-6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85%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0.685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61763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MM57-13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81%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&lt;0.1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61763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marL="0" marR="0" indent="0" algn="ctr" defTabSz="68580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MM57-14</a:t>
                      </a:r>
                      <a:endParaRPr lang="en-US" sz="1000" b="0" i="0" u="none" strike="noStrike" dirty="0" smtClean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80%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0.41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61763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marL="0" marR="0" indent="0" algn="ctr" defTabSz="68580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MM57-15</a:t>
                      </a:r>
                      <a:endParaRPr lang="en-US" sz="1000" b="0" i="0" u="none" strike="noStrike" dirty="0" smtClean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81%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0.375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61763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MM57-18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76%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0.148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61763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marL="0" marR="0" indent="0" algn="ctr" defTabSz="68580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MM57-25</a:t>
                      </a:r>
                      <a:endParaRPr lang="en-US" sz="1000" b="0" i="0" u="none" strike="noStrike" dirty="0" smtClean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72%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0.458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61763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marL="0" marR="0" indent="0" algn="ctr" defTabSz="68580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MM57-30</a:t>
                      </a:r>
                      <a:endParaRPr lang="en-US" sz="1000" b="0" i="0" u="none" strike="noStrike" dirty="0" smtClean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74%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0.784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61763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MM57-34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74%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0.307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61763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MM57-38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75%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0.438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7342" y="1586409"/>
            <a:ext cx="3692896" cy="237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内容占位符 6"/>
          <p:cNvSpPr txBox="1"/>
          <p:nvPr/>
        </p:nvSpPr>
        <p:spPr>
          <a:xfrm>
            <a:off x="38069" y="866763"/>
            <a:ext cx="3562374" cy="361629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 smtClean="0">
                <a:solidFill>
                  <a:srgbClr val="007E66"/>
                </a:solidFill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rPr>
              <a:t>案例</a:t>
            </a:r>
            <a:r>
              <a:rPr lang="en-US" altLang="zh-CN" sz="2800" b="1" dirty="0" smtClean="0">
                <a:solidFill>
                  <a:srgbClr val="007E66"/>
                </a:solidFill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rPr>
              <a:t>1-</a:t>
            </a:r>
            <a:r>
              <a:rPr lang="zh-CN" altLang="en-US" sz="2800" b="1" dirty="0" smtClean="0">
                <a:solidFill>
                  <a:srgbClr val="007E66"/>
                </a:solidFill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rPr>
              <a:t>鼠抗人源化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7E66"/>
              </a:solidFill>
              <a:effectLst/>
              <a:uLnTx/>
              <a:uFillTx/>
              <a:latin typeface="Poppins" panose="02000000000000000000" pitchFamily="2" charset="0"/>
              <a:ea typeface="思源黑体 CN Regular" pitchFamily="34" charset="-122"/>
              <a:cs typeface="Poppins" panose="02000000000000000000" pitchFamily="2" charset="0"/>
            </a:endParaRPr>
          </a:p>
        </p:txBody>
      </p:sp>
      <p:cxnSp>
        <p:nvCxnSpPr>
          <p:cNvPr id="10" name="直接连接符 9"/>
          <p:cNvCxnSpPr/>
          <p:nvPr/>
        </p:nvCxnSpPr>
        <p:spPr>
          <a:xfrm rot="5400000" flipH="1" flipV="1">
            <a:off x="4000496" y="214296"/>
            <a:ext cx="214314" cy="214314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任意多边形 23"/>
          <p:cNvSpPr/>
          <p:nvPr/>
        </p:nvSpPr>
        <p:spPr>
          <a:xfrm>
            <a:off x="0" y="0"/>
            <a:ext cx="4214810" cy="428610"/>
          </a:xfrm>
          <a:custGeom>
            <a:avLst/>
            <a:gdLst>
              <a:gd name="connsiteX0" fmla="*/ 0 w 4214810"/>
              <a:gd name="connsiteY0" fmla="*/ 0 h 428610"/>
              <a:gd name="connsiteX1" fmla="*/ 4214810 w 4214810"/>
              <a:gd name="connsiteY1" fmla="*/ 0 h 428610"/>
              <a:gd name="connsiteX2" fmla="*/ 4214810 w 4214810"/>
              <a:gd name="connsiteY2" fmla="*/ 428610 h 428610"/>
              <a:gd name="connsiteX3" fmla="*/ 0 w 4214810"/>
              <a:gd name="connsiteY3" fmla="*/ 428610 h 428610"/>
              <a:gd name="connsiteX4" fmla="*/ 0 w 4214810"/>
              <a:gd name="connsiteY4" fmla="*/ 0 h 428610"/>
              <a:gd name="connsiteX0-1" fmla="*/ 0 w 4214810"/>
              <a:gd name="connsiteY0-2" fmla="*/ 0 h 428610"/>
              <a:gd name="connsiteX1-3" fmla="*/ 4214810 w 4214810"/>
              <a:gd name="connsiteY1-4" fmla="*/ 0 h 428610"/>
              <a:gd name="connsiteX2-5" fmla="*/ 3759200 w 4214810"/>
              <a:gd name="connsiteY2-6" fmla="*/ 421640 h 428610"/>
              <a:gd name="connsiteX3-7" fmla="*/ 0 w 4214810"/>
              <a:gd name="connsiteY3-8" fmla="*/ 428610 h 428610"/>
              <a:gd name="connsiteX4-9" fmla="*/ 0 w 4214810"/>
              <a:gd name="connsiteY4-10" fmla="*/ 0 h 42861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214810" h="428610">
                <a:moveTo>
                  <a:pt x="0" y="0"/>
                </a:moveTo>
                <a:lnTo>
                  <a:pt x="4214810" y="0"/>
                </a:lnTo>
                <a:lnTo>
                  <a:pt x="3759200" y="421640"/>
                </a:lnTo>
                <a:lnTo>
                  <a:pt x="0" y="428610"/>
                </a:lnTo>
                <a:lnTo>
                  <a:pt x="0" y="0"/>
                </a:lnTo>
                <a:close/>
              </a:path>
            </a:pathLst>
          </a:custGeom>
          <a:solidFill>
            <a:srgbClr val="007E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5" name="直接连接符 24"/>
          <p:cNvCxnSpPr/>
          <p:nvPr/>
        </p:nvCxnSpPr>
        <p:spPr>
          <a:xfrm>
            <a:off x="4214810" y="214296"/>
            <a:ext cx="4929190" cy="1588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" descr="D:\桌面\新logo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25896" y="37456"/>
            <a:ext cx="1494000" cy="319716"/>
          </a:xfrm>
          <a:prstGeom prst="rect">
            <a:avLst/>
          </a:prstGeom>
          <a:noFill/>
        </p:spPr>
      </p:pic>
      <p:sp>
        <p:nvSpPr>
          <p:cNvPr id="47" name="TextBox 46"/>
          <p:cNvSpPr txBox="1"/>
          <p:nvPr/>
        </p:nvSpPr>
        <p:spPr>
          <a:xfrm>
            <a:off x="6804026" y="4867276"/>
            <a:ext cx="2303463" cy="219288"/>
          </a:xfrm>
          <a:prstGeom prst="rect">
            <a:avLst/>
          </a:prstGeom>
          <a:noFill/>
        </p:spPr>
        <p:txBody>
          <a:bodyPr lIns="91438" tIns="45719" rIns="91438" bIns="45719">
            <a:spAutoFit/>
          </a:bodyPr>
          <a:lstStyle/>
          <a:p>
            <a:pPr algn="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Poppins" panose="02000000000000000000" pitchFamily="2" charset="0"/>
              </a:rPr>
              <a:t>义翘神州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Poppins" panose="02000000000000000000" pitchFamily="2" charset="0"/>
            </a:endParaRPr>
          </a:p>
        </p:txBody>
      </p:sp>
      <p:graphicFrame>
        <p:nvGraphicFramePr>
          <p:cNvPr id="8" name="表格 7"/>
          <p:cNvGraphicFramePr>
            <a:graphicFrameLocks noGrp="1"/>
          </p:cNvGraphicFramePr>
          <p:nvPr/>
        </p:nvGraphicFramePr>
        <p:xfrm>
          <a:off x="142844" y="1540586"/>
          <a:ext cx="4857783" cy="2259492"/>
        </p:xfrm>
        <a:graphic>
          <a:graphicData uri="http://schemas.openxmlformats.org/drawingml/2006/table">
            <a:tbl>
              <a:tblPr/>
              <a:tblGrid>
                <a:gridCol w="828756"/>
                <a:gridCol w="513535"/>
                <a:gridCol w="1110155"/>
                <a:gridCol w="647589"/>
                <a:gridCol w="846531"/>
                <a:gridCol w="911217"/>
              </a:tblGrid>
              <a:tr h="31833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Target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E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Clone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E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ID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E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KD(M)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E6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000" b="0" i="0" u="none" strike="noStrike" kern="1200" dirty="0" err="1" smtClean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Kon</a:t>
                      </a:r>
                      <a:r>
                        <a:rPr lang="en-US" sz="1000" b="0" i="0" u="none" strike="noStrike" kern="1200" dirty="0" smtClean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(1/Ms)</a:t>
                      </a:r>
                      <a:endParaRPr lang="en-US" sz="1000" b="0" i="0" u="none" strike="noStrike" kern="1200" dirty="0">
                        <a:solidFill>
                          <a:schemeClr val="bg1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E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kern="1200" dirty="0" err="1" smtClean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Koff</a:t>
                      </a:r>
                      <a:r>
                        <a:rPr lang="en-US" sz="1000" b="0" i="0" u="none" strike="noStrike" kern="1200" dirty="0" smtClean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(1/s)</a:t>
                      </a:r>
                      <a:endParaRPr lang="en-US" sz="1000" b="0" i="0" u="none" strike="noStrike" kern="1200" dirty="0">
                        <a:solidFill>
                          <a:schemeClr val="bg1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E66"/>
                    </a:solidFill>
                  </a:tcPr>
                </a:tc>
              </a:tr>
              <a:tr h="161763">
                <a:tc rowSpan="12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Sars-Cov2-Spike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12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MM57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MM57-C1-mAb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1.74E-10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000" b="0" i="0" u="none" strike="noStrike" kern="1200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3.30E+05</a:t>
                      </a:r>
                      <a:endParaRPr lang="en-US" sz="1000" b="0" i="0" u="none" strike="noStrike" kern="120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000" b="0" i="0" u="none" strike="noStrike" kern="1200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5.74E-05</a:t>
                      </a:r>
                      <a:endParaRPr lang="en-US" sz="1000" b="0" i="0" u="none" strike="noStrike" kern="120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61763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MM57-C2-chAb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2.51E-11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000" b="0" i="0" u="none" strike="noStrike" kern="1200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2.79E+05</a:t>
                      </a:r>
                      <a:endParaRPr lang="en-US" sz="1000" b="0" i="0" u="none" strike="noStrike" kern="120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000" b="0" i="0" u="none" strike="noStrike" kern="1200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6.99E-06</a:t>
                      </a:r>
                      <a:endParaRPr lang="en-US" sz="1000" b="0" i="0" u="none" strike="noStrike" kern="120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61763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MM57-4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7.52E-12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000" b="0" i="0" u="none" strike="noStrike" kern="1200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2.01E+05</a:t>
                      </a:r>
                      <a:endParaRPr lang="en-US" sz="1000" b="0" i="0" u="none" strike="noStrike" kern="120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000" b="0" i="0" u="none" strike="noStrike" kern="1200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1.51E-06</a:t>
                      </a:r>
                      <a:endParaRPr lang="en-US" sz="1000" b="0" i="0" u="none" strike="noStrike" kern="120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61763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MM57-6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&lt;1.0E-12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000" b="0" i="0" u="none" strike="noStrike" kern="1200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1.91E+05</a:t>
                      </a:r>
                      <a:endParaRPr lang="en-US" sz="1000" b="0" i="0" u="none" strike="noStrike" kern="120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000" b="0" i="0" u="none" strike="noStrike" kern="1200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&lt;1.0E-07</a:t>
                      </a:r>
                      <a:endParaRPr lang="en-US" sz="1000" b="0" i="0" u="none" strike="noStrike" kern="120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61763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MM57-13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&lt;1.0E-12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000" b="0" i="0" u="none" strike="noStrike" kern="1200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1.91E+05</a:t>
                      </a:r>
                      <a:endParaRPr lang="en-US" sz="1000" b="0" i="0" u="none" strike="noStrike" kern="120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000" b="0" i="0" u="none" strike="noStrike" kern="1200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&lt;1.0E-07</a:t>
                      </a:r>
                      <a:endParaRPr lang="en-US" sz="1000" b="0" i="0" u="none" strike="noStrike" kern="120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61763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marL="0" marR="0" indent="0" algn="ctr" defTabSz="68580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MM57-14</a:t>
                      </a:r>
                      <a:endParaRPr lang="en-US" sz="1000" b="0" i="0" u="none" strike="noStrike" dirty="0" smtClean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&lt;1.0E-12 </a:t>
                      </a:r>
                      <a:endParaRPr lang="en-US" sz="1000" b="0" i="0" u="none" strike="noStrike" dirty="0" smtClean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000" b="0" i="0" u="none" strike="noStrike" kern="1200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1.89E+05</a:t>
                      </a:r>
                      <a:endParaRPr lang="en-US" sz="1000" b="0" i="0" u="none" strike="noStrike" kern="120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000" b="0" i="0" u="none" strike="noStrike" kern="1200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&lt;1.0E-07</a:t>
                      </a:r>
                      <a:endParaRPr lang="en-US" sz="1000" b="0" i="0" u="none" strike="noStrike" kern="120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61763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marL="0" marR="0" indent="0" algn="ctr" defTabSz="68580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MM57-15</a:t>
                      </a:r>
                      <a:endParaRPr lang="en-US" sz="1000" b="0" i="0" u="none" strike="noStrike" dirty="0" smtClean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4.31E-11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000" b="0" i="0" u="none" strike="noStrike" kern="1200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2.16E+05</a:t>
                      </a:r>
                      <a:endParaRPr lang="en-US" sz="1000" b="0" i="0" u="none" strike="noStrike" kern="120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000" b="0" i="0" u="none" strike="noStrike" kern="1200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9.30E-06</a:t>
                      </a:r>
                      <a:endParaRPr lang="en-US" sz="1000" b="0" i="0" u="none" strike="noStrike" kern="120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61763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MM57-18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2.83E-11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000" b="0" i="0" u="none" strike="noStrike" kern="1200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1.73E+05</a:t>
                      </a:r>
                      <a:endParaRPr lang="en-US" sz="1000" b="0" i="0" u="none" strike="noStrike" kern="120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000" b="0" i="0" u="none" strike="noStrike" kern="1200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4.89E-06</a:t>
                      </a:r>
                      <a:endParaRPr lang="en-US" sz="1000" b="0" i="0" u="none" strike="noStrike" kern="120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61763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marL="0" marR="0" indent="0" algn="ctr" defTabSz="68580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MM57-25</a:t>
                      </a:r>
                      <a:endParaRPr lang="en-US" sz="1000" b="0" i="0" u="none" strike="noStrike" dirty="0" smtClean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4.85E</a:t>
                      </a:r>
                      <a:r>
                        <a:rPr lang="en-US" altLang="zh-CN" sz="10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-11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000" b="0" i="0" u="none" strike="noStrike" kern="1200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2.17E+05</a:t>
                      </a:r>
                      <a:endParaRPr lang="en-US" sz="1000" b="0" i="0" u="none" strike="noStrike" kern="120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000" b="0" i="0" u="none" strike="noStrike" kern="1200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1.05E-05</a:t>
                      </a:r>
                      <a:endParaRPr lang="en-US" sz="1000" b="0" i="0" u="none" strike="noStrike" kern="120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61763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marL="0" marR="0" indent="0" algn="ctr" defTabSz="68580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MM57-30</a:t>
                      </a:r>
                      <a:endParaRPr lang="en-US" sz="1000" b="0" i="0" u="none" strike="noStrike" dirty="0" smtClean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1.38E</a:t>
                      </a:r>
                      <a:r>
                        <a:rPr lang="en-US" altLang="zh-CN" sz="10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-10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000" b="0" i="0" u="none" strike="noStrike" kern="1200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1.92E+05</a:t>
                      </a:r>
                      <a:endParaRPr lang="en-US" sz="1000" b="0" i="0" u="none" strike="noStrike" kern="120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000" b="0" i="0" u="none" strike="noStrike" kern="1200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2.65E-05</a:t>
                      </a:r>
                      <a:endParaRPr lang="en-US" sz="1000" b="0" i="0" u="none" strike="noStrike" kern="120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61763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MM57-34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9.54E-11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000" b="0" i="0" u="none" strike="noStrike" kern="1200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2.07E+05</a:t>
                      </a:r>
                      <a:endParaRPr lang="en-US" sz="1000" b="0" i="0" u="none" strike="noStrike" kern="120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000" b="0" i="0" u="none" strike="noStrike" kern="1200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1.98E-05</a:t>
                      </a:r>
                      <a:endParaRPr lang="en-US" altLang="zh-CN" sz="1000" b="0" i="0" u="none" strike="noStrike" kern="120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61763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MM57-38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8.53E-11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000" b="0" i="0" u="none" strike="noStrike" kern="1200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1.98E+05</a:t>
                      </a:r>
                      <a:endParaRPr lang="en-US" sz="1000" b="0" i="0" u="none" strike="noStrike" kern="120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000" b="0" i="0" u="none" strike="noStrike" kern="1200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1.69E-05</a:t>
                      </a:r>
                      <a:endParaRPr lang="en-US" sz="1000" b="0" i="0" u="none" strike="noStrike" kern="120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0" name="Picture 12"/>
          <p:cNvPicPr>
            <a:picLocks noChangeAspect="1" noChangeArrowheads="1"/>
          </p:cNvPicPr>
          <p:nvPr/>
        </p:nvPicPr>
        <p:blipFill>
          <a:blip r:embed="rId2" cstate="print"/>
          <a:srcRect t="7117" r="53355" b="7478"/>
          <a:stretch>
            <a:fillRect/>
          </a:stretch>
        </p:blipFill>
        <p:spPr bwMode="auto">
          <a:xfrm>
            <a:off x="6989928" y="4283080"/>
            <a:ext cx="1379446" cy="82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" name="Picture 4"/>
          <p:cNvPicPr>
            <a:picLocks noChangeAspect="1" noChangeArrowheads="1"/>
          </p:cNvPicPr>
          <p:nvPr/>
        </p:nvPicPr>
        <p:blipFill>
          <a:blip r:embed="rId3" cstate="print"/>
          <a:srcRect t="7319" b="6865"/>
          <a:stretch>
            <a:fillRect/>
          </a:stretch>
        </p:blipFill>
        <p:spPr bwMode="auto">
          <a:xfrm>
            <a:off x="5434874" y="961415"/>
            <a:ext cx="3081176" cy="82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" name="Picture 9"/>
          <p:cNvPicPr>
            <a:picLocks noChangeAspect="1" noChangeArrowheads="1"/>
          </p:cNvPicPr>
          <p:nvPr/>
        </p:nvPicPr>
        <p:blipFill>
          <a:blip r:embed="rId4" cstate="print"/>
          <a:srcRect t="8137" b="7214"/>
          <a:stretch>
            <a:fillRect/>
          </a:stretch>
        </p:blipFill>
        <p:spPr bwMode="auto">
          <a:xfrm>
            <a:off x="5472418" y="1791831"/>
            <a:ext cx="3006089" cy="82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8" name="Picture 10"/>
          <p:cNvPicPr>
            <a:picLocks noChangeAspect="1" noChangeArrowheads="1"/>
          </p:cNvPicPr>
          <p:nvPr/>
        </p:nvPicPr>
        <p:blipFill>
          <a:blip r:embed="rId5" cstate="print"/>
          <a:srcRect t="8054" b="5243"/>
          <a:stretch>
            <a:fillRect/>
          </a:stretch>
        </p:blipFill>
        <p:spPr bwMode="auto">
          <a:xfrm>
            <a:off x="5465122" y="2622247"/>
            <a:ext cx="3020680" cy="82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9" name="Picture 11"/>
          <p:cNvPicPr>
            <a:picLocks noChangeAspect="1" noChangeArrowheads="1"/>
          </p:cNvPicPr>
          <p:nvPr/>
        </p:nvPicPr>
        <p:blipFill>
          <a:blip r:embed="rId6" cstate="print"/>
          <a:srcRect t="6282" b="8916"/>
          <a:stretch>
            <a:fillRect/>
          </a:stretch>
        </p:blipFill>
        <p:spPr bwMode="auto">
          <a:xfrm>
            <a:off x="5417046" y="3452663"/>
            <a:ext cx="3116833" cy="82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5" name="Picture 3"/>
          <p:cNvPicPr>
            <a:picLocks noChangeAspect="1" noChangeArrowheads="1"/>
          </p:cNvPicPr>
          <p:nvPr/>
        </p:nvPicPr>
        <p:blipFill>
          <a:blip r:embed="rId7" cstate="print"/>
          <a:srcRect t="11465" b="8568"/>
          <a:stretch>
            <a:fillRect/>
          </a:stretch>
        </p:blipFill>
        <p:spPr bwMode="auto">
          <a:xfrm>
            <a:off x="5495621" y="130999"/>
            <a:ext cx="2959682" cy="82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" name="Picture 12"/>
          <p:cNvPicPr>
            <a:picLocks noChangeAspect="1" noChangeArrowheads="1"/>
          </p:cNvPicPr>
          <p:nvPr/>
        </p:nvPicPr>
        <p:blipFill>
          <a:blip r:embed="rId2" cstate="print"/>
          <a:srcRect l="53568" t="7117" b="7478"/>
          <a:stretch>
            <a:fillRect/>
          </a:stretch>
        </p:blipFill>
        <p:spPr bwMode="auto">
          <a:xfrm>
            <a:off x="5532487" y="4283080"/>
            <a:ext cx="1373129" cy="82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2" name="内容占位符 6"/>
          <p:cNvSpPr txBox="1"/>
          <p:nvPr/>
        </p:nvSpPr>
        <p:spPr>
          <a:xfrm>
            <a:off x="38069" y="866763"/>
            <a:ext cx="3562374" cy="361629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 smtClean="0">
                <a:solidFill>
                  <a:srgbClr val="007E66"/>
                </a:solidFill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rPr>
              <a:t>案例</a:t>
            </a:r>
            <a:r>
              <a:rPr lang="en-US" altLang="zh-CN" sz="2800" b="1" dirty="0" smtClean="0">
                <a:solidFill>
                  <a:srgbClr val="007E66"/>
                </a:solidFill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rPr>
              <a:t>1-</a:t>
            </a:r>
            <a:r>
              <a:rPr lang="zh-CN" altLang="en-US" sz="2800" b="1" dirty="0" smtClean="0">
                <a:solidFill>
                  <a:srgbClr val="007E66"/>
                </a:solidFill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rPr>
              <a:t>鼠抗人源化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7E66"/>
              </a:solidFill>
              <a:effectLst/>
              <a:uLnTx/>
              <a:uFillTx/>
              <a:latin typeface="Poppins" panose="02000000000000000000" pitchFamily="2" charset="0"/>
              <a:ea typeface="思源黑体 CN Regular" pitchFamily="34" charset="-122"/>
              <a:cs typeface="Poppins" panose="02000000000000000000" pitchFamily="2" charset="0"/>
            </a:endParaRPr>
          </a:p>
        </p:txBody>
      </p:sp>
      <p:cxnSp>
        <p:nvCxnSpPr>
          <p:cNvPr id="43" name="直接连接符 42"/>
          <p:cNvCxnSpPr/>
          <p:nvPr/>
        </p:nvCxnSpPr>
        <p:spPr>
          <a:xfrm rot="5400000" flipH="1" flipV="1">
            <a:off x="4000496" y="214296"/>
            <a:ext cx="214314" cy="214314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任意多边形 23"/>
          <p:cNvSpPr/>
          <p:nvPr/>
        </p:nvSpPr>
        <p:spPr>
          <a:xfrm>
            <a:off x="0" y="0"/>
            <a:ext cx="4214810" cy="428610"/>
          </a:xfrm>
          <a:custGeom>
            <a:avLst/>
            <a:gdLst>
              <a:gd name="connsiteX0" fmla="*/ 0 w 4214810"/>
              <a:gd name="connsiteY0" fmla="*/ 0 h 428610"/>
              <a:gd name="connsiteX1" fmla="*/ 4214810 w 4214810"/>
              <a:gd name="connsiteY1" fmla="*/ 0 h 428610"/>
              <a:gd name="connsiteX2" fmla="*/ 4214810 w 4214810"/>
              <a:gd name="connsiteY2" fmla="*/ 428610 h 428610"/>
              <a:gd name="connsiteX3" fmla="*/ 0 w 4214810"/>
              <a:gd name="connsiteY3" fmla="*/ 428610 h 428610"/>
              <a:gd name="connsiteX4" fmla="*/ 0 w 4214810"/>
              <a:gd name="connsiteY4" fmla="*/ 0 h 428610"/>
              <a:gd name="connsiteX0-1" fmla="*/ 0 w 4214810"/>
              <a:gd name="connsiteY0-2" fmla="*/ 0 h 428610"/>
              <a:gd name="connsiteX1-3" fmla="*/ 4214810 w 4214810"/>
              <a:gd name="connsiteY1-4" fmla="*/ 0 h 428610"/>
              <a:gd name="connsiteX2-5" fmla="*/ 3759200 w 4214810"/>
              <a:gd name="connsiteY2-6" fmla="*/ 421640 h 428610"/>
              <a:gd name="connsiteX3-7" fmla="*/ 0 w 4214810"/>
              <a:gd name="connsiteY3-8" fmla="*/ 428610 h 428610"/>
              <a:gd name="connsiteX4-9" fmla="*/ 0 w 4214810"/>
              <a:gd name="connsiteY4-10" fmla="*/ 0 h 42861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214810" h="428610">
                <a:moveTo>
                  <a:pt x="0" y="0"/>
                </a:moveTo>
                <a:lnTo>
                  <a:pt x="4214810" y="0"/>
                </a:lnTo>
                <a:lnTo>
                  <a:pt x="3759200" y="421640"/>
                </a:lnTo>
                <a:lnTo>
                  <a:pt x="0" y="428610"/>
                </a:lnTo>
                <a:lnTo>
                  <a:pt x="0" y="0"/>
                </a:lnTo>
                <a:close/>
              </a:path>
            </a:pathLst>
          </a:custGeom>
          <a:solidFill>
            <a:srgbClr val="007E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5" name="直接连接符 24"/>
          <p:cNvCxnSpPr/>
          <p:nvPr/>
        </p:nvCxnSpPr>
        <p:spPr>
          <a:xfrm>
            <a:off x="4214810" y="214296"/>
            <a:ext cx="4929190" cy="1588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" descr="D:\桌面\新logo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25896" y="37456"/>
            <a:ext cx="1494000" cy="319716"/>
          </a:xfrm>
          <a:prstGeom prst="rect">
            <a:avLst/>
          </a:prstGeom>
          <a:noFill/>
        </p:spPr>
      </p:pic>
      <p:sp>
        <p:nvSpPr>
          <p:cNvPr id="47" name="TextBox 46"/>
          <p:cNvSpPr txBox="1"/>
          <p:nvPr/>
        </p:nvSpPr>
        <p:spPr>
          <a:xfrm>
            <a:off x="6804026" y="4867276"/>
            <a:ext cx="2303463" cy="219288"/>
          </a:xfrm>
          <a:prstGeom prst="rect">
            <a:avLst/>
          </a:prstGeom>
          <a:noFill/>
        </p:spPr>
        <p:txBody>
          <a:bodyPr lIns="91438" tIns="45719" rIns="91438" bIns="45719">
            <a:spAutoFit/>
          </a:bodyPr>
          <a:lstStyle/>
          <a:p>
            <a:pPr algn="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Poppins" panose="02000000000000000000" pitchFamily="2" charset="0"/>
              </a:rPr>
              <a:t>义翘神州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Poppins" panose="02000000000000000000" pitchFamily="2" charset="0"/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96090" y="1619243"/>
            <a:ext cx="1785950" cy="2060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1785932"/>
            <a:ext cx="5786478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内容占位符 6"/>
          <p:cNvSpPr txBox="1"/>
          <p:nvPr/>
        </p:nvSpPr>
        <p:spPr>
          <a:xfrm>
            <a:off x="3000364" y="1000114"/>
            <a:ext cx="3731876" cy="361629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 smtClean="0">
                <a:solidFill>
                  <a:srgbClr val="007E66"/>
                </a:solidFill>
                <a:latin typeface="思源黑体 CN Regular" pitchFamily="34" charset="-122"/>
                <a:ea typeface="思源黑体 CN Regular" pitchFamily="34" charset="-122"/>
              </a:rPr>
              <a:t>纳米抗体结构特点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7E66"/>
              </a:solidFill>
              <a:effectLst/>
              <a:uLnTx/>
              <a:uFillTx/>
              <a:latin typeface="思源黑体 CN Regular" pitchFamily="34" charset="-122"/>
              <a:ea typeface="思源黑体 CN Regular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540402" y="3867894"/>
            <a:ext cx="2300630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700" i="1" dirty="0" smtClean="0">
                <a:latin typeface="Poppins" panose="02000000000000000000" pitchFamily="2" charset="0"/>
                <a:cs typeface="Poppins" panose="02000000000000000000" pitchFamily="2" charset="0"/>
              </a:rPr>
              <a:t>DOI</a:t>
            </a:r>
            <a:r>
              <a:rPr lang="zh-CN" altLang="en-US" sz="700" i="1" dirty="0" smtClean="0">
                <a:latin typeface="Poppins" panose="02000000000000000000" pitchFamily="2" charset="0"/>
                <a:cs typeface="Poppins" panose="02000000000000000000" pitchFamily="2" charset="0"/>
              </a:rPr>
              <a:t>：</a:t>
            </a:r>
            <a:r>
              <a:rPr lang="en-US" altLang="zh-CN" sz="700" i="1" dirty="0" smtClean="0">
                <a:latin typeface="Poppins" panose="02000000000000000000" pitchFamily="2" charset="0"/>
                <a:cs typeface="Poppins" panose="02000000000000000000" pitchFamily="2" charset="0"/>
              </a:rPr>
              <a:t>10.1146/annurev-biochem-063011-092449</a:t>
            </a:r>
            <a:endParaRPr lang="zh-CN" altLang="en-US" sz="700" i="1" dirty="0">
              <a:latin typeface="Poppins" panose="02000000000000000000" pitchFamily="2" charset="0"/>
              <a:cs typeface="Poppins" panose="02000000000000000000" pitchFamily="2" charset="0"/>
            </a:endParaRPr>
          </a:p>
        </p:txBody>
      </p:sp>
      <p:cxnSp>
        <p:nvCxnSpPr>
          <p:cNvPr id="10" name="直接连接符 9"/>
          <p:cNvCxnSpPr/>
          <p:nvPr/>
        </p:nvCxnSpPr>
        <p:spPr>
          <a:xfrm rot="5400000" flipH="1" flipV="1">
            <a:off x="4000496" y="214296"/>
            <a:ext cx="214314" cy="214314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5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6723717" y="3264706"/>
            <a:ext cx="2349300" cy="147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" name="任意多边形 23"/>
          <p:cNvSpPr/>
          <p:nvPr/>
        </p:nvSpPr>
        <p:spPr>
          <a:xfrm>
            <a:off x="0" y="0"/>
            <a:ext cx="4214810" cy="428610"/>
          </a:xfrm>
          <a:custGeom>
            <a:avLst/>
            <a:gdLst>
              <a:gd name="connsiteX0" fmla="*/ 0 w 4214810"/>
              <a:gd name="connsiteY0" fmla="*/ 0 h 428610"/>
              <a:gd name="connsiteX1" fmla="*/ 4214810 w 4214810"/>
              <a:gd name="connsiteY1" fmla="*/ 0 h 428610"/>
              <a:gd name="connsiteX2" fmla="*/ 4214810 w 4214810"/>
              <a:gd name="connsiteY2" fmla="*/ 428610 h 428610"/>
              <a:gd name="connsiteX3" fmla="*/ 0 w 4214810"/>
              <a:gd name="connsiteY3" fmla="*/ 428610 h 428610"/>
              <a:gd name="connsiteX4" fmla="*/ 0 w 4214810"/>
              <a:gd name="connsiteY4" fmla="*/ 0 h 428610"/>
              <a:gd name="connsiteX0-1" fmla="*/ 0 w 4214810"/>
              <a:gd name="connsiteY0-2" fmla="*/ 0 h 428610"/>
              <a:gd name="connsiteX1-3" fmla="*/ 4214810 w 4214810"/>
              <a:gd name="connsiteY1-4" fmla="*/ 0 h 428610"/>
              <a:gd name="connsiteX2-5" fmla="*/ 3759200 w 4214810"/>
              <a:gd name="connsiteY2-6" fmla="*/ 421640 h 428610"/>
              <a:gd name="connsiteX3-7" fmla="*/ 0 w 4214810"/>
              <a:gd name="connsiteY3-8" fmla="*/ 428610 h 428610"/>
              <a:gd name="connsiteX4-9" fmla="*/ 0 w 4214810"/>
              <a:gd name="connsiteY4-10" fmla="*/ 0 h 42861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214810" h="428610">
                <a:moveTo>
                  <a:pt x="0" y="0"/>
                </a:moveTo>
                <a:lnTo>
                  <a:pt x="4214810" y="0"/>
                </a:lnTo>
                <a:lnTo>
                  <a:pt x="3759200" y="421640"/>
                </a:lnTo>
                <a:lnTo>
                  <a:pt x="0" y="428610"/>
                </a:lnTo>
                <a:lnTo>
                  <a:pt x="0" y="0"/>
                </a:lnTo>
                <a:close/>
              </a:path>
            </a:pathLst>
          </a:custGeom>
          <a:solidFill>
            <a:srgbClr val="007E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5" name="直接连接符 24"/>
          <p:cNvCxnSpPr/>
          <p:nvPr/>
        </p:nvCxnSpPr>
        <p:spPr>
          <a:xfrm>
            <a:off x="4214810" y="214296"/>
            <a:ext cx="4929190" cy="1588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" descr="D:\桌面\新log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896" y="37456"/>
            <a:ext cx="1494000" cy="319716"/>
          </a:xfrm>
          <a:prstGeom prst="rect">
            <a:avLst/>
          </a:prstGeom>
          <a:noFill/>
        </p:spPr>
      </p:pic>
      <p:sp>
        <p:nvSpPr>
          <p:cNvPr id="47" name="TextBox 46"/>
          <p:cNvSpPr txBox="1"/>
          <p:nvPr/>
        </p:nvSpPr>
        <p:spPr>
          <a:xfrm>
            <a:off x="6804026" y="4867276"/>
            <a:ext cx="2303463" cy="219288"/>
          </a:xfrm>
          <a:prstGeom prst="rect">
            <a:avLst/>
          </a:prstGeom>
          <a:noFill/>
        </p:spPr>
        <p:txBody>
          <a:bodyPr lIns="91438" tIns="45719" rIns="91438" bIns="45719">
            <a:spAutoFit/>
          </a:bodyPr>
          <a:lstStyle/>
          <a:p>
            <a:pPr algn="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Poppins" panose="02000000000000000000" pitchFamily="2" charset="0"/>
              </a:rPr>
              <a:t>义翘神州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Poppins" panose="02000000000000000000" pitchFamily="2" charset="0"/>
            </a:endParaRPr>
          </a:p>
        </p:txBody>
      </p:sp>
      <p:graphicFrame>
        <p:nvGraphicFramePr>
          <p:cNvPr id="34" name="表格 33"/>
          <p:cNvGraphicFramePr>
            <a:graphicFrameLocks noGrp="1"/>
          </p:cNvGraphicFramePr>
          <p:nvPr/>
        </p:nvGraphicFramePr>
        <p:xfrm>
          <a:off x="1857357" y="1357304"/>
          <a:ext cx="5500724" cy="1452666"/>
        </p:xfrm>
        <a:graphic>
          <a:graphicData uri="http://schemas.openxmlformats.org/drawingml/2006/table">
            <a:tbl>
              <a:tblPr/>
              <a:tblGrid>
                <a:gridCol w="1202475"/>
                <a:gridCol w="1226416"/>
                <a:gridCol w="981555"/>
                <a:gridCol w="1006677"/>
                <a:gridCol w="1083601"/>
              </a:tblGrid>
              <a:tr h="3503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ea typeface="思源黑体 CN Regular" pitchFamily="34" charset="-122"/>
                          <a:cs typeface="Poppins" panose="02000000000000000000" pitchFamily="2" charset="0"/>
                        </a:rPr>
                        <a:t>ID</a:t>
                      </a:r>
                      <a:endParaRPr lang="en-US" sz="1200" b="0" i="0" u="none" strike="noStrike" dirty="0">
                        <a:solidFill>
                          <a:schemeClr val="bg1"/>
                        </a:solidFill>
                        <a:latin typeface="Poppins" panose="02000000000000000000" pitchFamily="2" charset="0"/>
                        <a:ea typeface="思源黑体 CN Regular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E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 smtClean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ea typeface="思源黑体 CN Regular" pitchFamily="34" charset="-122"/>
                          <a:cs typeface="Poppins" panose="02000000000000000000" pitchFamily="2" charset="0"/>
                        </a:rPr>
                        <a:t>表达量</a:t>
                      </a:r>
                      <a:r>
                        <a:rPr lang="en-US" altLang="zh-CN" sz="1200" b="0" i="0" u="none" strike="noStrike" dirty="0" smtClean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ea typeface="思源黑体 CN Regular" pitchFamily="34" charset="-122"/>
                          <a:cs typeface="Poppins" panose="02000000000000000000" pitchFamily="2" charset="0"/>
                        </a:rPr>
                        <a:t>(mg/L</a:t>
                      </a:r>
                      <a:r>
                        <a:rPr lang="zh-CN" altLang="en-US" sz="1200" b="0" i="0" u="none" strike="noStrike" dirty="0" smtClean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ea typeface="思源黑体 CN Regular" pitchFamily="34" charset="-122"/>
                          <a:cs typeface="Poppins" panose="02000000000000000000" pitchFamily="2" charset="0"/>
                        </a:rPr>
                        <a:t>）</a:t>
                      </a:r>
                      <a:endParaRPr lang="en-US" sz="1200" b="0" i="0" u="none" strike="noStrike" dirty="0">
                        <a:solidFill>
                          <a:schemeClr val="bg1"/>
                        </a:solidFill>
                        <a:latin typeface="Poppins" panose="02000000000000000000" pitchFamily="2" charset="0"/>
                        <a:ea typeface="思源黑体 CN Regular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E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ea typeface="思源黑体 CN Regular" pitchFamily="34" charset="-122"/>
                          <a:cs typeface="Poppins" panose="02000000000000000000" pitchFamily="2" charset="0"/>
                        </a:rPr>
                        <a:t>KD(M)</a:t>
                      </a:r>
                      <a:endParaRPr lang="en-US" sz="1200" b="0" i="0" u="none" strike="noStrike" dirty="0">
                        <a:solidFill>
                          <a:schemeClr val="bg1"/>
                        </a:solidFill>
                        <a:latin typeface="Poppins" panose="02000000000000000000" pitchFamily="2" charset="0"/>
                        <a:ea typeface="思源黑体 CN Regular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E6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200" b="0" i="0" u="none" strike="noStrike" kern="1200" dirty="0" err="1" smtClean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ea typeface="思源黑体 CN Regular" pitchFamily="34" charset="-122"/>
                          <a:cs typeface="Poppins" panose="02000000000000000000" pitchFamily="2" charset="0"/>
                        </a:rPr>
                        <a:t>Kon</a:t>
                      </a:r>
                      <a:r>
                        <a:rPr lang="en-US" sz="1200" b="0" i="0" u="none" strike="noStrike" kern="1200" dirty="0" smtClean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ea typeface="思源黑体 CN Regular" pitchFamily="34" charset="-122"/>
                          <a:cs typeface="Poppins" panose="02000000000000000000" pitchFamily="2" charset="0"/>
                        </a:rPr>
                        <a:t>(1/Ms)</a:t>
                      </a:r>
                      <a:endParaRPr lang="en-US" sz="1200" b="0" i="0" u="none" strike="noStrike" kern="1200" dirty="0">
                        <a:solidFill>
                          <a:schemeClr val="bg1"/>
                        </a:solidFill>
                        <a:latin typeface="Poppins" panose="02000000000000000000" pitchFamily="2" charset="0"/>
                        <a:ea typeface="思源黑体 CN Regular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E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 dirty="0" err="1" smtClean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ea typeface="思源黑体 CN Regular" pitchFamily="34" charset="-122"/>
                          <a:cs typeface="Poppins" panose="02000000000000000000" pitchFamily="2" charset="0"/>
                        </a:rPr>
                        <a:t>Koff</a:t>
                      </a:r>
                      <a:r>
                        <a:rPr lang="en-US" sz="1200" b="0" i="0" u="none" strike="noStrike" kern="1200" dirty="0" smtClean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ea typeface="思源黑体 CN Regular" pitchFamily="34" charset="-122"/>
                          <a:cs typeface="Poppins" panose="02000000000000000000" pitchFamily="2" charset="0"/>
                        </a:rPr>
                        <a:t>(1/s)</a:t>
                      </a:r>
                      <a:endParaRPr lang="en-US" sz="1200" b="0" i="0" u="none" strike="noStrike" kern="1200" dirty="0">
                        <a:solidFill>
                          <a:schemeClr val="bg1"/>
                        </a:solidFill>
                        <a:latin typeface="Poppins" panose="02000000000000000000" pitchFamily="2" charset="0"/>
                        <a:ea typeface="思源黑体 CN Regular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E66"/>
                    </a:solidFill>
                  </a:tcPr>
                </a:tc>
              </a:tr>
              <a:tr h="27557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err="1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Regular" pitchFamily="34" charset="-122"/>
                          <a:cs typeface="Poppins" panose="02000000000000000000" pitchFamily="2" charset="0"/>
                        </a:rPr>
                        <a:t>Nanobdy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Regular" pitchFamily="34" charset="-122"/>
                          <a:cs typeface="Poppins" panose="02000000000000000000" pitchFamily="2" charset="0"/>
                        </a:rPr>
                        <a:t>-C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Regular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Regular" pitchFamily="34" charset="-122"/>
                          <a:cs typeface="Poppins" panose="02000000000000000000" pitchFamily="2" charset="0"/>
                        </a:rPr>
                        <a:t>100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Regular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Regular" pitchFamily="34" charset="-122"/>
                          <a:cs typeface="Poppins" panose="02000000000000000000" pitchFamily="2" charset="0"/>
                        </a:rPr>
                        <a:t>1.039E-08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Regular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Regular" pitchFamily="34" charset="-122"/>
                          <a:cs typeface="Poppins" panose="02000000000000000000" pitchFamily="2" charset="0"/>
                        </a:rPr>
                        <a:t>1.327E+05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Regular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Regular" pitchFamily="34" charset="-122"/>
                          <a:cs typeface="Poppins" panose="02000000000000000000" pitchFamily="2" charset="0"/>
                        </a:rPr>
                        <a:t>0.001379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Regular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7557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latin typeface="Poppins" panose="02000000000000000000" pitchFamily="2" charset="0"/>
                          <a:ea typeface="思源黑体 CN Regular" pitchFamily="34" charset="-122"/>
                          <a:cs typeface="Poppins" panose="02000000000000000000" pitchFamily="2" charset="0"/>
                        </a:rPr>
                        <a:t>Nanobody-1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Poppins" panose="02000000000000000000" pitchFamily="2" charset="0"/>
                        <a:ea typeface="思源黑体 CN Regular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latin typeface="Poppins" panose="02000000000000000000" pitchFamily="2" charset="0"/>
                          <a:ea typeface="思源黑体 CN Regular" pitchFamily="34" charset="-122"/>
                          <a:cs typeface="Poppins" panose="02000000000000000000" pitchFamily="2" charset="0"/>
                        </a:rPr>
                        <a:t>152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Poppins" panose="02000000000000000000" pitchFamily="2" charset="0"/>
                        <a:ea typeface="思源黑体 CN Regular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latin typeface="Poppins" panose="02000000000000000000" pitchFamily="2" charset="0"/>
                          <a:ea typeface="思源黑体 CN Regular" pitchFamily="34" charset="-122"/>
                          <a:cs typeface="Poppins" panose="02000000000000000000" pitchFamily="2" charset="0"/>
                        </a:rPr>
                        <a:t>9.717E</a:t>
                      </a:r>
                      <a:r>
                        <a:rPr lang="en-US" altLang="zh-CN" sz="1200" b="0" i="0" u="none" strike="noStrike" dirty="0" smtClean="0">
                          <a:solidFill>
                            <a:schemeClr val="tx1"/>
                          </a:solidFill>
                          <a:latin typeface="Poppins" panose="02000000000000000000" pitchFamily="2" charset="0"/>
                          <a:ea typeface="思源黑体 CN Regular" pitchFamily="34" charset="-122"/>
                          <a:cs typeface="Poppins" panose="02000000000000000000" pitchFamily="2" charset="0"/>
                        </a:rPr>
                        <a:t>-09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Poppins" panose="02000000000000000000" pitchFamily="2" charset="0"/>
                        <a:ea typeface="思源黑体 CN Regular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Regular" pitchFamily="34" charset="-122"/>
                          <a:cs typeface="Poppins" panose="02000000000000000000" pitchFamily="2" charset="0"/>
                        </a:rPr>
                        <a:t>1.136E+05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Regular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Regular" pitchFamily="34" charset="-122"/>
                          <a:cs typeface="Poppins" panose="02000000000000000000" pitchFamily="2" charset="0"/>
                        </a:rPr>
                        <a:t>0.001104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Regular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7557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latin typeface="Poppins" panose="02000000000000000000" pitchFamily="2" charset="0"/>
                          <a:ea typeface="思源黑体 CN Regular" pitchFamily="34" charset="-122"/>
                          <a:cs typeface="Poppins" panose="02000000000000000000" pitchFamily="2" charset="0"/>
                        </a:rPr>
                        <a:t>Nanobody-2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Poppins" panose="02000000000000000000" pitchFamily="2" charset="0"/>
                        <a:ea typeface="思源黑体 CN Regular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latin typeface="Poppins" panose="02000000000000000000" pitchFamily="2" charset="0"/>
                          <a:ea typeface="思源黑体 CN Regular" pitchFamily="34" charset="-122"/>
                          <a:cs typeface="Poppins" panose="02000000000000000000" pitchFamily="2" charset="0"/>
                        </a:rPr>
                        <a:t>157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Poppins" panose="02000000000000000000" pitchFamily="2" charset="0"/>
                        <a:ea typeface="思源黑体 CN Regular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latin typeface="Poppins" panose="02000000000000000000" pitchFamily="2" charset="0"/>
                          <a:ea typeface="思源黑体 CN Regular" pitchFamily="34" charset="-122"/>
                          <a:cs typeface="Poppins" panose="02000000000000000000" pitchFamily="2" charset="0"/>
                        </a:rPr>
                        <a:t>8.296E</a:t>
                      </a:r>
                      <a:r>
                        <a:rPr lang="en-US" altLang="zh-CN" sz="1200" b="0" i="0" u="none" strike="noStrike" dirty="0" smtClean="0">
                          <a:solidFill>
                            <a:schemeClr val="tx1"/>
                          </a:solidFill>
                          <a:latin typeface="Poppins" panose="02000000000000000000" pitchFamily="2" charset="0"/>
                          <a:ea typeface="思源黑体 CN Regular" pitchFamily="34" charset="-122"/>
                          <a:cs typeface="Poppins" panose="02000000000000000000" pitchFamily="2" charset="0"/>
                        </a:rPr>
                        <a:t>-09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Poppins" panose="02000000000000000000" pitchFamily="2" charset="0"/>
                        <a:ea typeface="思源黑体 CN Regular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Regular" pitchFamily="34" charset="-122"/>
                          <a:cs typeface="Poppins" panose="02000000000000000000" pitchFamily="2" charset="0"/>
                        </a:rPr>
                        <a:t>1.292E+05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Regular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Regular" pitchFamily="34" charset="-122"/>
                          <a:cs typeface="Poppins" panose="02000000000000000000" pitchFamily="2" charset="0"/>
                        </a:rPr>
                        <a:t>0.001072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Regular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7557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latin typeface="Poppins" panose="02000000000000000000" pitchFamily="2" charset="0"/>
                          <a:ea typeface="思源黑体 CN Regular" pitchFamily="34" charset="-122"/>
                          <a:cs typeface="Poppins" panose="02000000000000000000" pitchFamily="2" charset="0"/>
                        </a:rPr>
                        <a:t>Nanobody-3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Poppins" panose="02000000000000000000" pitchFamily="2" charset="0"/>
                        <a:ea typeface="思源黑体 CN Regular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latin typeface="Poppins" panose="02000000000000000000" pitchFamily="2" charset="0"/>
                          <a:ea typeface="思源黑体 CN Regular" pitchFamily="34" charset="-122"/>
                          <a:cs typeface="Poppins" panose="02000000000000000000" pitchFamily="2" charset="0"/>
                        </a:rPr>
                        <a:t>105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Poppins" panose="02000000000000000000" pitchFamily="2" charset="0"/>
                        <a:ea typeface="思源黑体 CN Regular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Regular" pitchFamily="34" charset="-122"/>
                          <a:cs typeface="Poppins" panose="02000000000000000000" pitchFamily="2" charset="0"/>
                        </a:rPr>
                        <a:t>9.259E-09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Regular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Regular" pitchFamily="34" charset="-122"/>
                          <a:cs typeface="Poppins" panose="02000000000000000000" pitchFamily="2" charset="0"/>
                        </a:rPr>
                        <a:t>1.050E+05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Regular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Regular" pitchFamily="34" charset="-122"/>
                          <a:cs typeface="Poppins" panose="02000000000000000000" pitchFamily="2" charset="0"/>
                        </a:rPr>
                        <a:t>0.000972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Regular" pitchFamily="34" charset="-122"/>
                        <a:cs typeface="Poppins" panose="02000000000000000000" pitchFamily="2" charset="0"/>
                      </a:endParaRPr>
                    </a:p>
                  </a:txBody>
                  <a:tcPr marL="4042" marR="4042" marT="4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1" name="内容占位符 6"/>
          <p:cNvSpPr txBox="1"/>
          <p:nvPr/>
        </p:nvSpPr>
        <p:spPr>
          <a:xfrm>
            <a:off x="2662225" y="709923"/>
            <a:ext cx="4143404" cy="361629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 smtClean="0">
                <a:solidFill>
                  <a:srgbClr val="007E66"/>
                </a:solidFill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rPr>
              <a:t>案例</a:t>
            </a:r>
            <a:r>
              <a:rPr lang="en-US" altLang="zh-CN" sz="2800" b="1" dirty="0" smtClean="0">
                <a:solidFill>
                  <a:srgbClr val="007E66"/>
                </a:solidFill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rPr>
              <a:t>2-</a:t>
            </a:r>
            <a:r>
              <a:rPr lang="zh-CN" altLang="en-US" sz="2800" b="1" dirty="0" smtClean="0">
                <a:solidFill>
                  <a:srgbClr val="007E66"/>
                </a:solidFill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rPr>
              <a:t>纳米抗体人源化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7E66"/>
              </a:solidFill>
              <a:effectLst/>
              <a:uLnTx/>
              <a:uFillTx/>
              <a:latin typeface="Poppins" panose="02000000000000000000" pitchFamily="2" charset="0"/>
              <a:ea typeface="思源黑体 CN Regular" pitchFamily="34" charset="-122"/>
              <a:cs typeface="Poppins" panose="02000000000000000000" pitchFamily="2" charset="0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3256028"/>
            <a:ext cx="2389563" cy="151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11262" y="3305547"/>
            <a:ext cx="2296780" cy="151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29740" y="3237241"/>
            <a:ext cx="2348479" cy="151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22" name="直接连接符 21"/>
          <p:cNvCxnSpPr/>
          <p:nvPr/>
        </p:nvCxnSpPr>
        <p:spPr>
          <a:xfrm rot="5400000" flipH="1" flipV="1">
            <a:off x="4000496" y="214296"/>
            <a:ext cx="214314" cy="214314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8243889" y="1662477"/>
            <a:ext cx="444500" cy="811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3" name="矩形 9"/>
          <p:cNvSpPr>
            <a:spLocks noChangeArrowheads="1"/>
          </p:cNvSpPr>
          <p:nvPr/>
        </p:nvSpPr>
        <p:spPr bwMode="auto">
          <a:xfrm>
            <a:off x="3176" y="123826"/>
            <a:ext cx="312890" cy="10771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32" tIns="45716" rIns="91432" bIns="45716">
            <a:spAutoFit/>
          </a:bodyPr>
          <a:lstStyle/>
          <a:p>
            <a:pPr>
              <a:spcBef>
                <a:spcPts val="1015"/>
              </a:spcBef>
            </a:pPr>
            <a:r>
              <a:rPr lang="zh-CN" altLang="en-US" sz="1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关于“北京义翘神州”</a:t>
            </a:r>
            <a:endParaRPr lang="zh-CN" altLang="en-US" sz="100" dirty="0">
              <a:solidFill>
                <a:schemeClr val="bg1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2" name="TextBox 24"/>
          <p:cNvSpPr txBox="1">
            <a:spLocks noChangeArrowheads="1"/>
          </p:cNvSpPr>
          <p:nvPr/>
        </p:nvSpPr>
        <p:spPr bwMode="auto">
          <a:xfrm>
            <a:off x="247651" y="700088"/>
            <a:ext cx="1685065" cy="3123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32" tIns="45716" rIns="91432" bIns="45716">
            <a:spAutoFit/>
          </a:bodyPr>
          <a:lstStyle/>
          <a:p>
            <a:pPr>
              <a:defRPr/>
            </a:pP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坚持自主研发生产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50826" y="987425"/>
            <a:ext cx="8137525" cy="276990"/>
          </a:xfrm>
          <a:prstGeom prst="rect">
            <a:avLst/>
          </a:prstGeom>
        </p:spPr>
        <p:txBody>
          <a:bodyPr lIns="91432" tIns="45716" rIns="91432" bIns="45716">
            <a:spAutoFit/>
          </a:bodyPr>
          <a:lstStyle/>
          <a:p>
            <a:pPr>
              <a:buFont typeface="Arial" panose="020B0604020202020204" pitchFamily="34" charset="0"/>
              <a:buChar char="•"/>
              <a:defRPr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 打造中国生命科学研究“一站式”试剂与服务支撑平台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14" name="TextBox 24"/>
          <p:cNvSpPr txBox="1">
            <a:spLocks noChangeArrowheads="1"/>
          </p:cNvSpPr>
          <p:nvPr/>
        </p:nvSpPr>
        <p:spPr bwMode="auto">
          <a:xfrm>
            <a:off x="307975" y="2683187"/>
            <a:ext cx="1122411" cy="3123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32" tIns="45716" rIns="91432" bIns="45716">
            <a:spAutoFit/>
          </a:bodyPr>
          <a:lstStyle/>
          <a:p>
            <a:pPr>
              <a:defRPr/>
            </a:pP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人才与设施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15" name="TextBox 24"/>
          <p:cNvSpPr txBox="1">
            <a:spLocks noChangeArrowheads="1"/>
          </p:cNvSpPr>
          <p:nvPr/>
        </p:nvSpPr>
        <p:spPr bwMode="auto">
          <a:xfrm>
            <a:off x="2881314" y="2711762"/>
            <a:ext cx="934859" cy="3123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32" tIns="45716" rIns="91432" bIns="45716">
            <a:spAutoFit/>
          </a:bodyPr>
          <a:lstStyle/>
          <a:p>
            <a:pPr>
              <a:defRPr/>
            </a:pP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荣誉资质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95288" y="3162477"/>
            <a:ext cx="2376487" cy="1569652"/>
          </a:xfrm>
          <a:prstGeom prst="rect">
            <a:avLst/>
          </a:prstGeom>
        </p:spPr>
        <p:txBody>
          <a:bodyPr lIns="91432" tIns="45716" rIns="91432" bIns="45716">
            <a:spAutoFit/>
          </a:bodyPr>
          <a:lstStyle/>
          <a:p>
            <a:pPr>
              <a:buFont typeface="Arial" panose="020B0604020202020204" pitchFamily="34" charset="0"/>
              <a:buChar char="•"/>
              <a:defRPr/>
            </a:pPr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 设施：</a:t>
            </a:r>
            <a:endParaRPr lang="en-US" altLang="zh-CN" sz="1200" b="1" dirty="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  <a:p>
            <a:pPr>
              <a:defRPr/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  ---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25,000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+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平米研发中心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  <a:p>
            <a:pPr>
              <a:defRPr/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 ---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7,000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平米洁净车间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  <a:p>
            <a:pPr>
              <a:defRPr/>
            </a:pP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 </a:t>
            </a:r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团队</a:t>
            </a:r>
            <a:r>
              <a:rPr lang="zh-CN" alt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：</a:t>
            </a:r>
            <a:r>
              <a:rPr lang="en-US" altLang="zh-CN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900+</a:t>
            </a:r>
            <a:endParaRPr lang="en-US" altLang="zh-CN" sz="1400" b="1" dirty="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  <a:p>
            <a:pPr>
              <a:defRPr/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   ---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硕士以上学历占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1/3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  <a:p>
            <a:pPr>
              <a:defRPr/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   ---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10+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欧美深造经历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95289" y="3035476"/>
            <a:ext cx="2160587" cy="1763712"/>
          </a:xfrm>
          <a:prstGeom prst="rect">
            <a:avLst/>
          </a:prstGeom>
          <a:noFill/>
          <a:ln w="9525">
            <a:solidFill>
              <a:srgbClr val="225248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2" tIns="45716" rIns="91432" bIns="45716" anchor="ctr"/>
          <a:lstStyle/>
          <a:p>
            <a:pPr algn="ctr">
              <a:defRPr/>
            </a:pPr>
            <a:endParaRPr lang="zh-CN" altLang="en-US" sz="100" dirty="0"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987675" y="3035476"/>
            <a:ext cx="6013450" cy="1763712"/>
          </a:xfrm>
          <a:prstGeom prst="rect">
            <a:avLst/>
          </a:prstGeom>
          <a:noFill/>
          <a:ln w="9525">
            <a:solidFill>
              <a:srgbClr val="225248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2" tIns="45716" rIns="91432" bIns="45716" anchor="ctr"/>
          <a:lstStyle/>
          <a:p>
            <a:pPr algn="ctr">
              <a:defRPr/>
            </a:pPr>
            <a:endParaRPr lang="zh-CN" altLang="en-US" sz="100" dirty="0"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2268538" y="1603739"/>
            <a:ext cx="1871662" cy="942975"/>
          </a:xfrm>
          <a:prstGeom prst="rect">
            <a:avLst/>
          </a:prstGeom>
          <a:noFill/>
          <a:ln w="9525">
            <a:solidFill>
              <a:srgbClr val="285A4E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2" tIns="45716" rIns="91432" bIns="45716" anchor="ctr"/>
          <a:lstStyle/>
          <a:p>
            <a:pPr>
              <a:defRPr/>
            </a:pPr>
            <a:r>
              <a:rPr lang="en-US" altLang="zh-CN" sz="1200" b="1" dirty="0">
                <a:solidFill>
                  <a:srgbClr val="377D6C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14,000 +</a:t>
            </a:r>
            <a:r>
              <a:rPr lang="en-US" altLang="zh-CN" sz="1200" dirty="0">
                <a:solidFill>
                  <a:srgbClr val="377D6C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 </a:t>
            </a:r>
            <a:endParaRPr lang="en-US" altLang="zh-CN" sz="1200" dirty="0">
              <a:solidFill>
                <a:srgbClr val="377D6C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  <a:p>
            <a:pPr>
              <a:defRPr/>
            </a:pPr>
            <a:r>
              <a:rPr lang="zh-CN" altLang="en-US" sz="1200" dirty="0">
                <a:solidFill>
                  <a:schemeClr val="tx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精品抗体</a:t>
            </a:r>
            <a:endParaRPr lang="zh-CN" altLang="en-US" sz="1200" dirty="0">
              <a:solidFill>
                <a:schemeClr val="tx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23851" y="1603739"/>
            <a:ext cx="1873250" cy="942975"/>
          </a:xfrm>
          <a:prstGeom prst="rect">
            <a:avLst/>
          </a:prstGeom>
          <a:noFill/>
          <a:ln w="9525">
            <a:solidFill>
              <a:srgbClr val="285A4E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2" tIns="45716" rIns="91432" bIns="45716" anchor="ctr"/>
          <a:lstStyle/>
          <a:p>
            <a:pPr>
              <a:defRPr/>
            </a:pPr>
            <a:r>
              <a:rPr lang="en-US" altLang="zh-CN" sz="1200" b="1" dirty="0">
                <a:solidFill>
                  <a:srgbClr val="377D6C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6,500 +</a:t>
            </a:r>
            <a:r>
              <a:rPr lang="en-US" altLang="zh-CN" sz="1200" dirty="0">
                <a:solidFill>
                  <a:schemeClr val="tx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 </a:t>
            </a:r>
            <a:endParaRPr lang="en-US" altLang="zh-CN" sz="1200" dirty="0">
              <a:solidFill>
                <a:schemeClr val="tx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  <a:p>
            <a:pPr>
              <a:defRPr/>
            </a:pPr>
            <a:r>
              <a:rPr lang="zh-CN" altLang="en-US" sz="1200" dirty="0">
                <a:solidFill>
                  <a:schemeClr val="tx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重组蛋白</a:t>
            </a:r>
            <a:endParaRPr lang="zh-CN" altLang="en-US" sz="1200" dirty="0">
              <a:solidFill>
                <a:schemeClr val="tx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213226" y="1603739"/>
            <a:ext cx="1871663" cy="942975"/>
          </a:xfrm>
          <a:prstGeom prst="rect">
            <a:avLst/>
          </a:prstGeom>
          <a:noFill/>
          <a:ln w="9525">
            <a:solidFill>
              <a:srgbClr val="285A4E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2" tIns="45716" rIns="91432" bIns="45716" anchor="ctr"/>
          <a:lstStyle/>
          <a:p>
            <a:pPr>
              <a:defRPr/>
            </a:pPr>
            <a:r>
              <a:rPr lang="en-US" altLang="zh-CN" sz="1200" b="1" dirty="0" smtClean="0">
                <a:solidFill>
                  <a:srgbClr val="007E66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47,000</a:t>
            </a:r>
            <a:r>
              <a:rPr lang="en-US" altLang="zh-CN" sz="1200" b="1" dirty="0">
                <a:solidFill>
                  <a:srgbClr val="007E66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+</a:t>
            </a:r>
            <a:endParaRPr lang="en-US" altLang="zh-CN" sz="1200" b="1" dirty="0">
              <a:solidFill>
                <a:srgbClr val="007E66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  <a:p>
            <a:pPr>
              <a:defRPr/>
            </a:pPr>
            <a:r>
              <a:rPr lang="zh-CN" altLang="en-US" sz="1200" dirty="0">
                <a:solidFill>
                  <a:schemeClr val="tx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基因产品</a:t>
            </a:r>
            <a:endParaRPr lang="zh-CN" altLang="en-US" sz="1200" dirty="0">
              <a:solidFill>
                <a:schemeClr val="tx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40978" name="Picture 3" descr="C:\Users\s\Documents\Tencent Files\2585936105\FileRecv\2(1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351" y="1735501"/>
            <a:ext cx="639763" cy="65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79" name="Picture 4" descr="C:\Users\s\Documents\Tencent Files\2585936105\FileRecv\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8039" y="1735501"/>
            <a:ext cx="7461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0" name="Picture 5" descr="C:\Users\s\Documents\Tencent Files\2585936105\FileRecv\1(3)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290080">
            <a:off x="5407025" y="1722802"/>
            <a:ext cx="45720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矩形 27"/>
          <p:cNvSpPr/>
          <p:nvPr/>
        </p:nvSpPr>
        <p:spPr>
          <a:xfrm>
            <a:off x="6300788" y="1591039"/>
            <a:ext cx="2592387" cy="944562"/>
          </a:xfrm>
          <a:prstGeom prst="rect">
            <a:avLst/>
          </a:prstGeom>
          <a:noFill/>
          <a:ln w="9525">
            <a:solidFill>
              <a:srgbClr val="285A4E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2" tIns="45716" rIns="91432" bIns="45716" anchor="ctr"/>
          <a:lstStyle/>
          <a:p>
            <a:pPr>
              <a:defRPr/>
            </a:pPr>
            <a:r>
              <a:rPr lang="en-US" altLang="zh-CN" sz="1200" dirty="0">
                <a:solidFill>
                  <a:schemeClr val="tx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ELISA </a:t>
            </a:r>
            <a:r>
              <a:rPr lang="zh-CN" altLang="en-US" sz="1200" dirty="0">
                <a:solidFill>
                  <a:schemeClr val="tx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试剂盒、培养基、</a:t>
            </a:r>
            <a:endParaRPr lang="en-US" altLang="zh-CN" sz="1200" dirty="0">
              <a:solidFill>
                <a:schemeClr val="tx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  <a:p>
            <a:pPr>
              <a:defRPr/>
            </a:pPr>
            <a:r>
              <a:rPr lang="en-US" altLang="zh-CN" sz="1200" dirty="0">
                <a:solidFill>
                  <a:schemeClr val="tx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GMP</a:t>
            </a:r>
            <a:r>
              <a:rPr lang="zh-CN" altLang="en-US" sz="1200" dirty="0">
                <a:solidFill>
                  <a:schemeClr val="tx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级核酸酶等特色产品</a:t>
            </a:r>
            <a:endParaRPr lang="zh-CN" altLang="en-US" sz="1200" dirty="0">
              <a:solidFill>
                <a:schemeClr val="tx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32" name="TextBox 24"/>
          <p:cNvSpPr txBox="1">
            <a:spLocks noChangeArrowheads="1"/>
          </p:cNvSpPr>
          <p:nvPr/>
        </p:nvSpPr>
        <p:spPr bwMode="auto">
          <a:xfrm>
            <a:off x="307627" y="1275607"/>
            <a:ext cx="934859" cy="3123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32" tIns="45716" rIns="91432" bIns="45716">
            <a:spAutoFit/>
          </a:bodyPr>
          <a:lstStyle/>
          <a:p>
            <a:pPr>
              <a:defRPr/>
            </a:pP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现货供应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33" name="任意多边形 32"/>
          <p:cNvSpPr/>
          <p:nvPr/>
        </p:nvSpPr>
        <p:spPr>
          <a:xfrm>
            <a:off x="0" y="0"/>
            <a:ext cx="4214810" cy="428610"/>
          </a:xfrm>
          <a:custGeom>
            <a:avLst/>
            <a:gdLst>
              <a:gd name="connsiteX0" fmla="*/ 0 w 4214810"/>
              <a:gd name="connsiteY0" fmla="*/ 0 h 428610"/>
              <a:gd name="connsiteX1" fmla="*/ 4214810 w 4214810"/>
              <a:gd name="connsiteY1" fmla="*/ 0 h 428610"/>
              <a:gd name="connsiteX2" fmla="*/ 4214810 w 4214810"/>
              <a:gd name="connsiteY2" fmla="*/ 428610 h 428610"/>
              <a:gd name="connsiteX3" fmla="*/ 0 w 4214810"/>
              <a:gd name="connsiteY3" fmla="*/ 428610 h 428610"/>
              <a:gd name="connsiteX4" fmla="*/ 0 w 4214810"/>
              <a:gd name="connsiteY4" fmla="*/ 0 h 428610"/>
              <a:gd name="connsiteX0-1" fmla="*/ 0 w 4214810"/>
              <a:gd name="connsiteY0-2" fmla="*/ 0 h 428610"/>
              <a:gd name="connsiteX1-3" fmla="*/ 4214810 w 4214810"/>
              <a:gd name="connsiteY1-4" fmla="*/ 0 h 428610"/>
              <a:gd name="connsiteX2-5" fmla="*/ 3759200 w 4214810"/>
              <a:gd name="connsiteY2-6" fmla="*/ 421640 h 428610"/>
              <a:gd name="connsiteX3-7" fmla="*/ 0 w 4214810"/>
              <a:gd name="connsiteY3-8" fmla="*/ 428610 h 428610"/>
              <a:gd name="connsiteX4-9" fmla="*/ 0 w 4214810"/>
              <a:gd name="connsiteY4-10" fmla="*/ 0 h 42861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214810" h="428610">
                <a:moveTo>
                  <a:pt x="0" y="0"/>
                </a:moveTo>
                <a:lnTo>
                  <a:pt x="4214810" y="0"/>
                </a:lnTo>
                <a:lnTo>
                  <a:pt x="3759200" y="421640"/>
                </a:lnTo>
                <a:lnTo>
                  <a:pt x="0" y="428610"/>
                </a:lnTo>
                <a:lnTo>
                  <a:pt x="0" y="0"/>
                </a:lnTo>
                <a:close/>
              </a:path>
            </a:pathLst>
          </a:custGeom>
          <a:solidFill>
            <a:srgbClr val="007E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/>
          </a:p>
        </p:txBody>
      </p:sp>
      <p:pic>
        <p:nvPicPr>
          <p:cNvPr id="34" name="Picture 2" descr="D:\桌面\新logo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5896" y="37456"/>
            <a:ext cx="1494000" cy="319716"/>
          </a:xfrm>
          <a:prstGeom prst="rect">
            <a:avLst/>
          </a:prstGeom>
          <a:noFill/>
        </p:spPr>
      </p:pic>
      <p:cxnSp>
        <p:nvCxnSpPr>
          <p:cNvPr id="35" name="直接连接符 34"/>
          <p:cNvCxnSpPr/>
          <p:nvPr/>
        </p:nvCxnSpPr>
        <p:spPr>
          <a:xfrm>
            <a:off x="4214811" y="214296"/>
            <a:ext cx="4929190" cy="1588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 rot="5400000" flipH="1" flipV="1">
            <a:off x="4000496" y="214296"/>
            <a:ext cx="214314" cy="214314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59832" y="3096562"/>
            <a:ext cx="1452086" cy="95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851910" y="3796030"/>
            <a:ext cx="1322705" cy="961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72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453314" y="3073577"/>
            <a:ext cx="1270000" cy="169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图片 1" descr="2023年凯新9001质量管理体系换证新证书，增加二街地址_页面_1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939790" y="3089275"/>
            <a:ext cx="1195808" cy="1692000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6804026" y="4867276"/>
            <a:ext cx="2303463" cy="219288"/>
          </a:xfrm>
          <a:prstGeom prst="rect">
            <a:avLst/>
          </a:prstGeom>
          <a:noFill/>
        </p:spPr>
        <p:txBody>
          <a:bodyPr lIns="91438" tIns="45719" rIns="91438" bIns="45719">
            <a:spAutoFit/>
          </a:bodyPr>
          <a:lstStyle/>
          <a:p>
            <a:pPr algn="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Poppins" panose="02000000000000000000" pitchFamily="2" charset="0"/>
              </a:rPr>
              <a:t>义翘神州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Poppins" panose="02000000000000000000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D:\桌面\新logo-黑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25413" y="123825"/>
            <a:ext cx="1493837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副标题 2"/>
          <p:cNvSpPr txBox="1"/>
          <p:nvPr/>
        </p:nvSpPr>
        <p:spPr>
          <a:xfrm>
            <a:off x="539750" y="1290638"/>
            <a:ext cx="7920038" cy="1152525"/>
          </a:xfrm>
          <a:prstGeom prst="rect">
            <a:avLst/>
          </a:prstGeom>
        </p:spPr>
        <p:txBody>
          <a:bodyPr lIns="91434" tIns="45717" rIns="91434" bIns="45717">
            <a:normAutofit/>
          </a:bodyPr>
          <a:lstStyle/>
          <a:p>
            <a:pPr fontAlgn="auto">
              <a:lnSpc>
                <a:spcPct val="9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4365" b="1" noProof="1" smtClean="0">
                <a:solidFill>
                  <a:srgbClr val="007E66"/>
                </a:solidFill>
                <a:latin typeface="Poppins" panose="02000000000000000000" pitchFamily="2" charset="0"/>
                <a:ea typeface="思源黑体 CN Regular" pitchFamily="34" charset="-122"/>
                <a:cs typeface="Poppins" panose="02000000000000000000" pitchFamily="2" charset="0"/>
              </a:rPr>
              <a:t>感谢观看！</a:t>
            </a:r>
            <a:endParaRPr lang="en-US" altLang="zh-CN" sz="4365" b="1" noProof="1">
              <a:solidFill>
                <a:srgbClr val="007E66"/>
              </a:solidFill>
              <a:latin typeface="Poppins" panose="02000000000000000000" pitchFamily="2" charset="0"/>
              <a:ea typeface="思源黑体 CN Regular" pitchFamily="34" charset="-122"/>
              <a:cs typeface="Poppins" panose="02000000000000000000" pitchFamily="2" charset="0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684213" y="2212975"/>
            <a:ext cx="431800" cy="44450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anchor="ctr"/>
          <a:lstStyle/>
          <a:p>
            <a:pPr algn="ctr" fontAlgn="auto">
              <a:defRPr/>
            </a:pPr>
            <a:endParaRPr lang="zh-CN" altLang="en-US" sz="1430" noProof="1"/>
          </a:p>
        </p:txBody>
      </p:sp>
      <p:sp>
        <p:nvSpPr>
          <p:cNvPr id="8" name="椭圆 7"/>
          <p:cNvSpPr/>
          <p:nvPr/>
        </p:nvSpPr>
        <p:spPr>
          <a:xfrm>
            <a:off x="4980806" y="-2755577"/>
            <a:ext cx="6071914" cy="6070984"/>
          </a:xfrm>
          <a:prstGeom prst="ellipse">
            <a:avLst/>
          </a:prstGeom>
          <a:gradFill flip="none" rotWithShape="1">
            <a:gsLst>
              <a:gs pos="0">
                <a:srgbClr val="007E66">
                  <a:shade val="30000"/>
                  <a:satMod val="115000"/>
                </a:srgbClr>
              </a:gs>
              <a:gs pos="50000">
                <a:srgbClr val="007E66">
                  <a:shade val="67500"/>
                  <a:satMod val="115000"/>
                </a:srgbClr>
              </a:gs>
              <a:gs pos="100000">
                <a:srgbClr val="00C898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anchor="ctr"/>
          <a:lstStyle/>
          <a:p>
            <a:pPr algn="ctr" fontAlgn="auto">
              <a:defRPr/>
            </a:pPr>
            <a:endParaRPr lang="zh-CN" altLang="en-US" sz="1430" noProof="1"/>
          </a:p>
        </p:txBody>
      </p:sp>
      <p:sp>
        <p:nvSpPr>
          <p:cNvPr id="6" name="TextBox 11"/>
          <p:cNvSpPr txBox="1"/>
          <p:nvPr/>
        </p:nvSpPr>
        <p:spPr>
          <a:xfrm>
            <a:off x="539750" y="3424238"/>
            <a:ext cx="4608513" cy="601345"/>
          </a:xfrm>
          <a:prstGeom prst="rect">
            <a:avLst/>
          </a:prstGeom>
          <a:noFill/>
        </p:spPr>
        <p:txBody>
          <a:bodyPr lIns="91434" tIns="45717" rIns="91434" bIns="45717">
            <a:spAutoFit/>
          </a:bodyPr>
          <a:lstStyle/>
          <a:p>
            <a:pPr fontAlgn="auto">
              <a:lnSpc>
                <a:spcPct val="150000"/>
              </a:lnSpc>
              <a:defRPr/>
            </a:pPr>
            <a:r>
              <a:rPr lang="zh-CN" altLang="zh-CN" sz="1190" noProof="1">
                <a:latin typeface="思源黑体 CN Regular" pitchFamily="34" charset="-122"/>
                <a:ea typeface="思源黑体 CN Regular" pitchFamily="34" charset="-122"/>
              </a:rPr>
              <a:t>北京义翘神州科技股份有限公司</a:t>
            </a:r>
            <a:r>
              <a:rPr lang="en-US" altLang="zh-CN" sz="1190" noProof="1">
                <a:latin typeface="思源黑体 CN Regular" pitchFamily="34" charset="-122"/>
                <a:ea typeface="思源黑体 CN Regular" pitchFamily="34" charset="-122"/>
              </a:rPr>
              <a:t> </a:t>
            </a:r>
            <a:r>
              <a:rPr lang="en-US" altLang="zh-CN" sz="1030" noProof="1">
                <a:latin typeface="思源黑体 CN Regular" pitchFamily="34" charset="-122"/>
                <a:ea typeface="思源黑体 CN Regular" pitchFamily="34" charset="-122"/>
              </a:rPr>
              <a:t> </a:t>
            </a:r>
            <a:endParaRPr lang="zh-CN" altLang="zh-CN" sz="1030" noProof="1">
              <a:latin typeface="思源黑体 CN Regular" pitchFamily="34" charset="-122"/>
              <a:ea typeface="思源黑体 CN Regular" pitchFamily="34" charset="-122"/>
            </a:endParaRPr>
          </a:p>
          <a:p>
            <a:pPr fontAlgn="auto">
              <a:lnSpc>
                <a:spcPct val="150000"/>
              </a:lnSpc>
              <a:defRPr/>
            </a:pPr>
            <a:r>
              <a:rPr lang="zh-CN" altLang="zh-CN" sz="1030" noProof="1">
                <a:latin typeface="思源黑体 CN Regular" pitchFamily="34" charset="-122"/>
                <a:ea typeface="思源黑体 CN Regular" pitchFamily="34" charset="-122"/>
              </a:rPr>
              <a:t>地址：北京市经济技术开发区科创十街</a:t>
            </a:r>
            <a:r>
              <a:rPr lang="en-US" altLang="zh-CN" sz="1030" noProof="1">
                <a:latin typeface="思源黑体 CN Regular" pitchFamily="34" charset="-122"/>
                <a:ea typeface="思源黑体 CN Regular" pitchFamily="34" charset="-122"/>
              </a:rPr>
              <a:t>18</a:t>
            </a:r>
            <a:r>
              <a:rPr lang="zh-CN" altLang="zh-CN" sz="1030" noProof="1">
                <a:latin typeface="思源黑体 CN Regular" pitchFamily="34" charset="-122"/>
                <a:ea typeface="思源黑体 CN Regular" pitchFamily="34" charset="-122"/>
              </a:rPr>
              <a:t>号院</a:t>
            </a:r>
            <a:r>
              <a:rPr lang="en-US" altLang="zh-CN" sz="1030" noProof="1">
                <a:latin typeface="思源黑体 CN Regular" pitchFamily="34" charset="-122"/>
                <a:ea typeface="思源黑体 CN Regular" pitchFamily="34" charset="-122"/>
              </a:rPr>
              <a:t>9</a:t>
            </a:r>
            <a:r>
              <a:rPr lang="zh-CN" altLang="zh-CN" sz="1030" noProof="1">
                <a:latin typeface="思源黑体 CN Regular" pitchFamily="34" charset="-122"/>
                <a:ea typeface="思源黑体 CN Regular" pitchFamily="34" charset="-122"/>
              </a:rPr>
              <a:t>号楼</a:t>
            </a:r>
            <a:endParaRPr lang="en-US" altLang="zh-CN" sz="1030" noProof="1">
              <a:latin typeface="思源黑体 CN Regular" pitchFamily="34" charset="-122"/>
              <a:ea typeface="思源黑体 CN Regular" pitchFamily="34" charset="-122"/>
            </a:endParaRPr>
          </a:p>
        </p:txBody>
      </p:sp>
      <p:sp>
        <p:nvSpPr>
          <p:cNvPr id="39946" name="TextBox 8"/>
          <p:cNvSpPr txBox="1">
            <a:spLocks noChangeArrowheads="1"/>
          </p:cNvSpPr>
          <p:nvPr/>
        </p:nvSpPr>
        <p:spPr bwMode="auto">
          <a:xfrm>
            <a:off x="6804025" y="4867275"/>
            <a:ext cx="2303463" cy="2143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r">
              <a:buFont typeface="Arial" panose="020B0604020202020204" pitchFamily="34" charset="0"/>
              <a:buNone/>
            </a:pPr>
            <a:r>
              <a:rPr lang="zh-CN" altLang="en-US" sz="800" dirty="0">
                <a:solidFill>
                  <a:srgbClr val="80808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义翘神州</a:t>
            </a:r>
            <a:endParaRPr lang="en-US" altLang="zh-CN" sz="800" dirty="0">
              <a:solidFill>
                <a:srgbClr val="808080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216"/>
    </mc:Choice>
    <mc:Fallback>
      <p:transition spd="slow" advTm="16216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PP_MARK_KEY" val="bdf8d33e-99e9-4f52-9128-9485d20bc051"/>
  <p:tag name="COMMONDATA" val="eyJoZGlkIjoiZDdiYWQ0OTVjNTNiNjNlM2I3OTNkYTQ1MmZkZTdkOTUifQ=="/>
  <p:tag name="commondata" val="eyJoZGlkIjoiZTE1YTA5Y2Y5Y2I0NzU2ZDExMmM5ZWY5YTU1YWU0MjA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我的自定义">
      <a:majorFont>
        <a:latin typeface="Times New Roman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>
          <a:solidFill>
            <a:schemeClr val="tx1">
              <a:lumMod val="50000"/>
              <a:lumOff val="50000"/>
            </a:schemeClr>
          </a:solidFill>
          <a:tailEnd type="oval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4793</Words>
  <Application>WPS 演示</Application>
  <PresentationFormat>全屏显示(16:9)</PresentationFormat>
  <Paragraphs>970</Paragraphs>
  <Slides>20</Slides>
  <Notes>8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9" baseType="lpstr">
      <vt:lpstr>Arial</vt:lpstr>
      <vt:lpstr>宋体</vt:lpstr>
      <vt:lpstr>Wingdings</vt:lpstr>
      <vt:lpstr>思源黑体 CN Medium</vt:lpstr>
      <vt:lpstr>黑体</vt:lpstr>
      <vt:lpstr>Poppins</vt:lpstr>
      <vt:lpstr>思源黑体 CN Regular</vt:lpstr>
      <vt:lpstr>思源黑体 CN Normal</vt:lpstr>
      <vt:lpstr>Wide Latin</vt:lpstr>
      <vt:lpstr>微软雅黑</vt:lpstr>
      <vt:lpstr>Poppins</vt:lpstr>
      <vt:lpstr>楷体</vt:lpstr>
      <vt:lpstr>Times New Roman</vt:lpstr>
      <vt:lpstr>Arial Unicode MS</vt:lpstr>
      <vt:lpstr>Calibri</vt:lpstr>
      <vt:lpstr>Poppins Light</vt:lpstr>
      <vt:lpstr>思源黑体 CN Bold</vt:lpstr>
      <vt:lpstr>Segoe Print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sinobio</dc:creator>
  <cp:lastModifiedBy>忘了天空的颜色</cp:lastModifiedBy>
  <cp:revision>1620</cp:revision>
  <dcterms:created xsi:type="dcterms:W3CDTF">2020-10-08T03:19:00Z</dcterms:created>
  <dcterms:modified xsi:type="dcterms:W3CDTF">2024-08-28T03:49:35Z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BFDE58DBAA0E483C89F953C977A91886</vt:lpwstr>
  </property>
  <property fmtid="{D5CDD505-2E9C-101B-9397-08002B2CF9AE}" pid="3" name="KSOProductBuildVer">
    <vt:lpwstr>2052-12.1.0.17827</vt:lpwstr>
  </property>
</Properties>
</file>