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666" r:id="rId1"/>
    <p:sldMasterId id="2147492703" r:id="rId2"/>
  </p:sldMasterIdLst>
  <p:notesMasterIdLst>
    <p:notesMasterId r:id="rId3"/>
  </p:notesMasterIdLst>
  <p:sldIdLst>
    <p:sldId id="4341" r:id="rId4"/>
    <p:sldId id="4346" r:id="rId5"/>
    <p:sldId id="4350" r:id="rId6"/>
    <p:sldId id="4353" r:id="rId7"/>
    <p:sldId id="4359" r:id="rId9"/>
    <p:sldId id="4362" r:id="rId10"/>
    <p:sldId id="4365" r:id="rId11"/>
    <p:sldId id="4368" r:id="rId12"/>
    <p:sldId id="4374" r:id="rId14"/>
    <p:sldId id="4377" r:id="rId15"/>
    <p:sldId id="4380" r:id="rId16"/>
    <p:sldId id="4383" r:id="rId17"/>
    <p:sldId id="4389" r:id="rId19"/>
    <p:sldId id="4392" r:id="rId20"/>
    <p:sldId id="4395" r:id="rId21"/>
    <p:sldId id="4398" r:id="rId22"/>
    <p:sldId id="4404" r:id="rId24"/>
    <p:sldId id="4407" r:id="rId25"/>
    <p:sldId id="4410" r:id="rId26"/>
    <p:sldId id="4413" r:id="rId27"/>
    <p:sldId id="4419" r:id="rId29"/>
    <p:sldId id="4422" r:id="rId30"/>
    <p:sldId id="4425" r:id="rId31"/>
    <p:sldId id="4428" r:id="rId32"/>
    <p:sldId id="4434" r:id="rId34"/>
    <p:sldId id="4437" r:id="rId35"/>
    <p:sldId id="4440" r:id="rId36"/>
    <p:sldId id="444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667" r:id="rId1"/>
    <p:sldLayoutId id="2147492668" r:id="rId2"/>
    <p:sldLayoutId id="2147492669" r:id="rId3"/>
    <p:sldLayoutId id="2147492670" r:id="rId4"/>
    <p:sldLayoutId id="2147492671" r:id="rId5"/>
    <p:sldLayoutId id="2147492672" r:id="rId6"/>
    <p:sldLayoutId id="2147492673" r:id="rId7"/>
    <p:sldLayoutId id="2147492674" r:id="rId8"/>
    <p:sldLayoutId id="2147492675" r:id="rId9"/>
    <p:sldLayoutId id="2147492676" r:id="rId10"/>
    <p:sldLayoutId id="21474926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704" r:id="rId1"/>
    <p:sldLayoutId id="2147492705" r:id="rId2"/>
    <p:sldLayoutId id="2147492706" r:id="rId3"/>
    <p:sldLayoutId id="2147492707" r:id="rId4"/>
    <p:sldLayoutId id="2147492708" r:id="rId5"/>
    <p:sldLayoutId id="2147492709" r:id="rId6"/>
    <p:sldLayoutId id="2147492710" r:id="rId7"/>
    <p:sldLayoutId id="2147492711" r:id="rId8"/>
    <p:sldLayoutId id="2147492712" r:id="rId9"/>
    <p:sldLayoutId id="2147492713" r:id="rId10"/>
    <p:sldLayoutId id="21474927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数字化课堂：创新教学的未来趋势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数字化课堂的发展背景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数字化课堂的特点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数字化课堂的实践案例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数字化课堂在创新教学中的作用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数字化课堂的挑战与对策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数字化课堂的发展背景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互联网技术的普及</a:t>
            </a:r>
            <a:endParaRPr altLang="en-US" lang="zh-CN"/>
          </a:p>
        </p:txBody>
      </p:sp>
      <p:sp>
        <p:nvSpPr>
          <p:cNvPr id="1049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互联网技术的快速发展为数字化课堂提供了技术支持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互联网技术为数字化课堂提供了更加多样化的教学方式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互联网技术的普及为数字化课堂的发展提供了广阔的市场前景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互联网的普及使得在线教育资源更加丰富和便捷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教育信息化政策推动</a:t>
            </a:r>
            <a:endParaRPr altLang="en-US" lang="zh-CN"/>
          </a:p>
        </p:txBody>
      </p:sp>
      <p:sp>
        <p:nvSpPr>
          <p:cNvPr id="10491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国家政策支持：推动教育信息化发展，提高教育质量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信息技术发展：互联网、人工智能等技术的普及，为数字化课堂提供了技术支持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教育改革需求：传统教学模式的局限性，需要数字化课堂来创新教学方式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全球趋势：数字化课堂已成为全球教育领域的未来趋势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传统教学模式的局限性</a:t>
            </a:r>
            <a:endParaRPr altLang="en-US" lang="zh-CN"/>
          </a:p>
        </p:txBody>
      </p:sp>
      <p:sp>
        <p:nvSpPr>
          <p:cNvPr id="10491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缺乏个性化教学：无法满足每个学生的学习需求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缺乏互动性：学生与教师、学生与学生之间的交流较少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资源有限：无法充分利用各种教学资源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受限于时间和空间：无法随时随地学习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数字化课堂的特点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线上线下融合的教学方式</a:t>
            </a:r>
            <a:endParaRPr altLang="en-US" lang="zh-CN"/>
          </a:p>
        </p:txBody>
      </p:sp>
      <p:sp>
        <p:nvSpPr>
          <p:cNvPr id="10493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促进师生之间的互动与交流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适应不同学生的学习需求，提高教学效果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线上教学与线下教学的优势互补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实现教学资源共享，提高教学效率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个性化学习体验</a:t>
            </a:r>
            <a:endParaRPr altLang="en-US" lang="zh-CN"/>
          </a:p>
        </p:txBody>
      </p:sp>
      <p:sp>
        <p:nvSpPr>
          <p:cNvPr id="10493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定制化教学内容：根据学生的需求和兴趣定制教学内容，提高学习效果。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多样化教学方法：采用多种教学方法，如在线视频、互动游戏、小组讨论等，激发学生的学习兴趣。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实时反馈与评估：通过实时反馈和评估，帮助学生及时了解自己的学习进度和成果，调整学习策略。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互动与协作：鼓励学生之间的互动与协作，促进知识分享和学习共同进步。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多元化的教学资源</a:t>
            </a:r>
            <a:endParaRPr altLang="en-US" lang="zh-CN"/>
          </a:p>
        </p:txBody>
      </p:sp>
      <p:sp>
        <p:nvSpPr>
          <p:cNvPr id="10494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多媒体教学资源：利用图片、视频、音频等多种形式呈现教学内容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网络资源：通过互联网获取丰富的教学资源，如在线课程、教学视频等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个性化教学资源：根据学生的需求和兴趣，提供个性化的教学资源和学习体验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互动性教学资源：通过在线讨论、互动游戏等方式，增强学生与教学资源之间的互动性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数字化课堂在创新教学中的作用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提升教学效果</a:t>
            </a:r>
            <a:endParaRPr altLang="en-US" lang="zh-CN"/>
          </a:p>
        </p:txBody>
      </p:sp>
      <p:sp>
        <p:nvSpPr>
          <p:cNvPr id="10495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数字化课堂提高教学效率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数字化课堂增强学生的学习体验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数字化课堂提供丰富的教学资源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数字化课堂促进个性化教学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培养学生创新能力</a:t>
            </a:r>
            <a:endParaRPr altLang="en-US" lang="zh-CN"/>
          </a:p>
        </p:txBody>
      </p:sp>
      <p:sp>
        <p:nvSpPr>
          <p:cNvPr id="10496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数字化课堂通过模拟实验、虚拟现实等技术，提供实践机会，培养学生的动手能力和实践能力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数字化课堂提供丰富的学习资源，激发学生的学习热情和创造力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数字化课堂通过互动教学、个性化学习等方式，培养学生的自主学习和解决问题的能力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数字化课堂通过在线协作、团队合作等方式，培养学生的合作精神和团队意识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7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数字化课堂提供优质教育资源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打破地域限制，让更多学生受益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促进教育资源均衡分配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提高教育质量，缩小城乡差距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7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数字化课堂的实践案例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在线课程平台的建设与应用</a:t>
            </a:r>
            <a:endParaRPr altLang="en-US" lang="zh-CN"/>
          </a:p>
        </p:txBody>
      </p:sp>
      <p:sp>
        <p:nvSpPr>
          <p:cNvPr id="10498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平台功能：提供在线学习、交流、评估等功能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教学模式：采用线上线下相结合的教学模式，提高教学效果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实践案例：介绍数字化课堂实践案例，展示数字化课堂的优势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课程资源：汇聚优质教育资源，满足不同学习需求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虚拟现实技术在教育中的应用</a:t>
            </a:r>
            <a:endParaRPr altLang="en-US" lang="zh-CN"/>
          </a:p>
        </p:txBody>
      </p:sp>
      <p:sp>
        <p:nvSpPr>
          <p:cNvPr id="10499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数字化课堂中的虚拟现实技术实践案例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虚拟现实技术对教育行业的影响与价值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虚拟现实技术定义与特点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虚拟现实技术在教育领域的应用场景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人工智能辅助教学系统的开发与应用</a:t>
            </a:r>
            <a:endParaRPr altLang="en-US" lang="zh-CN"/>
          </a:p>
        </p:txBody>
      </p:sp>
      <p:sp>
        <p:nvSpPr>
          <p:cNvPr id="10499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辅助教学系统的功能与特点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人工智能技术在教学中的应用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开发流程与技术实现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应用效果与未来发展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0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数字化课堂的挑战与对策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50126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技术难题：网络不稳定、设备故障、技术更新快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解决方案：采用云端技术、备份设备、定期培训教师提高技术水平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教育资源整合与共享问题</a:t>
            </a:r>
            <a:endParaRPr altLang="en-US" lang="zh-CN"/>
          </a:p>
        </p:txBody>
      </p:sp>
      <p:sp>
        <p:nvSpPr>
          <p:cNvPr id="10501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如何打破信息壁垒，实现教育资源的优化配置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数字化课堂中的教育资源分布不均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不同地区、不同学校之间的资源共享难题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数字化课堂如何助力教育公平，提高教育质量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教师培训与素质提升策略</a:t>
            </a:r>
            <a:endParaRPr altLang="en-US" lang="zh-CN"/>
          </a:p>
        </p:txBody>
      </p:sp>
      <p:sp>
        <p:nvSpPr>
          <p:cNvPr id="10502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提升教师数字化教学能力：培训教师掌握数字化教学工具和教学方法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加强教师教育技术应用能力：提高教师在教学中运用信息技术的能力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培养教师创新教学理念：引导教师转变观念，注重学生创新能力和素质培养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建立教师数字化教学评估机制：对教师数字化教学能力进行评估和激励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3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数字化课堂的未来展望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智能化教学系统的普及与发展</a:t>
            </a:r>
            <a:endParaRPr altLang="en-US" lang="zh-CN"/>
          </a:p>
        </p:txBody>
      </p:sp>
      <p:sp>
        <p:nvSpPr>
          <p:cNvPr id="10503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人工智能技术的进步为智能化教学系统提供了支持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数字化课堂将逐渐普及，为学生提供更加便捷的学习方式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智能化教学系统将实现个性化教学，提高教学效果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未来数字化课堂将与智能化教学系统相互融合，形成更加完善的教育体系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跨学科融合教育的趋势</a:t>
            </a:r>
            <a:endParaRPr altLang="en-US" lang="zh-CN"/>
          </a:p>
        </p:txBody>
      </p:sp>
      <p:sp>
        <p:nvSpPr>
          <p:cNvPr id="10504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数字化课堂将促进跨学科融合教育的发展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跨学科融合教育将为学生提供更全面的知识体系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数字化课堂将为跨学科融合教育提供更多的可能性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跨学科融合教育将为未来教育的发展带来新的机遇和挑战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构建全球化的数字化课堂网络</a:t>
            </a:r>
            <a:endParaRPr altLang="en-US" lang="zh-CN"/>
          </a:p>
        </p:txBody>
      </p:sp>
      <p:sp>
        <p:nvSpPr>
          <p:cNvPr id="1050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实现全球优质教育资源共享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提升教育公平性和普及率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推动教育现代化和国际化发展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促进跨文化交流与合作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59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5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2023-12-15T15:21:08Z</dcterms:created>
  <dcterms:modified xsi:type="dcterms:W3CDTF">2023-12-15T15:21:08Z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95b31a9f33d84014a54e22c0be27fc50_21</vt:lpwstr>
  </property>
</Properties>
</file>