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71" r:id="rId1"/>
    <p:sldMasterId id="2147497708" r:id="rId2"/>
  </p:sldMasterIdLst>
  <p:notesMasterIdLst>
    <p:notesMasterId r:id="rId3"/>
  </p:notesMasterIdLst>
  <p:sldIdLst>
    <p:sldId id="6877" r:id="rId4"/>
    <p:sldId id="6881" r:id="rId5"/>
    <p:sldId id="6884" r:id="rId6"/>
    <p:sldId id="6887" r:id="rId7"/>
    <p:sldId id="6893" r:id="rId9"/>
    <p:sldId id="6896" r:id="rId10"/>
    <p:sldId id="6899" r:id="rId11"/>
    <p:sldId id="6902" r:id="rId12"/>
    <p:sldId id="6908" r:id="rId14"/>
    <p:sldId id="6911" r:id="rId15"/>
    <p:sldId id="6914" r:id="rId16"/>
    <p:sldId id="6917" r:id="rId17"/>
    <p:sldId id="6920" r:id="rId18"/>
    <p:sldId id="6926" r:id="rId20"/>
    <p:sldId id="6929" r:id="rId21"/>
    <p:sldId id="6932" r:id="rId22"/>
    <p:sldId id="6935" r:id="rId23"/>
    <p:sldId id="6938" r:id="rId24"/>
    <p:sldId id="6944" r:id="rId26"/>
    <p:sldId id="6947" r:id="rId27"/>
    <p:sldId id="6950" r:id="rId28"/>
    <p:sldId id="6953" r:id="rId29"/>
    <p:sldId id="6956" r:id="rId30"/>
    <p:sldId id="6962" r:id="rId32"/>
    <p:sldId id="6965" r:id="rId33"/>
    <p:sldId id="6968" r:id="rId34"/>
    <p:sldId id="6971" r:id="rId35"/>
    <p:sldId id="697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72" r:id="rId1"/>
    <p:sldLayoutId id="2147497673" r:id="rId2"/>
    <p:sldLayoutId id="2147497674" r:id="rId3"/>
    <p:sldLayoutId id="2147497675" r:id="rId4"/>
    <p:sldLayoutId id="2147497676" r:id="rId5"/>
    <p:sldLayoutId id="2147497677" r:id="rId6"/>
    <p:sldLayoutId id="2147497678" r:id="rId7"/>
    <p:sldLayoutId id="2147497679" r:id="rId8"/>
    <p:sldLayoutId id="2147497680" r:id="rId9"/>
    <p:sldLayoutId id="2147497681" r:id="rId10"/>
    <p:sldLayoutId id="21474976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709" r:id="rId1"/>
    <p:sldLayoutId id="2147497710" r:id="rId2"/>
    <p:sldLayoutId id="2147497711" r:id="rId3"/>
    <p:sldLayoutId id="2147497712" r:id="rId4"/>
    <p:sldLayoutId id="2147497713" r:id="rId5"/>
    <p:sldLayoutId id="2147497714" r:id="rId6"/>
    <p:sldLayoutId id="2147497715" r:id="rId7"/>
    <p:sldLayoutId id="2147497716" r:id="rId8"/>
    <p:sldLayoutId id="2147497717" r:id="rId9"/>
    <p:sldLayoutId id="2147497718" r:id="rId10"/>
    <p:sldLayoutId id="21474977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tags" Target="../tags/tag421.xml"/><Relationship Id="rId18" Type="http://schemas.openxmlformats.org/officeDocument/2006/relationships/tags" Target="../tags/tag422.xml"/><Relationship Id="rId19" Type="http://schemas.openxmlformats.org/officeDocument/2006/relationships/tags" Target="../tags/tag423.xml"/><Relationship Id="rId20" Type="http://schemas.openxmlformats.org/officeDocument/2006/relationships/tags" Target="../tags/tag424.xml"/><Relationship Id="rId21" Type="http://schemas.openxmlformats.org/officeDocument/2006/relationships/tags" Target="../tags/tag425.xml"/><Relationship Id="rId22" Type="http://schemas.openxmlformats.org/officeDocument/2006/relationships/tags" Target="../tags/tag426.xml"/><Relationship Id="rId23" Type="http://schemas.openxmlformats.org/officeDocument/2006/relationships/tags" Target="../tags/tag427.xml"/><Relationship Id="rId24" Type="http://schemas.openxmlformats.org/officeDocument/2006/relationships/tags" Target="../tags/tag428.xml"/><Relationship Id="rId25" Type="http://schemas.openxmlformats.org/officeDocument/2006/relationships/tags" Target="../tags/tag429.xml"/><Relationship Id="rId26" Type="http://schemas.openxmlformats.org/officeDocument/2006/relationships/tags" Target="../tags/tag430.xml"/><Relationship Id="rId27" Type="http://schemas.openxmlformats.org/officeDocument/2006/relationships/tags" Target="../tags/tag431.xml"/><Relationship Id="rId28" Type="http://schemas.openxmlformats.org/officeDocument/2006/relationships/tags" Target="../tags/tag432.xml"/><Relationship Id="rId29" Type="http://schemas.openxmlformats.org/officeDocument/2006/relationships/tags" Target="../tags/tag43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强化市场营销策略与执行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市场营销策略的重要性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市场营销策略的制定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市场营销策略的执行与落地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市场营销策略的创新与升级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强化市场营销策略与执行的保障措施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市场营销策略的重要性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市场营销策略对企业发展的影响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提升品牌知名度：通过有效的市场营销策略，企业可以增加品牌曝光度，提高品牌知名度，进而吸引更多潜在客户。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促进销售增长：市场营销策略可以帮助企业更好地了解客户需求，制定针对性的销售策略，提高销售业绩。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降低成本：有效的市场营销策略可以帮助企业降低销售成本，提高利润率，进而增强企业的竞争力。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增强市场竞争力：通过创新的市场营销策略，企业可以更好地满足客户需求，提高客户满意度，从而增强市场竞争力。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市场营销策略对企业品牌形象的影响</a:t>
            </a:r>
            <a:endParaRPr altLang="en-US" lang="zh-CN"/>
          </a:p>
        </p:txBody>
      </p:sp>
      <p:cxnSp>
        <p:nvCxnSpPr>
          <p:cNvPr id="3145795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7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9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152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塑造品牌形象：市场营销策略的制定和执行，有助于企业塑造独特的品牌形象，使消费者对品牌产生信任感和认同感。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促进品牌发展：有效的市场营销策略能够推动企业品牌的持续发展，提高品牌的市场份额和盈利能力。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164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强化品牌定位：通过精准的市场定位，市场营销策略能够使企业的品牌在消费者心中形成独特的印象，进而巩固品牌的市场地位。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166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提升品牌知名度：通过有效的市场营销策略，企业可以吸引更多的潜在客户，提高品牌在市场上的知名度。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市场营销策略对企业销售业绩的影响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扩大市场份额：通过有针对性的市场营销策略，针对目标客户群体进行精准推广，提高企业在市场中的份额。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提升品牌知名度：通过有效的市场营销策略，提高企业在目标市场的知名度和曝光率，吸引更多潜在客户。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增强客户信任感：通过专业的市场营销策略，展示企业的产品或服务优势，提高客户对企业的信任感和忠诚度。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促进销售增长：通过有效的市场营销策略，提高企业的销售业绩，实现企业的盈利目标。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8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市场营销策略的制定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目标市场的定位与细分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目标市场的定义与范围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目标市场的细分方法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目标市场的定位策略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目标市场的特点与需求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目标客户的需求分析</a:t>
            </a:r>
            <a:endParaRPr altLang="en-US" lang="zh-CN"/>
          </a:p>
        </p:txBody>
      </p:sp>
      <p:sp>
        <p:nvSpPr>
          <p:cNvPr id="1049454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56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5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60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确定目标客户群体：根据产品或服务的特点，明确目标客户群体，包括年龄、性别、地域、职业等方面的特征。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2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64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66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68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收集客户需求信息：通过市场调研、客户访谈、问卷调查等方式，收集目标客户的需求信息，包括产品或服务的需求、价格敏感度、购买习惯等方面的信息。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0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72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7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76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分析客户需求：对收集到的客户需求信息进行整理和分析，找出目标客户的核心需求和痛点，为制定市场营销策略提供依据。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8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80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82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84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制定满足客户需求的市场营销策略：根据目标客户的需求和痛点，制定相应的市场营销策略，包括产品定位、价格策略、渠道策略、促销策略等方面的内容。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竞争对手的分析与差异化竞争策略制定</a:t>
            </a:r>
            <a:endParaRPr altLang="en-US" lang="zh-CN"/>
          </a:p>
        </p:txBody>
      </p:sp>
      <p:sp>
        <p:nvSpPr>
          <p:cNvPr id="10495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确定目标市场，明确目标客户群体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分析竞争对手的市场份额、产品特点、营销策略等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找出与竞争对手的差异点，制定差异化竞争策略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制定具体的营销策略和执行计划，包括产品定价、推广渠道、促销活动等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营销组合策略的制定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促销策略：制定有效的促销活动，吸引客户购买并提高品牌知名度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价格策略：根据成本、竞争和市场需求，制定合理的价格策略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渠道策略：选择合适的销售渠道，提高产品覆盖面和销售效率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目标市场：明确目标客户群体，了解客户需求和偏好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产品策略：根据市场需求，制定产品定位、特点和优势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市场营销策略的执行与落地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营销计划的制定与执行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859922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121096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1013341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明确目标：制定具体的营销目标，包括销售额、市场份额等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44717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4842319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4625192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市场调研：了解目标市场的需求、竞争情况，为制定营销策略提供依据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7"/>
          <p:cNvSpPr/>
          <p:nvPr>
            <p:custDataLst>
              <p:tags r:id="rId7"/>
            </p:custDataLst>
          </p:nvPr>
        </p:nvSpPr>
        <p:spPr>
          <a:xfrm>
            <a:off x="80829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2"/>
          <p:cNvSpPr/>
          <p:nvPr>
            <p:custDataLst>
              <p:tags r:id="rId8"/>
            </p:custDataLst>
          </p:nvPr>
        </p:nvSpPr>
        <p:spPr>
          <a:xfrm>
            <a:off x="847302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8236392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策略制定：根据市场调研结果，制定相应的营销策略，包括产品定位、价格策略、渠道策略等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3"/>
          <p:cNvSpPr/>
          <p:nvPr>
            <p:custDataLst>
              <p:tags r:id="rId10"/>
            </p:custDataLst>
          </p:nvPr>
        </p:nvSpPr>
        <p:spPr>
          <a:xfrm>
            <a:off x="267039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7"/>
          <p:cNvSpPr/>
          <p:nvPr>
            <p:custDataLst>
              <p:tags r:id="rId11"/>
            </p:custDataLst>
          </p:nvPr>
        </p:nvSpPr>
        <p:spPr>
          <a:xfrm>
            <a:off x="3021442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2823817" y="4709717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营销计划执行：按照营销计划，组织各项营销活动，确保计划的顺利实施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4"/>
          <p:cNvSpPr/>
          <p:nvPr>
            <p:custDataLst>
              <p:tags r:id="rId13"/>
            </p:custDataLst>
          </p:nvPr>
        </p:nvSpPr>
        <p:spPr>
          <a:xfrm>
            <a:off x="62822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8"/>
          <p:cNvSpPr/>
          <p:nvPr>
            <p:custDataLst>
              <p:tags r:id="rId14"/>
            </p:custDataLst>
          </p:nvPr>
        </p:nvSpPr>
        <p:spPr>
          <a:xfrm>
            <a:off x="66527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15"/>
            </p:custDataLst>
          </p:nvPr>
        </p:nvSpPr>
        <p:spPr>
          <a:xfrm>
            <a:off x="64356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监控与调整：对营销计划的执行情况进行监控，及时发现问题并进行调整，确保计划的顺利完成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营销活动的策划与实施</a:t>
            </a:r>
            <a:endParaRPr altLang="en-US" lang="zh-CN"/>
          </a:p>
        </p:txBody>
      </p:sp>
      <p:sp>
        <p:nvSpPr>
          <p:cNvPr id="10498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组织与协调资源，确保活动的顺利进行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对活动效果进行评估与反馈，不断优化和改进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明确营销目标与策略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制定详细的活动计划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营销渠道的拓展与维护</a:t>
            </a:r>
            <a:endParaRPr altLang="en-US" lang="zh-CN"/>
          </a:p>
        </p:txBody>
      </p:sp>
      <p:sp>
        <p:nvSpPr>
          <p:cNvPr id="10498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拓展渠道：寻找新的销售渠道和合作伙伴，扩大市场份额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维护渠道：保持与渠道合作伙伴的良好关系，确保销售顺畅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渠道优化：根据市场变化和客户需求，不断优化渠道结构和策略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数据分析与监控：通过数据分析和监控，及时发现问题并采取相应措施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营销效果的评估与反馈</a:t>
            </a:r>
            <a:endParaRPr altLang="en-US" lang="zh-CN"/>
          </a:p>
        </p:txBody>
      </p:sp>
      <p:sp>
        <p:nvSpPr>
          <p:cNvPr id="10499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反馈渠道：客户投诉、市场反馈、内部报告等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评估标准：销售额、市场份额、客户满意度等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评估方法：数据分析、市场调研、客户访谈等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改进措施：根据评估结果，调整营销策略、加强执行力度等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市场营销策略的创新与升级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营销手段的创新与尝试</a:t>
            </a:r>
            <a:endParaRPr altLang="en-US" lang="zh-CN"/>
          </a:p>
        </p:txBody>
      </p:sp>
      <p:sp>
        <p:nvSpPr>
          <p:cNvPr id="10501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短视频营销：利用短视频平台发布有趣、实用的产品视频，吸引用户关注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社交媒体营销：利用社交媒体平台进行产品推广和品牌建设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内容营销：通过创作优质内容吸引潜在客户，提高品牌知名度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直播营销：通过直播形式与用户互动，展示产品特点和优势，提高销售转化率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营销策略的调整与优化</a:t>
            </a:r>
            <a:endParaRPr altLang="en-US" lang="zh-CN"/>
          </a:p>
        </p:txBody>
      </p:sp>
      <p:sp>
        <p:nvSpPr>
          <p:cNvPr id="10501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针对目标市场的精准定位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多元化营销手段的运用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品牌形象与口碑的塑造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客户关系管理及维护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营销团队的培训与提升</a:t>
            </a:r>
            <a:endParaRPr altLang="en-US" lang="zh-CN"/>
          </a:p>
        </p:txBody>
      </p:sp>
      <p:sp>
        <p:nvSpPr>
          <p:cNvPr id="10502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培训内容：市场营销策略、销售技巧、客户服务等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培训方式：线上培训、线下培训、实践操作等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培训周期：根据实际情况确定，一般为一至两周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培训效果评估：通过考核、业绩提升等方式进行评估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营销策略的持续改进与升级</a:t>
            </a:r>
            <a:endParaRPr altLang="en-US" lang="zh-CN"/>
          </a:p>
        </p:txBody>
      </p:sp>
      <p:sp>
        <p:nvSpPr>
          <p:cNvPr id="10503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优化产品组合：根据市场需求和竞争状况，不断优化产品组合，提高产品的竞争力和市场占有率。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不断跟踪市场趋势：密切关注行业动态和竞争对手的营销策略，及时调整自己的策略以适应市场需求。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创新营销手段：尝试新的营销手段，如社交媒体营销、内容营销等，以吸引更多的潜在客户。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加强渠道管理：与合作伙伴建立良好的关系，加强渠道管理，提高产品的销售量和市场覆盖率。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强化市场营销策略与执行的保障措施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建立完善的市场营销管理制度</a:t>
            </a:r>
            <a:endParaRPr altLang="en-US" lang="zh-CN"/>
          </a:p>
        </p:txBody>
      </p:sp>
      <p:sp>
        <p:nvSpPr>
          <p:cNvPr id="10504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定期评估与调整市场营销策略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建立专业的市场营销团队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制定详细的市场营销计划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明确市场营销目标与战略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加强营销团队的建设与培训</a:t>
            </a:r>
            <a:endParaRPr altLang="en-US" lang="zh-CN"/>
          </a:p>
        </p:txBody>
      </p:sp>
      <p:sp>
        <p:nvSpPr>
          <p:cNvPr id="10505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定期培训：提高团队成员的营销技能和知识水平，增强团队的整体实力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建立专业的营销团队：具备专业的营销技能和知识，能够有效地执行市场营销策略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明确职责与目标：制定明确的职责和目标，确保团队成员能够高效地完成工作任务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激励与考核：建立激励机制和考核制度，激发团队成员的积极性和创造力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建立有效的营销激励机制</a:t>
            </a:r>
            <a:endParaRPr altLang="en-US" lang="zh-CN"/>
          </a:p>
        </p:txBody>
      </p:sp>
      <p:sp>
        <p:nvSpPr>
          <p:cNvPr id="1050616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8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20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明确营销目标与任务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2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24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28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制定合理的奖励政策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3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32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4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36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建立有效的沟通机制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3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640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2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单击此处添加正文，文字是您思想的提炼，请尽量言简意赅，单击此处添加正文；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44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定期评估与调整激励机制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64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加强与其他部门的协作与沟通，形成合力推动市场营销工作。</a:t>
            </a:r>
            <a:endParaRPr altLang="en-US" lang="zh-CN"/>
          </a:p>
        </p:txBody>
      </p:sp>
      <p:sp>
        <p:nvSpPr>
          <p:cNvPr id="1050688" name="圆角矩形 3"/>
          <p:cNvSpPr/>
          <p:nvPr>
            <p:custDataLst>
              <p:tags r:id="rId1"/>
            </p:custDataLst>
          </p:nvPr>
        </p:nvSpPr>
        <p:spPr>
          <a:xfrm rot="2700000">
            <a:off x="2632916" y="136440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690" name="圆角矩形 4"/>
          <p:cNvSpPr/>
          <p:nvPr>
            <p:custDataLst>
              <p:tags r:id="rId2"/>
            </p:custDataLst>
          </p:nvPr>
        </p:nvSpPr>
        <p:spPr>
          <a:xfrm rot="2700000">
            <a:off x="2659074" y="139121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692" name="圆角矩形 5"/>
          <p:cNvSpPr/>
          <p:nvPr>
            <p:custDataLst>
              <p:tags r:id="rId3"/>
            </p:custDataLst>
          </p:nvPr>
        </p:nvSpPr>
        <p:spPr>
          <a:xfrm rot="2700000">
            <a:off x="3558280" y="2168780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694" name="圆角矩形 6"/>
          <p:cNvSpPr/>
          <p:nvPr>
            <p:custDataLst>
              <p:tags r:id="rId4"/>
            </p:custDataLst>
          </p:nvPr>
        </p:nvSpPr>
        <p:spPr>
          <a:xfrm rot="2700000">
            <a:off x="3584438" y="2194939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696" name="文本框 66"/>
          <p:cNvSpPr txBox="1"/>
          <p:nvPr>
            <p:custDataLst>
              <p:tags r:id="rId5"/>
            </p:custDataLst>
          </p:nvPr>
        </p:nvSpPr>
        <p:spPr>
          <a:xfrm>
            <a:off x="2521741" y="150565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698" name="圆角矩形 24"/>
          <p:cNvSpPr/>
          <p:nvPr>
            <p:custDataLst>
              <p:tags r:id="rId6"/>
            </p:custDataLst>
          </p:nvPr>
        </p:nvSpPr>
        <p:spPr>
          <a:xfrm rot="2700000">
            <a:off x="2635532" y="3005204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00" name="圆角矩形 27"/>
          <p:cNvSpPr/>
          <p:nvPr>
            <p:custDataLst>
              <p:tags r:id="rId7"/>
            </p:custDataLst>
          </p:nvPr>
        </p:nvSpPr>
        <p:spPr>
          <a:xfrm rot="2700000">
            <a:off x="2661036" y="303136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02" name="文本框 67"/>
          <p:cNvSpPr txBox="1"/>
          <p:nvPr>
            <p:custDataLst>
              <p:tags r:id="rId8"/>
            </p:custDataLst>
          </p:nvPr>
        </p:nvSpPr>
        <p:spPr>
          <a:xfrm>
            <a:off x="2519779" y="314580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03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704" name="圆角矩形 33"/>
          <p:cNvSpPr/>
          <p:nvPr>
            <p:custDataLst>
              <p:tags r:id="rId9"/>
            </p:custDataLst>
          </p:nvPr>
        </p:nvSpPr>
        <p:spPr>
          <a:xfrm rot="2700000">
            <a:off x="2636186" y="452764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06" name="圆角矩形 34"/>
          <p:cNvSpPr/>
          <p:nvPr>
            <p:custDataLst>
              <p:tags r:id="rId10"/>
            </p:custDataLst>
          </p:nvPr>
        </p:nvSpPr>
        <p:spPr>
          <a:xfrm rot="2700000">
            <a:off x="2659074" y="455445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08" name="文本框 68"/>
          <p:cNvSpPr txBox="1"/>
          <p:nvPr>
            <p:custDataLst>
              <p:tags r:id="rId11"/>
            </p:custDataLst>
          </p:nvPr>
        </p:nvSpPr>
        <p:spPr>
          <a:xfrm>
            <a:off x="2519779" y="470617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710" name="文本框 69"/>
          <p:cNvSpPr txBox="1"/>
          <p:nvPr>
            <p:custDataLst>
              <p:tags r:id="rId12"/>
            </p:custDataLst>
          </p:nvPr>
        </p:nvSpPr>
        <p:spPr>
          <a:xfrm>
            <a:off x="3445143" y="231003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712" name="圆角矩形 36"/>
          <p:cNvSpPr/>
          <p:nvPr>
            <p:custDataLst>
              <p:tags r:id="rId13"/>
            </p:custDataLst>
          </p:nvPr>
        </p:nvSpPr>
        <p:spPr>
          <a:xfrm rot="2700000">
            <a:off x="3558280" y="3753343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14" name="圆角矩形 37"/>
          <p:cNvSpPr/>
          <p:nvPr>
            <p:custDataLst>
              <p:tags r:id="rId14"/>
            </p:custDataLst>
          </p:nvPr>
        </p:nvSpPr>
        <p:spPr>
          <a:xfrm rot="2700000">
            <a:off x="3584438" y="3779502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16" name="文本框 70"/>
          <p:cNvSpPr txBox="1"/>
          <p:nvPr>
            <p:custDataLst>
              <p:tags r:id="rId15"/>
            </p:custDataLst>
          </p:nvPr>
        </p:nvSpPr>
        <p:spPr>
          <a:xfrm>
            <a:off x="3460838" y="3894600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718" name="圆角矩形 39"/>
          <p:cNvSpPr/>
          <p:nvPr>
            <p:custDataLst>
              <p:tags r:id="rId16"/>
            </p:custDataLst>
          </p:nvPr>
        </p:nvSpPr>
        <p:spPr>
          <a:xfrm rot="2700000">
            <a:off x="3558280" y="5337906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20" name="圆角矩形 40"/>
          <p:cNvSpPr/>
          <p:nvPr>
            <p:custDataLst>
              <p:tags r:id="rId17"/>
            </p:custDataLst>
          </p:nvPr>
        </p:nvSpPr>
        <p:spPr>
          <a:xfrm rot="2700000">
            <a:off x="3584438" y="5364065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722" name="文本框 71"/>
          <p:cNvSpPr txBox="1"/>
          <p:nvPr>
            <p:custDataLst>
              <p:tags r:id="rId18"/>
            </p:custDataLst>
          </p:nvPr>
        </p:nvSpPr>
        <p:spPr>
          <a:xfrm>
            <a:off x="3444489" y="547916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06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cxnSp>
        <p:nvCxnSpPr>
          <p:cNvPr id="3145917" name="直接箭头连接符 13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3399365" y="2095535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919" name="直接箭头连接符 136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396750" y="3728492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921" name="直接箭头连接符 137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399365" y="5311747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923" name="直接箭头连接符 138"/>
          <p:cNvCxnSpPr>
            <a:cxnSpLocks/>
          </p:cNvCxnSpPr>
          <p:nvPr>
            <p:custDataLst>
              <p:tags r:id="rId22"/>
            </p:custDataLst>
          </p:nvPr>
        </p:nvCxnSpPr>
        <p:spPr>
          <a:xfrm flipH="1">
            <a:off x="3421600" y="2943731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925" name="直接箭头连接符 139"/>
          <p:cNvCxnSpPr>
            <a:cxnSpLocks/>
          </p:cNvCxnSpPr>
          <p:nvPr>
            <p:custDataLst>
              <p:tags r:id="rId23"/>
            </p:custDataLst>
          </p:nvPr>
        </p:nvCxnSpPr>
        <p:spPr>
          <a:xfrm flipH="1">
            <a:off x="3413753" y="4453088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724" name="文本框 7"/>
          <p:cNvSpPr txBox="1"/>
          <p:nvPr>
            <p:custDataLst>
              <p:tags r:id="rId24"/>
            </p:custDataLst>
          </p:nvPr>
        </p:nvSpPr>
        <p:spPr>
          <a:xfrm>
            <a:off x="5114068" y="463619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加强跨部门协作与沟通的机制建设：建立定期会议、信息共享等机制，促进各部门之间的合作与沟通。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726" name="文本框 8"/>
          <p:cNvSpPr txBox="1"/>
          <p:nvPr>
            <p:custDataLst>
              <p:tags r:id="rId25"/>
            </p:custDataLst>
          </p:nvPr>
        </p:nvSpPr>
        <p:spPr>
          <a:xfrm>
            <a:off x="5114068" y="225248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市场营销部门与生产部门的沟通：了解产品特点和生产计划，为营销策略提供有力的支持。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728" name="文本框 9"/>
          <p:cNvSpPr txBox="1"/>
          <p:nvPr>
            <p:custDataLst>
              <p:tags r:id="rId26"/>
            </p:custDataLst>
          </p:nvPr>
        </p:nvSpPr>
        <p:spPr>
          <a:xfrm>
            <a:off x="5114068" y="1457917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市场营销部门与销售部门的协作：共同制定营销策略和销售计划，确保营销活动与销售目标相一致。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730" name="文本框 22"/>
          <p:cNvSpPr txBox="1"/>
          <p:nvPr>
            <p:custDataLst>
              <p:tags r:id="rId27"/>
            </p:custDataLst>
          </p:nvPr>
        </p:nvSpPr>
        <p:spPr>
          <a:xfrm>
            <a:off x="5114068" y="304705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市场营销部门与研发部门的合作：共同研究市场需求和产品创新，提高产品的市场竞争力。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732" name="文本框 12"/>
          <p:cNvSpPr txBox="1"/>
          <p:nvPr>
            <p:custDataLst>
              <p:tags r:id="rId28"/>
            </p:custDataLst>
          </p:nvPr>
        </p:nvSpPr>
        <p:spPr>
          <a:xfrm>
            <a:off x="5114068" y="543076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形成合力推动市场营销工作的关键：明确各部门在市场营销中的角色和职责，形成合力推动市场营销工作的发展。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734" name="文本框 10"/>
          <p:cNvSpPr txBox="1"/>
          <p:nvPr>
            <p:custDataLst>
              <p:tags r:id="rId29"/>
            </p:custDataLst>
          </p:nvPr>
        </p:nvSpPr>
        <p:spPr>
          <a:xfrm>
            <a:off x="5114068" y="384162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市场营销部门与财务部门的配合：确保营销活动的预算和成本控制，提高营销效益。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4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7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7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0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6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2023-12-19T19:01:31Z</dcterms:created>
  <dcterms:modified xsi:type="dcterms:W3CDTF">2023-12-19T19:01:31Z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66f9941cc7e54c25bcd3bf314af8f0e5_21</vt:lpwstr>
  </property>
</Properties>
</file>