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073" r:id="rId1"/>
    <p:sldMasterId id="2147498110" r:id="rId2"/>
  </p:sldMasterIdLst>
  <p:notesMasterIdLst>
    <p:notesMasterId r:id="rId3"/>
  </p:notesMasterIdLst>
  <p:sldIdLst>
    <p:sldId id="6411" r:id="rId4"/>
    <p:sldId id="6415" r:id="rId5"/>
    <p:sldId id="6418" r:id="rId6"/>
    <p:sldId id="6421" r:id="rId7"/>
    <p:sldId id="6424" r:id="rId8"/>
    <p:sldId id="6427" r:id="rId9"/>
    <p:sldId id="6430" r:id="rId10"/>
    <p:sldId id="6433" r:id="rId11"/>
    <p:sldId id="6436" r:id="rId12"/>
    <p:sldId id="6439" r:id="rId13"/>
    <p:sldId id="6442" r:id="rId14"/>
    <p:sldId id="6445" r:id="rId15"/>
    <p:sldId id="6448" r:id="rId16"/>
    <p:sldId id="6451" r:id="rId17"/>
    <p:sldId id="6454" r:id="rId18"/>
    <p:sldId id="6457" r:id="rId19"/>
    <p:sldId id="6460" r:id="rId20"/>
    <p:sldId id="6463" r:id="rId21"/>
    <p:sldId id="6466" r:id="rId22"/>
    <p:sldId id="6469" r:id="rId23"/>
    <p:sldId id="6472" r:id="rId24"/>
    <p:sldId id="6475" r:id="rId25"/>
    <p:sldId id="6478" r:id="rId26"/>
    <p:sldId id="6481" r:id="rId27"/>
    <p:sldId id="6484" r:id="rId28"/>
    <p:sldId id="648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74" r:id="rId1"/>
    <p:sldLayoutId id="2147498075" r:id="rId2"/>
    <p:sldLayoutId id="2147498076" r:id="rId3"/>
    <p:sldLayoutId id="2147498077" r:id="rId4"/>
    <p:sldLayoutId id="2147498078" r:id="rId5"/>
    <p:sldLayoutId id="2147498079" r:id="rId6"/>
    <p:sldLayoutId id="2147498080" r:id="rId7"/>
    <p:sldLayoutId id="2147498081" r:id="rId8"/>
    <p:sldLayoutId id="2147498082" r:id="rId9"/>
    <p:sldLayoutId id="2147498083" r:id="rId10"/>
    <p:sldLayoutId id="21474980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11" r:id="rId1"/>
    <p:sldLayoutId id="2147498112" r:id="rId2"/>
    <p:sldLayoutId id="2147498113" r:id="rId3"/>
    <p:sldLayoutId id="2147498114" r:id="rId4"/>
    <p:sldLayoutId id="2147498115" r:id="rId5"/>
    <p:sldLayoutId id="2147498116" r:id="rId6"/>
    <p:sldLayoutId id="2147498117" r:id="rId7"/>
    <p:sldLayoutId id="2147498118" r:id="rId8"/>
    <p:sldLayoutId id="2147498119" r:id="rId9"/>
    <p:sldLayoutId id="2147498120" r:id="rId10"/>
    <p:sldLayoutId id="214749812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2024年小学教育的创新模式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小学教育创新模式的背景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小学教育创新模式的构建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小学教育创新模式的实施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小学教育创新模式的成效评估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小学教育创新模式的推广与展望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小学教育创新模式的背景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当前小学教育的现状与问题</a:t>
            </a:r>
            <a:endParaRPr altLang="en-US" lang="zh-CN"/>
          </a:p>
        </p:txBody>
      </p:sp>
      <p:sp>
        <p:nvSpPr>
          <p:cNvPr id="10489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传统教育模式难以满足现代社会对创新人才的需求。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小学教育资源分配不均，城乡差异大。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小学教育过于注重应试，忽视了学生的综合素质发展。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教师队伍素质参差不齐，影响教学质量。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创新模式提出的背景和原因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教育改革的需求：随着社会的发展，传统教育模式已经无法满足学生的需求，需要创新模式来提高教育质量。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技术的发展：信息技术的发展为小学教育创新提供了技术支持，使得个性化教育、在线教育等成为可能。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人才竞争的需要：随着人才竞争的加剧，小学教育需要注重培养学生的创新能力和综合素质，以满足未来社会的需求。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教育公平的追求：通过创新模式，可以更好地实现教育资源的均衡分配，缩小城乡教育差距，提高教育公平。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创新模式的目标和意义</a:t>
            </a:r>
            <a:endParaRPr altLang="en-US" lang="zh-CN"/>
          </a:p>
        </p:txBody>
      </p:sp>
      <p:sp>
        <p:nvSpPr>
          <p:cNvPr id="10490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提高小学教育的质量和效果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适应社会发展和教育改革的需求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促进小学教育的可持续发展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小学教育创新模式的构建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课程设置创新</a:t>
            </a:r>
            <a:endParaRPr altLang="en-US" lang="zh-CN"/>
          </a:p>
        </p:txBody>
      </p:sp>
      <p:sp>
        <p:nvSpPr>
          <p:cNvPr id="10492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个性化课程设置，满足不同学生的兴趣和需求，激发学生的学习热情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注重实践和体验，通过项目式学习、实地考察等方式，让学生亲身体验知识的应用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引入编程、人工智能等新兴科技课程，培养未来人才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跨学科整合，将不同领域的知识融合在一起，拓宽学生视野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教学方式创新</a:t>
            </a:r>
            <a:endParaRPr altLang="en-US" lang="zh-CN"/>
          </a:p>
        </p:txBody>
      </p:sp>
      <p:sp>
        <p:nvSpPr>
          <p:cNvPr id="10492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利用信息技术手段，如AI、VR等，提升学生学习兴趣和参与度。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引入项目式学习，让学生在实践中学习和成长。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开展跨学科整合，打破传统学科界限，培养学生综合素质。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实施个性化教学，关注学生个体差异，满足不同学生的学习需求。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学习方式创新</a:t>
            </a:r>
            <a:endParaRPr altLang="en-US" lang="zh-CN"/>
          </a:p>
        </p:txBody>
      </p:sp>
      <p:sp>
        <p:nvSpPr>
          <p:cNvPr id="104932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引入数字化教育资源，如在线课程、虚拟实验室等，提高学生学习兴趣和自主性。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采用项目式学习方式，让学生通过完成实际项目来掌握知识和技能，培养解决问题能力。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推广合作学习，鼓励学生分组讨论、协作完成任务，培养团队合作精神。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结合游戏化学习，将学习与游戏相结合，让学生在轻松愉快的氛围中学习知识。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评价方式创新</a:t>
            </a:r>
            <a:endParaRPr altLang="en-US" lang="zh-CN"/>
          </a:p>
        </p:txBody>
      </p:sp>
      <p:sp>
        <p:nvSpPr>
          <p:cNvPr id="10493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以能力为导向，注重学生的实际应用能力评价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引入过程性评价，关注学生的学习过程和进步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开展多元评价，结合教师评价、学生自评和同伴互评等多种方式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利用信息技术手段，开展在线评价和数字化评价，提高评价效率和准确性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小学教育创新模式的实施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5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教师培训与角色转变</a:t>
            </a:r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培训内容：如何运用创新模式进行教学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培训方式：线上+线下，理论与实践相结合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教师角色转变：从传统的知识传授者转变为引导者和启发者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培训效果评估：通过教学实际效果进行评估和反馈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学校管理与制度创新</a:t>
            </a:r>
            <a:endParaRPr altLang="en-US" lang="zh-CN"/>
          </a:p>
        </p:txBody>
      </p:sp>
      <p:sp>
        <p:nvSpPr>
          <p:cNvPr id="10495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实施个性化教育，关注学生全面发展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建立多元化评价体系，注重过程评价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创新学校管理制度，激发教师创新活力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加强家校合作，共同推进小学教育创新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家校合作与社区资源整合</a:t>
            </a:r>
            <a:endParaRPr altLang="en-US" lang="zh-CN"/>
          </a:p>
        </p:txBody>
      </p:sp>
      <p:sp>
        <p:nvSpPr>
          <p:cNvPr id="10496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实施家校合作，共同参与小学教育管理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整合社区资源，为学生提供多样化的学习体验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建立有效的沟通机制，促进家校之间的信息交流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发挥家长和社区在教育中的作用，共同推进小学教育创新模式的实施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实施过程中的挑战与应对策略</a:t>
            </a:r>
            <a:endParaRPr altLang="en-US" lang="zh-CN"/>
          </a:p>
        </p:txBody>
      </p:sp>
      <p:sp>
        <p:nvSpPr>
          <p:cNvPr id="10496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应对策略：加强教师培训，更新教育观念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挑战：教师观念的转变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挑战：教学资源的不均衡分配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应对策略：优化教学资源配置，提高教育公平性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小学教育创新模式的成效评估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评估体系的建立与完善</a:t>
            </a:r>
            <a:endParaRPr altLang="en-US" lang="zh-CN"/>
          </a:p>
        </p:txBody>
      </p:sp>
      <p:sp>
        <p:nvSpPr>
          <p:cNvPr id="10497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评估数据的收集与分析：收集相关数据，进行科学分析，得出评估结果。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评估体系的完善：根据评估结果，不断优化和完善评估体系。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评估指标的确定：根据小学教育的特点和要求，制定合理的评估指标。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评估方法的选取：选择合适的评估方法，如量表评价、问卷调查等。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评估方法的选择与应用</a:t>
            </a:r>
            <a:endParaRPr altLang="en-US" lang="zh-CN"/>
          </a:p>
        </p:txBody>
      </p:sp>
      <p:sp>
        <p:nvSpPr>
          <p:cNvPr id="10498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定量评估：通过数据和指标来衡量小学教育创新模式的成效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定性评估：通过观察、访谈等方式了解小学教育创新模式的实际效果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综合评估：结合定量和定性评估方法，全面评估小学教育创新模式的成效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自我评估：学校或教师对小学教育创新模式的实施效果进行自我反思和评价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成效评估的结果与分析</a:t>
            </a:r>
            <a:endParaRPr altLang="en-US" lang="zh-CN"/>
          </a:p>
        </p:txBody>
      </p:sp>
      <p:sp>
        <p:nvSpPr>
          <p:cNvPr id="10499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提高了学生的学习成绩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培养了学生的创新能力和实践能力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促进了教师的专业发展和教育教学方法的改进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增强了学生的学习兴趣和动力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评估结果的反馈与改进</a:t>
            </a:r>
            <a:endParaRPr altLang="en-US" lang="zh-CN"/>
          </a:p>
        </p:txBody>
      </p:sp>
      <p:sp>
        <p:nvSpPr>
          <p:cNvPr id="10499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定期收集反馈意见，了解学生和家长的满意度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分析评估结果，找出优势和不足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根据评估结果调整教学计划和课程设置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针对不足之处制定改进措施，提高教学质量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小学教育创新模式的推广与展望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5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5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创新模式的推广策略与途径</a:t>
            </a:r>
            <a:endParaRPr altLang="en-US" lang="zh-CN"/>
          </a:p>
        </p:txBody>
      </p:sp>
      <p:sp>
        <p:nvSpPr>
          <p:cNvPr id="10501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宣传与交流：通过各种渠道宣传和交流创新模式的成果和经验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持续改进：根据反馈和评估结果，不断改进和优化创新模式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合作推广：与政府、学校和家长等合作，共同推广创新模式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培训与支持：为教师提供培训和支持，帮助他们更好地实施创新模式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创新模式对小学教育的影响与变革</a:t>
            </a:r>
            <a:endParaRPr altLang="en-US" lang="zh-CN"/>
          </a:p>
        </p:txBody>
      </p:sp>
      <p:sp>
        <p:nvSpPr>
          <p:cNvPr id="10501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提高教育质量：创新模式有助于提升小学教育的质量和效果，培养学生的学习兴趣和自主学习能力。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促进教育公平：通过创新模式，可以更好地满足不同学生的学习需求，缩小教育资源差距，促进教育公平。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培养创新能力：创新模式注重培养学生的创新思维和实践能力，有助于培养未来所需的创新型人才。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提升教师素质：创新模式对教师的素质和能力提出了更高的要求，需要教师不断更新教育观念和教学方法，提高自身的教学水平和创新能力。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未来小学教育的发展趋势与展望</a:t>
            </a:r>
            <a:endParaRPr altLang="en-US" lang="zh-CN"/>
          </a:p>
        </p:txBody>
      </p:sp>
      <p:sp>
        <p:nvSpPr>
          <p:cNvPr id="10502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数字化教育：利用信息技术手段，提高教学效果和学生学习体验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个性化教育：关注学生个体差异，因材施教，培养学生的综合素质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多元化教育：注重学生的多元化发展，培养学生的创新能力和跨学科思维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终身学习：培养学生自主学习和终身学习的意识，提高学生的学习能力和适应能力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284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1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5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1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7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2024-01-05T12:07:44Z</dcterms:created>
  <dcterms:modified xsi:type="dcterms:W3CDTF">2024-01-05T12:07:44Z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8a9f270e907c41b795bf49d846e722ce_21</vt:lpwstr>
  </property>
</Properties>
</file>