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90" r:id="rId1"/>
    <p:sldMasterId id="2147493327" r:id="rId2"/>
  </p:sldMasterIdLst>
  <p:notesMasterIdLst>
    <p:notesMasterId r:id="rId3"/>
  </p:notesMasterIdLst>
  <p:sldIdLst>
    <p:sldId id="4771" r:id="rId4"/>
    <p:sldId id="4775" r:id="rId5"/>
    <p:sldId id="4778" r:id="rId6"/>
    <p:sldId id="4781" r:id="rId7"/>
    <p:sldId id="4787" r:id="rId9"/>
    <p:sldId id="4790" r:id="rId10"/>
    <p:sldId id="4793" r:id="rId11"/>
    <p:sldId id="4796" r:id="rId12"/>
    <p:sldId id="4802" r:id="rId14"/>
    <p:sldId id="4805" r:id="rId15"/>
    <p:sldId id="4808" r:id="rId16"/>
    <p:sldId id="4811" r:id="rId17"/>
    <p:sldId id="4814" r:id="rId18"/>
    <p:sldId id="4820" r:id="rId20"/>
    <p:sldId id="4823" r:id="rId21"/>
    <p:sldId id="4826" r:id="rId22"/>
    <p:sldId id="4829" r:id="rId23"/>
    <p:sldId id="4835" r:id="rId25"/>
    <p:sldId id="4838" r:id="rId26"/>
    <p:sldId id="4841" r:id="rId27"/>
    <p:sldId id="4844" r:id="rId28"/>
    <p:sldId id="4850" r:id="rId30"/>
    <p:sldId id="4853" r:id="rId31"/>
    <p:sldId id="4856" r:id="rId32"/>
    <p:sldId id="485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91" r:id="rId1"/>
    <p:sldLayoutId id="2147493292" r:id="rId2"/>
    <p:sldLayoutId id="2147493293" r:id="rId3"/>
    <p:sldLayoutId id="2147493294" r:id="rId4"/>
    <p:sldLayoutId id="2147493295" r:id="rId5"/>
    <p:sldLayoutId id="2147493296" r:id="rId6"/>
    <p:sldLayoutId id="2147493297" r:id="rId7"/>
    <p:sldLayoutId id="2147493298" r:id="rId8"/>
    <p:sldLayoutId id="2147493299" r:id="rId9"/>
    <p:sldLayoutId id="2147493300" r:id="rId10"/>
    <p:sldLayoutId id="21474933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3328" r:id="rId1"/>
    <p:sldLayoutId id="2147493329" r:id="rId2"/>
    <p:sldLayoutId id="2147493330" r:id="rId3"/>
    <p:sldLayoutId id="2147493331" r:id="rId4"/>
    <p:sldLayoutId id="2147493332" r:id="rId5"/>
    <p:sldLayoutId id="2147493333" r:id="rId6"/>
    <p:sldLayoutId id="2147493334" r:id="rId7"/>
    <p:sldLayoutId id="2147493335" r:id="rId8"/>
    <p:sldLayoutId id="2147493336" r:id="rId9"/>
    <p:sldLayoutId id="2147493337" r:id="rId10"/>
    <p:sldLayoutId id="21474933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tags" Target="../tags/tag349.xml"/><Relationship Id="rId3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提高产品质量标准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产品质量标准的重要性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提高产品质量标准的途径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提高产品质量标准的实践案例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提高产品质量标准的挑战与对策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提高产品质量标准的未来趋势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产品质量标准的重要性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产品质量标准的定义</a:t>
            </a:r>
            <a:endParaRPr altLang="en-US" lang="zh-CN"/>
          </a:p>
        </p:txBody>
      </p:sp>
      <p:sp>
        <p:nvSpPr>
          <p:cNvPr id="1049080" name="图形"/>
          <p:cNvSpPr/>
          <p:nvPr>
            <p:custDataLst>
              <p:tags r:id="rId1"/>
            </p:custDataLst>
          </p:nvPr>
        </p:nvSpPr>
        <p:spPr>
          <a:xfrm>
            <a:off x="654755" y="163457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2"/>
            </p:custDataLst>
          </p:nvPr>
        </p:nvSpPr>
        <p:spPr>
          <a:xfrm>
            <a:off x="10685462" y="163457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84" name="标题"/>
          <p:cNvSpPr txBox="1"/>
          <p:nvPr>
            <p:custDataLst>
              <p:tags r:id="rId3"/>
            </p:custDataLst>
          </p:nvPr>
        </p:nvSpPr>
        <p:spPr>
          <a:xfrm>
            <a:off x="684599" y="170505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1804695" y="170505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产品质量标准的定义：指对产品的结构、性能、规格、质量特性所做的技术规定，是产品生产、检验、验收、使用、维护和洽谈贸易的技术依据。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708179" y="180284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88" name="图形"/>
          <p:cNvSpPr/>
          <p:nvPr>
            <p:custDataLst>
              <p:tags r:id="rId6"/>
            </p:custDataLst>
          </p:nvPr>
        </p:nvSpPr>
        <p:spPr>
          <a:xfrm>
            <a:off x="654755" y="283594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90" name="任意多边形 22"/>
          <p:cNvSpPr/>
          <p:nvPr>
            <p:custDataLst>
              <p:tags r:id="rId7"/>
            </p:custDataLst>
          </p:nvPr>
        </p:nvSpPr>
        <p:spPr>
          <a:xfrm>
            <a:off x="10685462" y="283594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92" name="标题"/>
          <p:cNvSpPr txBox="1"/>
          <p:nvPr>
            <p:custDataLst>
              <p:tags r:id="rId8"/>
            </p:custDataLst>
          </p:nvPr>
        </p:nvSpPr>
        <p:spPr>
          <a:xfrm>
            <a:off x="684599" y="290642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9"/>
            </p:custDataLst>
          </p:nvPr>
        </p:nvSpPr>
        <p:spPr>
          <a:xfrm>
            <a:off x="1804695" y="290642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产品质量标准的重要性：产品质量标准是保证产品质量的基础，也是企业进行生产、检验、验收等工作的依据。只有符合标准的产品才能保证其性能、安全、可靠性等方面的要求，从而满足消费者的需求。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08179" y="300357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96" name="图形"/>
          <p:cNvSpPr/>
          <p:nvPr>
            <p:custDataLst>
              <p:tags r:id="rId11"/>
            </p:custDataLst>
          </p:nvPr>
        </p:nvSpPr>
        <p:spPr>
          <a:xfrm>
            <a:off x="654755" y="403731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98" name="任意多边形 22"/>
          <p:cNvSpPr/>
          <p:nvPr>
            <p:custDataLst>
              <p:tags r:id="rId12"/>
            </p:custDataLst>
          </p:nvPr>
        </p:nvSpPr>
        <p:spPr>
          <a:xfrm>
            <a:off x="10685462" y="403731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00" name="标题"/>
          <p:cNvSpPr txBox="1"/>
          <p:nvPr>
            <p:custDataLst>
              <p:tags r:id="rId13"/>
            </p:custDataLst>
          </p:nvPr>
        </p:nvSpPr>
        <p:spPr>
          <a:xfrm>
            <a:off x="684599" y="410780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2" name="正文"/>
          <p:cNvSpPr txBox="1"/>
          <p:nvPr>
            <p:custDataLst>
              <p:tags r:id="rId14"/>
            </p:custDataLst>
          </p:nvPr>
        </p:nvSpPr>
        <p:spPr>
          <a:xfrm>
            <a:off x="1804695" y="410780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产品质量标准的作用：产品质量标准不仅有助于企业提高产品质量水平，还有助于企业建立良好的信誉和口碑，增强市场竞争力。同时，也有助于政府监管部门对产品质量的监管和评估。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708179" y="420495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104" name="图形"/>
          <p:cNvSpPr/>
          <p:nvPr>
            <p:custDataLst>
              <p:tags r:id="rId16"/>
            </p:custDataLst>
          </p:nvPr>
        </p:nvSpPr>
        <p:spPr>
          <a:xfrm>
            <a:off x="654755" y="523805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106" name="任意多边形 22"/>
          <p:cNvSpPr/>
          <p:nvPr>
            <p:custDataLst>
              <p:tags r:id="rId17"/>
            </p:custDataLst>
          </p:nvPr>
        </p:nvSpPr>
        <p:spPr>
          <a:xfrm>
            <a:off x="10685462" y="523805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08" name="标题"/>
          <p:cNvSpPr txBox="1"/>
          <p:nvPr>
            <p:custDataLst>
              <p:tags r:id="rId18"/>
            </p:custDataLst>
          </p:nvPr>
        </p:nvSpPr>
        <p:spPr>
          <a:xfrm>
            <a:off x="684599" y="530917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0" name="正文"/>
          <p:cNvSpPr txBox="1"/>
          <p:nvPr>
            <p:custDataLst>
              <p:tags r:id="rId19"/>
            </p:custDataLst>
          </p:nvPr>
        </p:nvSpPr>
        <p:spPr>
          <a:xfrm>
            <a:off x="1804695" y="530917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产品质量标准的制定：制定产品质量标准需要综合考虑产品的性能、安全性、可靠性、环保性等方面的要求，同时也需要参考国内外相关标准和法规。在制定过程中，需要充分听取消费者、企业、行业协会等各方面的意见和建议，确保标准的科学性和合理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708179" y="540632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产品质量标准对企业的意义</a:t>
            </a:r>
            <a:endParaRPr altLang="en-US" lang="zh-CN"/>
          </a:p>
        </p:txBody>
      </p:sp>
      <p:sp>
        <p:nvSpPr>
          <p:cNvPr id="104915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提高企业形象和信誉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降低生产成本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产品质量标准对消费者的意义</a:t>
            </a:r>
            <a:endParaRPr altLang="en-US" lang="zh-CN"/>
          </a:p>
        </p:txBody>
      </p:sp>
      <p:sp>
        <p:nvSpPr>
          <p:cNvPr id="104922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保障消费者权益：产品质量标准是保障消费者权益的重要依据，确保消费者购买到符合要求的产品。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提高消费者满意度：产品质量标准的提高可以提升产品的品质和性能，从而提高消费者的满意度和忠诚度。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促进市场公平竞争：产品质量标准可以规范市场秩序，防止劣质产品进入市场，促进市场公平竞争。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推动产业升级：提高产品质量标准可以推动企业加强技术研发和质量管理，促进产业升级和转型。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提高产品质量标准的途径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加强原材料的质量控制</a:t>
            </a:r>
            <a:endParaRPr altLang="en-US" lang="zh-CN"/>
          </a:p>
        </p:txBody>
      </p:sp>
      <p:sp>
        <p:nvSpPr>
          <p:cNvPr id="104940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建立严格的原材料采购标准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建立原材料质量信息追溯系统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实施原材料的检验和测试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加强对供应商的评估和选择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优化生产工艺流程</a:t>
            </a:r>
            <a:endParaRPr altLang="en-US" lang="zh-CN"/>
          </a:p>
        </p:txBody>
      </p:sp>
      <p:sp>
        <p:nvSpPr>
          <p:cNvPr id="104949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制定科学的工艺流程：根据产品特性和生产需求，制定合理的工艺流程，确保生产过程高效、稳定。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引入先进的生产设备：采用先进的生产设备，提高生产效率，减少人为因素对产品质量的影响。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加强员工培训：提高员工技能水平，确保员工能够熟练掌握生产工艺流程，提高产品质量。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建立质量管理体系：建立完善的质量管理体系，对生产过程进行全面监控，确保产品质量符合标准。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加强产品检验环节</a:t>
            </a:r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制定严格的产品检验标准和流程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培训检验人员，提高检验技能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引入先进的检验设备和技术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建立完善的检验记录和报告制度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建立完善的质量管理体系</a:t>
            </a:r>
            <a:endParaRPr altLang="en-US" lang="zh-CN"/>
          </a:p>
        </p:txBody>
      </p:sp>
      <p:sp>
        <p:nvSpPr>
          <p:cNvPr id="1049632" name="对角圆角矩形 15"/>
          <p:cNvSpPr/>
          <p:nvPr>
            <p:custDataLst>
              <p:tags r:id="rId1"/>
            </p:custDataLst>
          </p:nvPr>
        </p:nvSpPr>
        <p:spPr>
          <a:xfrm>
            <a:off x="1468371" y="3656482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6"/>
          <p:cNvSpPr/>
          <p:nvPr>
            <p:custDataLst>
              <p:tags r:id="rId2"/>
            </p:custDataLst>
          </p:nvPr>
        </p:nvSpPr>
        <p:spPr>
          <a:xfrm>
            <a:off x="1468371" y="352891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7"/>
          <p:cNvSpPr/>
          <p:nvPr>
            <p:custDataLst>
              <p:tags r:id="rId3"/>
            </p:custDataLst>
          </p:nvPr>
        </p:nvSpPr>
        <p:spPr>
          <a:xfrm>
            <a:off x="1974183" y="352955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4"/>
            </p:custDataLst>
          </p:nvPr>
        </p:nvSpPr>
        <p:spPr>
          <a:xfrm>
            <a:off x="2007184" y="366600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明确各部门和岗位的职责和权限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2"/>
          <p:cNvSpPr/>
          <p:nvPr>
            <p:custDataLst>
              <p:tags r:id="rId5"/>
            </p:custDataLst>
          </p:nvPr>
        </p:nvSpPr>
        <p:spPr>
          <a:xfrm>
            <a:off x="1468371" y="169035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53"/>
          <p:cNvSpPr/>
          <p:nvPr>
            <p:custDataLst>
              <p:tags r:id="rId6"/>
            </p:custDataLst>
          </p:nvPr>
        </p:nvSpPr>
        <p:spPr>
          <a:xfrm>
            <a:off x="1468371" y="156279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54"/>
          <p:cNvSpPr/>
          <p:nvPr>
            <p:custDataLst>
              <p:tags r:id="rId7"/>
            </p:custDataLst>
          </p:nvPr>
        </p:nvSpPr>
        <p:spPr>
          <a:xfrm>
            <a:off x="1974183" y="156342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56"/>
          <p:cNvSpPr txBox="1"/>
          <p:nvPr>
            <p:custDataLst>
              <p:tags r:id="rId8"/>
            </p:custDataLst>
          </p:nvPr>
        </p:nvSpPr>
        <p:spPr>
          <a:xfrm>
            <a:off x="2007184" y="169352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制定明确的质量管理方针和目标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"/>
          <p:cNvSpPr/>
          <p:nvPr>
            <p:custDataLst>
              <p:tags r:id="rId9"/>
            </p:custDataLst>
          </p:nvPr>
        </p:nvSpPr>
        <p:spPr>
          <a:xfrm>
            <a:off x="1468371" y="267341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6"/>
          <p:cNvSpPr/>
          <p:nvPr>
            <p:custDataLst>
              <p:tags r:id="rId10"/>
            </p:custDataLst>
          </p:nvPr>
        </p:nvSpPr>
        <p:spPr>
          <a:xfrm>
            <a:off x="1468371" y="254585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7"/>
          <p:cNvSpPr/>
          <p:nvPr>
            <p:custDataLst>
              <p:tags r:id="rId11"/>
            </p:custDataLst>
          </p:nvPr>
        </p:nvSpPr>
        <p:spPr>
          <a:xfrm>
            <a:off x="1974183" y="254648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2"/>
            </p:custDataLst>
          </p:nvPr>
        </p:nvSpPr>
        <p:spPr>
          <a:xfrm>
            <a:off x="2007184" y="268293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建立完善的质量管理体系文件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9"/>
          <p:cNvSpPr/>
          <p:nvPr>
            <p:custDataLst>
              <p:tags r:id="rId13"/>
            </p:custDataLst>
          </p:nvPr>
        </p:nvSpPr>
        <p:spPr>
          <a:xfrm>
            <a:off x="1468371" y="463954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0"/>
          <p:cNvSpPr/>
          <p:nvPr>
            <p:custDataLst>
              <p:tags r:id="rId14"/>
            </p:custDataLst>
          </p:nvPr>
        </p:nvSpPr>
        <p:spPr>
          <a:xfrm>
            <a:off x="1468371" y="451198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1"/>
          <p:cNvSpPr/>
          <p:nvPr>
            <p:custDataLst>
              <p:tags r:id="rId15"/>
            </p:custDataLst>
          </p:nvPr>
        </p:nvSpPr>
        <p:spPr>
          <a:xfrm>
            <a:off x="1974183" y="451261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12"/>
          <p:cNvSpPr txBox="1"/>
          <p:nvPr>
            <p:custDataLst>
              <p:tags r:id="rId16"/>
            </p:custDataLst>
          </p:nvPr>
        </p:nvSpPr>
        <p:spPr>
          <a:xfrm>
            <a:off x="2007184" y="464906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加强质量检验和控制，确保产品符合标准要求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14"/>
          <p:cNvSpPr/>
          <p:nvPr>
            <p:custDataLst>
              <p:tags r:id="rId17"/>
            </p:custDataLst>
          </p:nvPr>
        </p:nvSpPr>
        <p:spPr>
          <a:xfrm>
            <a:off x="1468371" y="562261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8"/>
          <p:cNvSpPr/>
          <p:nvPr>
            <p:custDataLst>
              <p:tags r:id="rId18"/>
            </p:custDataLst>
          </p:nvPr>
        </p:nvSpPr>
        <p:spPr>
          <a:xfrm>
            <a:off x="1468371" y="549504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9"/>
          <p:cNvSpPr/>
          <p:nvPr>
            <p:custDataLst>
              <p:tags r:id="rId19"/>
            </p:custDataLst>
          </p:nvPr>
        </p:nvSpPr>
        <p:spPr>
          <a:xfrm>
            <a:off x="1974183" y="549568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0"/>
          <p:cNvSpPr txBox="1"/>
          <p:nvPr>
            <p:custDataLst>
              <p:tags r:id="rId20"/>
            </p:custDataLst>
          </p:nvPr>
        </p:nvSpPr>
        <p:spPr>
          <a:xfrm>
            <a:off x="2007184" y="563213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实施持续改进，不断提高质量管理体系的有效性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提高产品质量标准的实践案例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某企业提高产品质量标准的实践</a:t>
            </a:r>
            <a:endParaRPr altLang="en-US" lang="zh-CN"/>
          </a:p>
        </p:txBody>
      </p:sp>
      <p:sp>
        <p:nvSpPr>
          <p:cNvPr id="104982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背景介绍：企业名称、产品类型、提高产品质量标准的原因和目的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经验教训：遇到的问题、解决方法、未来改进方向等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实践成果：提高产品质量的具体数据、客户反馈、市场反应等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实践过程：具体实施步骤、涉及部门和人员、时间安排等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某产品提高质量标准的实践</a:t>
            </a:r>
            <a:endParaRPr altLang="en-US" lang="zh-CN"/>
          </a:p>
        </p:txBody>
      </p:sp>
      <p:sp>
        <p:nvSpPr>
          <p:cNvPr id="104991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背景介绍：产品现状及质量标准的重要性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实践过程：制定提高质量标准的具体措施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实施效果：产品质量提升及市场反馈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总结与展望：未来持续改进的方向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提高产品质量标准带来的效益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提高客户满意度：通过提高产品质量标准，可以更好地满足客户需求，提高客户满意度，从而增加市场份额和销售额。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降低成本：通过减少产品缺陷和退货率，可以降低生产成本和售后服务成本，提高企业的盈利能力。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增强品牌形象：高质量的产品可以增强品牌形象，提高品牌知名度和美誉度，从而增加潜在客户的数量和忠诚度。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促进企业可持续发展：提高产品质量标准可以促进企业可持续发展，提高企业的竞争力和市场地位，为企业的长期发展奠定基础。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提高产品质量标准的挑战与对策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提高产品质量标准面临的挑战</a:t>
            </a:r>
            <a:endParaRPr altLang="en-US" lang="zh-CN"/>
          </a:p>
        </p:txBody>
      </p:sp>
      <p:sp>
        <p:nvSpPr>
          <p:cNvPr id="105014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技术难题：提高产品质量标准需要解决技术难题，如生产工艺、材料选择等方面的问题。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成本增加：提高产品质量标准需要投入更多的资金和人力成本，导致产品成本增加。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市场竞争：提高产品质量标准需要面对市场竞争的压力，需要不断提高产品质量以满足客户需求。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法律法规：提高产品质量标准需要遵守相关法律法规，如国家质量标准、行业标准等。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提高产品质量标准的对策建议</a:t>
            </a:r>
            <a:endParaRPr altLang="en-US" lang="zh-CN"/>
          </a:p>
        </p:txBody>
      </p:sp>
      <p:sp>
        <p:nvSpPr>
          <p:cNvPr id="105021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35791" y="233930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251666" y="4312284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4"/>
          <p:cNvSpPr/>
          <p:nvPr>
            <p:custDataLst>
              <p:tags r:id="rId3"/>
            </p:custDataLst>
          </p:nvPr>
        </p:nvSpPr>
        <p:spPr>
          <a:xfrm>
            <a:off x="745562" y="291779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5"/>
          <p:cNvSpPr/>
          <p:nvPr>
            <p:custDataLst>
              <p:tags r:id="rId4"/>
            </p:custDataLst>
          </p:nvPr>
        </p:nvSpPr>
        <p:spPr>
          <a:xfrm flipV="1">
            <a:off x="654755" y="2462494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5562" y="3365481"/>
            <a:ext cx="1589759" cy="15542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建立完善的质量管理体系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79491" y="2338667"/>
            <a:ext cx="608705" cy="177148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894096" y="4312284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8"/>
          <p:cNvSpPr/>
          <p:nvPr>
            <p:custDataLst>
              <p:tags r:id="rId8"/>
            </p:custDataLst>
          </p:nvPr>
        </p:nvSpPr>
        <p:spPr>
          <a:xfrm>
            <a:off x="4389262" y="291779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9"/>
          <p:cNvSpPr/>
          <p:nvPr>
            <p:custDataLst>
              <p:tags r:id="rId9"/>
            </p:custDataLst>
          </p:nvPr>
        </p:nvSpPr>
        <p:spPr>
          <a:xfrm flipV="1">
            <a:off x="4297820" y="2462494"/>
            <a:ext cx="1771480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88627" y="3358496"/>
            <a:ext cx="1590352" cy="156719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引入先进的检测设备和检测技术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700706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715946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5"/>
          <p:cNvSpPr/>
          <p:nvPr>
            <p:custDataLst>
              <p:tags r:id="rId13"/>
            </p:custDataLst>
          </p:nvPr>
        </p:nvSpPr>
        <p:spPr>
          <a:xfrm>
            <a:off x="6209841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6"/>
          <p:cNvSpPr/>
          <p:nvPr>
            <p:custDataLst>
              <p:tags r:id="rId14"/>
            </p:custDataLst>
          </p:nvPr>
        </p:nvSpPr>
        <p:spPr>
          <a:xfrm flipV="1">
            <a:off x="6119670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210476" y="3384532"/>
            <a:ext cx="1589759" cy="156719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建立奖惩机制，激励员工积极参与质量改进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072881" y="432117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057006" y="234819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11"/>
          <p:cNvSpPr/>
          <p:nvPr>
            <p:custDataLst>
              <p:tags r:id="rId18"/>
            </p:custDataLst>
          </p:nvPr>
        </p:nvSpPr>
        <p:spPr>
          <a:xfrm>
            <a:off x="2567412" y="2926053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12"/>
          <p:cNvSpPr/>
          <p:nvPr>
            <p:custDataLst>
              <p:tags r:id="rId19"/>
            </p:custDataLst>
          </p:nvPr>
        </p:nvSpPr>
        <p:spPr>
          <a:xfrm flipV="1">
            <a:off x="2476605" y="2471384"/>
            <a:ext cx="1770292" cy="8515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67412" y="3361671"/>
            <a:ext cx="1589759" cy="15772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加强员工培训，提高员工素质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521921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537161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25"/>
          <p:cNvSpPr/>
          <p:nvPr>
            <p:custDataLst>
              <p:tags r:id="rId23"/>
            </p:custDataLst>
          </p:nvPr>
        </p:nvSpPr>
        <p:spPr>
          <a:xfrm>
            <a:off x="8031691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6"/>
          <p:cNvSpPr/>
          <p:nvPr>
            <p:custDataLst>
              <p:tags r:id="rId24"/>
            </p:custDataLst>
          </p:nvPr>
        </p:nvSpPr>
        <p:spPr>
          <a:xfrm flipV="1">
            <a:off x="7940885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031691" y="3376912"/>
            <a:ext cx="1589759" cy="158228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加强与供应商的合作与沟通，确保原材料质量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0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433942" y="236597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449818" y="433768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25"/>
          <p:cNvSpPr/>
          <p:nvPr>
            <p:custDataLst>
              <p:tags r:id="rId28"/>
            </p:custDataLst>
          </p:nvPr>
        </p:nvSpPr>
        <p:spPr>
          <a:xfrm>
            <a:off x="9943713" y="294383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26"/>
          <p:cNvSpPr/>
          <p:nvPr>
            <p:custDataLst>
              <p:tags r:id="rId29"/>
            </p:custDataLst>
          </p:nvPr>
        </p:nvSpPr>
        <p:spPr>
          <a:xfrm flipV="1">
            <a:off x="9853541" y="248916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944348" y="3382627"/>
            <a:ext cx="1589759" cy="1570791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持续改进，不断提高产品质量标准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企业如何持续提高产品质量标准</a:t>
            </a:r>
            <a:endParaRPr altLang="en-US" lang="zh-CN"/>
          </a:p>
        </p:txBody>
      </p:sp>
      <p:sp>
        <p:nvSpPr>
          <p:cNvPr id="1050316" name="椭圆 28"/>
          <p:cNvSpPr/>
          <p:nvPr>
            <p:custDataLst>
              <p:tags r:id="rId1"/>
            </p:custDataLst>
          </p:nvPr>
        </p:nvSpPr>
        <p:spPr>
          <a:xfrm>
            <a:off x="9457827" y="295275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椭圆 29"/>
          <p:cNvSpPr/>
          <p:nvPr>
            <p:custDataLst>
              <p:tags r:id="rId2"/>
            </p:custDataLst>
          </p:nvPr>
        </p:nvSpPr>
        <p:spPr>
          <a:xfrm>
            <a:off x="9679016" y="299216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正文"/>
          <p:cNvSpPr txBox="1"/>
          <p:nvPr>
            <p:custDataLst>
              <p:tags r:id="rId3"/>
            </p:custDataLst>
          </p:nvPr>
        </p:nvSpPr>
        <p:spPr>
          <a:xfrm>
            <a:off x="9724144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持续改进，不断提高产品质量标准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22" name="弧形 58"/>
          <p:cNvSpPr/>
          <p:nvPr>
            <p:custDataLst>
              <p:tags r:id="rId4"/>
            </p:custDataLst>
          </p:nvPr>
        </p:nvSpPr>
        <p:spPr>
          <a:xfrm>
            <a:off x="9270961" y="276589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椭圆 30"/>
          <p:cNvSpPr/>
          <p:nvPr>
            <p:custDataLst>
              <p:tags r:id="rId5"/>
            </p:custDataLst>
          </p:nvPr>
        </p:nvSpPr>
        <p:spPr>
          <a:xfrm>
            <a:off x="7620941" y="295275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椭圆 31"/>
          <p:cNvSpPr/>
          <p:nvPr>
            <p:custDataLst>
              <p:tags r:id="rId6"/>
            </p:custDataLst>
          </p:nvPr>
        </p:nvSpPr>
        <p:spPr>
          <a:xfrm>
            <a:off x="7882808" y="299216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正文"/>
          <p:cNvSpPr txBox="1"/>
          <p:nvPr>
            <p:custDataLst>
              <p:tags r:id="rId7"/>
            </p:custDataLst>
          </p:nvPr>
        </p:nvSpPr>
        <p:spPr>
          <a:xfrm>
            <a:off x="7927936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加强与供应商的合作与沟通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弧形 57"/>
          <p:cNvSpPr/>
          <p:nvPr>
            <p:custDataLst>
              <p:tags r:id="rId8"/>
            </p:custDataLst>
          </p:nvPr>
        </p:nvSpPr>
        <p:spPr>
          <a:xfrm>
            <a:off x="654755" y="276589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椭圆 22"/>
          <p:cNvSpPr/>
          <p:nvPr>
            <p:custDataLst>
              <p:tags r:id="rId9"/>
            </p:custDataLst>
          </p:nvPr>
        </p:nvSpPr>
        <p:spPr>
          <a:xfrm>
            <a:off x="5971556" y="295275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椭圆 23"/>
          <p:cNvSpPr/>
          <p:nvPr>
            <p:custDataLst>
              <p:tags r:id="rId10"/>
            </p:custDataLst>
          </p:nvPr>
        </p:nvSpPr>
        <p:spPr>
          <a:xfrm>
            <a:off x="6232788" y="299216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正文"/>
          <p:cNvSpPr txBox="1"/>
          <p:nvPr>
            <p:custDataLst>
              <p:tags r:id="rId11"/>
            </p:custDataLst>
          </p:nvPr>
        </p:nvSpPr>
        <p:spPr>
          <a:xfrm>
            <a:off x="6278552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建立有效的激励机制和考核机制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38" name="椭圆 24"/>
          <p:cNvSpPr/>
          <p:nvPr>
            <p:custDataLst>
              <p:tags r:id="rId12"/>
            </p:custDataLst>
          </p:nvPr>
        </p:nvSpPr>
        <p:spPr>
          <a:xfrm>
            <a:off x="4322172" y="295275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椭圆 25"/>
          <p:cNvSpPr/>
          <p:nvPr>
            <p:custDataLst>
              <p:tags r:id="rId13"/>
            </p:custDataLst>
          </p:nvPr>
        </p:nvSpPr>
        <p:spPr>
          <a:xfrm>
            <a:off x="4583404" y="299216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正文"/>
          <p:cNvSpPr txBox="1"/>
          <p:nvPr>
            <p:custDataLst>
              <p:tags r:id="rId14"/>
            </p:custDataLst>
          </p:nvPr>
        </p:nvSpPr>
        <p:spPr>
          <a:xfrm>
            <a:off x="4629167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引入先进的生产技术和设备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椭圆 7"/>
          <p:cNvSpPr/>
          <p:nvPr>
            <p:custDataLst>
              <p:tags r:id="rId15"/>
            </p:custDataLst>
          </p:nvPr>
        </p:nvSpPr>
        <p:spPr>
          <a:xfrm>
            <a:off x="2672152" y="295275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椭圆 9"/>
          <p:cNvSpPr/>
          <p:nvPr>
            <p:custDataLst>
              <p:tags r:id="rId16"/>
            </p:custDataLst>
          </p:nvPr>
        </p:nvSpPr>
        <p:spPr>
          <a:xfrm>
            <a:off x="2934020" y="299216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正文"/>
          <p:cNvSpPr txBox="1"/>
          <p:nvPr>
            <p:custDataLst>
              <p:tags r:id="rId17"/>
            </p:custDataLst>
          </p:nvPr>
        </p:nvSpPr>
        <p:spPr>
          <a:xfrm>
            <a:off x="2979147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加强员工培训，提高员工素质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0" name="椭圆 5"/>
          <p:cNvSpPr/>
          <p:nvPr>
            <p:custDataLst>
              <p:tags r:id="rId18"/>
            </p:custDataLst>
          </p:nvPr>
        </p:nvSpPr>
        <p:spPr>
          <a:xfrm>
            <a:off x="835901" y="295275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椭圆 4"/>
          <p:cNvSpPr/>
          <p:nvPr>
            <p:custDataLst>
              <p:tags r:id="rId19"/>
            </p:custDataLst>
          </p:nvPr>
        </p:nvSpPr>
        <p:spPr>
          <a:xfrm>
            <a:off x="1097133" y="299216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正文"/>
          <p:cNvSpPr txBox="1"/>
          <p:nvPr>
            <p:custDataLst>
              <p:tags r:id="rId20"/>
            </p:custDataLst>
          </p:nvPr>
        </p:nvSpPr>
        <p:spPr>
          <a:xfrm>
            <a:off x="1142896" y="3524164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提高产品质量标准的未来趋势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未来产品质量标准的发展方向</a:t>
            </a:r>
            <a:endParaRPr altLang="en-US" lang="zh-CN"/>
          </a:p>
        </p:txBody>
      </p:sp>
      <p:sp>
        <p:nvSpPr>
          <p:cNvPr id="105050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智能化：利用人工智能、大数据等技术提高产品质量标准的制定和实施效率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绿色环保：注重环保、可持续发展，推动绿色生产，提高产品质量标准的环保要求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个性化定制：满足消费者个性化需求，提供定制化的产品和服务，提高产品质量标准的多样性和灵活性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国际化合作：加强国际交流与合作，推动产品质量标准的国际化发展，提高产品质量标准的全球竞争力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企业如何适应未来产品质量标准的变化</a:t>
            </a:r>
            <a:endParaRPr altLang="en-US" lang="zh-CN"/>
          </a:p>
        </p:txBody>
      </p:sp>
      <p:sp>
        <p:nvSpPr>
          <p:cNvPr id="1050576" name="圆角矩形 26"/>
          <p:cNvSpPr/>
          <p:nvPr>
            <p:custDataLst>
              <p:tags r:id="rId1"/>
            </p:custDataLst>
          </p:nvPr>
        </p:nvSpPr>
        <p:spPr>
          <a:xfrm>
            <a:off x="65475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78" name="圆角矩形 28"/>
          <p:cNvSpPr/>
          <p:nvPr>
            <p:custDataLst>
              <p:tags r:id="rId2"/>
            </p:custDataLst>
          </p:nvPr>
        </p:nvSpPr>
        <p:spPr>
          <a:xfrm>
            <a:off x="65729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80" name="文本框 31"/>
          <p:cNvSpPr txBox="1"/>
          <p:nvPr>
            <p:custDataLst>
              <p:tags r:id="rId3"/>
            </p:custDataLst>
          </p:nvPr>
        </p:nvSpPr>
        <p:spPr>
          <a:xfrm>
            <a:off x="739349" y="235800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了解并关注国内外质量标准的变化趋势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圆角矩形 29"/>
          <p:cNvSpPr/>
          <p:nvPr>
            <p:custDataLst>
              <p:tags r:id="rId4"/>
            </p:custDataLst>
          </p:nvPr>
        </p:nvSpPr>
        <p:spPr>
          <a:xfrm>
            <a:off x="289871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4" name="圆角矩形 32"/>
          <p:cNvSpPr/>
          <p:nvPr>
            <p:custDataLst>
              <p:tags r:id="rId5"/>
            </p:custDataLst>
          </p:nvPr>
        </p:nvSpPr>
        <p:spPr>
          <a:xfrm>
            <a:off x="290125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86" name="文本框 34"/>
          <p:cNvSpPr txBox="1"/>
          <p:nvPr>
            <p:custDataLst>
              <p:tags r:id="rId6"/>
            </p:custDataLst>
          </p:nvPr>
        </p:nvSpPr>
        <p:spPr>
          <a:xfrm>
            <a:off x="2983309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加强质量管理体系建设，提高企业质量管理水平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3"/>
          <p:cNvSpPr/>
          <p:nvPr>
            <p:custDataLst>
              <p:tags r:id="rId7"/>
            </p:custDataLst>
          </p:nvPr>
        </p:nvSpPr>
        <p:spPr>
          <a:xfrm>
            <a:off x="514267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0" name="圆角矩形 4"/>
          <p:cNvSpPr/>
          <p:nvPr>
            <p:custDataLst>
              <p:tags r:id="rId8"/>
            </p:custDataLst>
          </p:nvPr>
        </p:nvSpPr>
        <p:spPr>
          <a:xfrm>
            <a:off x="514458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2" name="文本框 5"/>
          <p:cNvSpPr txBox="1"/>
          <p:nvPr>
            <p:custDataLst>
              <p:tags r:id="rId9"/>
            </p:custDataLst>
          </p:nvPr>
        </p:nvSpPr>
        <p:spPr>
          <a:xfrm>
            <a:off x="522663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加大技术研发和人才培养力度，提升企业核心竞争力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圆角矩形 8"/>
          <p:cNvSpPr/>
          <p:nvPr>
            <p:custDataLst>
              <p:tags r:id="rId10"/>
            </p:custDataLst>
          </p:nvPr>
        </p:nvSpPr>
        <p:spPr>
          <a:xfrm>
            <a:off x="7386636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6" name="圆角矩形 9"/>
          <p:cNvSpPr/>
          <p:nvPr>
            <p:custDataLst>
              <p:tags r:id="rId11"/>
            </p:custDataLst>
          </p:nvPr>
        </p:nvSpPr>
        <p:spPr>
          <a:xfrm>
            <a:off x="738854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8" name="文本框 10"/>
          <p:cNvSpPr txBox="1"/>
          <p:nvPr>
            <p:custDataLst>
              <p:tags r:id="rId12"/>
            </p:custDataLst>
          </p:nvPr>
        </p:nvSpPr>
        <p:spPr>
          <a:xfrm>
            <a:off x="747059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建立良好的企业信誉和品牌形象，增强消费者信任度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圆角矩形 6"/>
          <p:cNvSpPr/>
          <p:nvPr>
            <p:custDataLst>
              <p:tags r:id="rId13"/>
            </p:custDataLst>
          </p:nvPr>
        </p:nvSpPr>
        <p:spPr>
          <a:xfrm>
            <a:off x="9630596" y="193758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2" name="圆角矩形 7"/>
          <p:cNvSpPr/>
          <p:nvPr>
            <p:custDataLst>
              <p:tags r:id="rId14"/>
            </p:custDataLst>
          </p:nvPr>
        </p:nvSpPr>
        <p:spPr>
          <a:xfrm>
            <a:off x="9632504" y="193758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4" name="文本框 11"/>
          <p:cNvSpPr txBox="1"/>
          <p:nvPr>
            <p:custDataLst>
              <p:tags r:id="rId15"/>
            </p:custDataLst>
          </p:nvPr>
        </p:nvSpPr>
        <p:spPr>
          <a:xfrm>
            <a:off x="9714554" y="235991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积极参与国际合作与交流，推动全球质量标准的发展与进步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6250"/>
          </a:bodyPr>
          <a:p>
            <a:r>
              <a:rPr altLang="en-US" lang="zh-CN"/>
              <a:t>对企业：提高产品质量标准将推动企业加强技术创新和质量管理，提高产品竞争力，同时也会增加企业的成本和风险。</a:t>
            </a:r>
            <a:endParaRPr altLang="en-US" lang="zh-CN"/>
          </a:p>
          <a:p>
            <a:r>
              <a:rPr altLang="en-US" lang="zh-CN"/>
              <a:t>对消费者：提高产品质量标准将提高产品的质量和安全性，为消费者提供更好的产品和服务，同时也会增加消费者的购买成本和选择难度。  未来产品质量标准对行业发展的影响</a:t>
            </a:r>
            <a:endParaRPr altLang="en-US" lang="zh-CN"/>
          </a:p>
          <a:p>
            <a:pPr lvl="1"/>
            <a:r>
              <a:rPr altLang="en-US" lang="zh-CN"/>
              <a:t>未来产品质量标准对行业发展的影响</a:t>
            </a:r>
            <a:endParaRPr altLang="en-US" lang="zh-CN"/>
          </a:p>
          <a:p>
            <a:r>
              <a:rPr altLang="en-US" lang="zh-CN"/>
              <a:t>促进产业升级：提高产品质量标准将推动企业进行技术升级和产业转型，促进整个行业的升级和发展。</a:t>
            </a:r>
            <a:endParaRPr altLang="en-US" lang="zh-CN"/>
          </a:p>
          <a:p>
            <a:r>
              <a:rPr altLang="en-US" lang="zh-CN"/>
              <a:t>增强国际竞争力：提高产品质量标准将使企业更加符合国际标准，提高产品的国际竞争力，有利于拓展国际市场。</a:t>
            </a:r>
            <a:endParaRPr altLang="en-US" lang="zh-CN"/>
          </a:p>
          <a:p>
            <a:r>
              <a:rPr altLang="en-US" lang="zh-CN"/>
              <a:t>推动可持续发展：提高产品质量标准将促进企业采用更加环保、可持续的生产方式，推动整个行业的可持续发展。  未来产品质量标准对政策制定和监管的影响</a:t>
            </a:r>
            <a:endParaRPr altLang="en-US" lang="zh-CN"/>
          </a:p>
          <a:p>
            <a:pPr lvl="1"/>
            <a:r>
              <a:rPr altLang="en-US" lang="zh-CN"/>
              <a:t>未来产品质量标准对政策制定和监管的影响</a:t>
            </a:r>
            <a:endParaRPr altLang="en-US" lang="zh-CN"/>
          </a:p>
          <a:p>
            <a:r>
              <a:rPr altLang="en-US" lang="zh-CN"/>
              <a:t>政策制定：政府需要制定更加严格和全面的产品质量标准，加强监管和执法力度，确保企业遵守标准并保障消费者的权益。</a:t>
            </a:r>
            <a:endParaRPr altLang="en-US" lang="zh-CN"/>
          </a:p>
          <a:p>
            <a:r>
              <a:rPr altLang="en-US" lang="zh-CN"/>
              <a:t>监管挑战：提高产品质量标准将增加监管的难度和成本，需要政府加强监管能力和队伍建设，确保标准的执行和监管的有效性。  未来产品质量标准对消费者权益保护的影响</a:t>
            </a:r>
            <a:endParaRPr altLang="en-US" lang="zh-CN"/>
          </a:p>
          <a:p>
            <a:pPr lvl="1"/>
            <a:r>
              <a:rPr altLang="en-US" lang="zh-CN"/>
              <a:t>未来产品质量标准对消费者权益保护的影响</a:t>
            </a:r>
            <a:endParaRPr altLang="en-US" lang="zh-CN"/>
          </a:p>
          <a:p>
            <a:r>
              <a:rPr altLang="en-US" lang="zh-CN"/>
              <a:t>提高消费者认知：提高产品质量标准将使消费者更加了解产品的质量和安全性，提高消费者的认知度和购买信心。</a:t>
            </a:r>
            <a:endParaRPr altLang="en-US" lang="zh-CN"/>
          </a:p>
          <a:p>
            <a:r>
              <a:rPr altLang="en-US" lang="zh-CN"/>
              <a:t>加强消费者权益保护：政府和企业需要加强消费者权益保护工作，确保消费者能够获得符合质量标准的产品和服务，维护消费者的合法权益。</a:t>
            </a:r>
            <a:endParaRPr altLang="en-US" lang="zh-CN"/>
          </a:p>
        </p:txBody>
      </p:sp>
      <p:sp>
        <p:nvSpPr>
          <p:cNvPr id="10506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未来产品质量标准对企业和消费者的影响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2023-12-19T22:50:47Z</dcterms:created>
  <dcterms:modified xsi:type="dcterms:W3CDTF">2023-12-19T22:50:47Z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18c2065e63fd45bd9cd618f8b9d691db_21</vt:lpwstr>
  </property>
</Properties>
</file>