
<file path=[Content_Types].xml><?xml version="1.0" encoding="utf-8"?>
<Types xmlns="http://schemas.openxmlformats.org/package/2006/content-types">
  <Default Extension="emf" ContentType="image/x-emf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3"/>
    <p:sldId id="283" r:id="rId4"/>
    <p:sldId id="257" r:id="rId5"/>
    <p:sldId id="259" r:id="rId6"/>
    <p:sldId id="309" r:id="rId7"/>
    <p:sldId id="260" r:id="rId8"/>
    <p:sldId id="262" r:id="rId9"/>
    <p:sldId id="311" r:id="rId10"/>
    <p:sldId id="329" r:id="rId11"/>
    <p:sldId id="265" r:id="rId12"/>
    <p:sldId id="331" r:id="rId13"/>
    <p:sldId id="350" r:id="rId14"/>
    <p:sldId id="274" r:id="rId15"/>
    <p:sldId id="351" r:id="rId16"/>
    <p:sldId id="336" r:id="rId17"/>
    <p:sldId id="352" r:id="rId18"/>
    <p:sldId id="266" r:id="rId19"/>
    <p:sldId id="341" r:id="rId20"/>
    <p:sldId id="342" r:id="rId21"/>
    <p:sldId id="343" r:id="rId22"/>
    <p:sldId id="353" r:id="rId23"/>
    <p:sldId id="344" r:id="rId24"/>
    <p:sldId id="302" r:id="rId25"/>
    <p:sldId id="345" r:id="rId26"/>
    <p:sldId id="337" r:id="rId27"/>
    <p:sldId id="366" r:id="rId28"/>
    <p:sldId id="338" r:id="rId29"/>
    <p:sldId id="271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82"/>
        <p:guide pos="387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 algn="just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39768B-176A-46AB-8089-B7B4214B3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C4E7ED-FD35-4E2C-8D04-D0895BF3EC6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D:\Documents\Desktop\2022 PPT配套课件\模板素材\贵港版 PPT封面用\封面中考宝典专项突破-物理课标版.tif封面中考宝典专项突破-物理课标版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104900" y="1244743"/>
            <a:ext cx="10515600" cy="1823577"/>
          </a:xfr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C4E7ED-FD35-4E2C-8D04-D0895BF3EC6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 flipV="1">
            <a:off x="2076450" y="3528760"/>
            <a:ext cx="8020050" cy="720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83615" y="3911930"/>
            <a:ext cx="10515600" cy="1391570"/>
          </a:xfr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考点解读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486" y="579327"/>
            <a:ext cx="1130426" cy="4401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25980" y="692744"/>
            <a:ext cx="2992500" cy="2137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17185" y="6195443"/>
            <a:ext cx="2992500" cy="213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6973" y="5969635"/>
            <a:ext cx="1130426" cy="440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39768B-176A-46AB-8089-B7B4214B3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C4E7ED-FD35-4E2C-8D04-D0895BF3EC64}" type="slidenum">
              <a:rPr lang="zh-CN" altLang="en-US" smtClean="0"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2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7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s_2"/>
          <p:cNvSpPr/>
          <p:nvPr userDrawn="1">
            <p:custDataLst>
              <p:tags r:id="rId3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avLst/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avLst/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avLst/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avLst/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avLst/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avLst/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4" name="Picture 14" descr="铅笔小人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8430" y="2788285"/>
            <a:ext cx="2663825" cy="36709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 userDrawn="1"/>
        </p:nvSpPr>
        <p:spPr>
          <a:xfrm>
            <a:off x="2802481" y="5109918"/>
            <a:ext cx="85720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2400" smtClean="0">
                <a:solidFill>
                  <a:srgbClr val="55463D"/>
                </a:solidFill>
              </a:rPr>
              <a:t>更多精彩内容请登录</a:t>
            </a:r>
            <a:r>
              <a:rPr lang="zh-CN" altLang="en-US" sz="2400" b="1" smtClean="0">
                <a:solidFill>
                  <a:srgbClr val="55463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教育科学出版社 · 一课e研网</a:t>
            </a:r>
            <a:endParaRPr lang="zh-CN" altLang="en-US" sz="2400" b="1" smtClean="0">
              <a:solidFill>
                <a:srgbClr val="55463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en-US" altLang="zh-CN" sz="2400">
                <a:solidFill>
                  <a:srgbClr val="55463D"/>
                </a:solidFill>
              </a:rPr>
              <a:t>http://cms.esph.com.cn/</a:t>
            </a:r>
            <a:endParaRPr lang="en-US" altLang="zh-CN" sz="2400">
              <a:solidFill>
                <a:srgbClr val="55463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 marL="228600" indent="-228600" algn="just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39768B-176A-46AB-8089-B7B4214B3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C4E7ED-FD35-4E2C-8D04-D0895BF3EC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pic>
        <p:nvPicPr>
          <p:cNvPr id="12" name="图片 11" descr="教科社LOGO（中英）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3370" y="6527800"/>
            <a:ext cx="1518920" cy="33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8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3.xml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24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5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8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29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30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1.xml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85215" y="1024890"/>
            <a:ext cx="10264140" cy="43383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="0" noProof="1" dirty="0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第二部分</a:t>
            </a:r>
            <a:r>
              <a:rPr lang="en-US" altLang="zh-CN" sz="6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夯实基础过教材，</a:t>
            </a:r>
            <a:endParaRPr lang="zh-CN" altLang="en-US" sz="6000" b="1" noProof="1" dirty="0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名师讲解提能力</a:t>
            </a:r>
            <a:endParaRPr lang="zh-CN" altLang="en-US" sz="6000" b="1" noProof="1" dirty="0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800" b="1" noProof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800" b="1" noProof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第十八单元    电能从哪里来</a:t>
            </a:r>
            <a:endParaRPr lang="zh-CN" altLang="en-US" sz="4800" b="1" noProof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矩形 17"/>
          <p:cNvSpPr/>
          <p:nvPr/>
        </p:nvSpPr>
        <p:spPr>
          <a:xfrm>
            <a:off x="2924810" y="158813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考点解读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20695" y="257175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考点秘籍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20695" y="35553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名师讲解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20695" y="453898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基础闯关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028190" y="158813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01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257175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02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28190" y="35553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03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28190" y="453898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04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2028190" y="54610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05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20695" y="54610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提分强练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010" y="482600"/>
            <a:ext cx="11015980" cy="58928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02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考点秘籍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44500" y="682625"/>
            <a:ext cx="11449685" cy="54927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1.电池是一种把其他形式的能转化成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能的装置，电池提供的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电。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2.干电池、蓄电池等化学电池是把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能转化为电能的装置。太阳能电池（光伏电池）是把太阳能转化为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能的装置。一节干电池的电压是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V。</a:t>
            </a:r>
            <a:r>
              <a:rPr lang="en-US" alt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3.电磁感应现象最先由英国物理学家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于1831年发现。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4.闭合电路中的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在磁场中做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运动时产生感应电流的现象，称为电磁感应现象。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5.感应电流的方向与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有关。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0480" y="1071880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直流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50355" y="682625"/>
            <a:ext cx="51498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98870" y="187134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化学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67220" y="2362835"/>
            <a:ext cx="51498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9030" y="2724150"/>
            <a:ext cx="6838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en-US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18250" y="3479800"/>
            <a:ext cx="11791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法拉第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2925" y="4344035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部分导体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03010" y="4344035"/>
            <a:ext cx="184340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切割磁感线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89985" y="5501640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磁场方向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98870" y="5501640"/>
            <a:ext cx="416814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导体切割磁感线的运动方向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14655" y="1098550"/>
            <a:ext cx="11363325" cy="4661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6.发电机的工作原理是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现象。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7.发电机由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组成。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8.发电机将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能转化为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9.一般发电机产生的交流电，即感应电流的大小和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呈周期性变化，这种电叫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，我国电网以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供电，市电频率为50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10.目前常用的发电方式有火力发电、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发电、核能发电。火力发电的能量转化是燃料的化学能→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能→电能。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43045" y="1007745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电磁感应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67000" y="185991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定子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6630" y="185991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转子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67000" y="2724150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机械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38825" y="2724150"/>
            <a:ext cx="51498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06435" y="352869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09775" y="3930650"/>
            <a:ext cx="11791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交流电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94960" y="3930650"/>
            <a:ext cx="11791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交流电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96500" y="3930650"/>
            <a:ext cx="5168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Hz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53810" y="4745990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水力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23840" y="5137150"/>
            <a:ext cx="51498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内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87870" y="5137150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机械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669925" y="819150"/>
            <a:ext cx="10853420" cy="31997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11.水力发电的能量转化是水的机械能→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能→电能。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12.核能发电的能量转化是核能→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能→电能。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13.为了减小电能在输送线路上的损失，可以采用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输电。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14.高压触电有两类：高压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触电和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电压触电。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15.安全用电原则：不接触低压带电体，不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高压带电体。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6085" y="4104640"/>
            <a:ext cx="1129030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中考命题趋势：</a:t>
            </a:r>
            <a:endParaRPr lang="zh-CN" sz="2700" b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（1）本单元内容在中考中主要有填空题、选择题、实验题等题型。</a:t>
            </a:r>
            <a:endParaRPr lang="zh-CN" sz="2700" b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（2）本单元主要考查电能和其他形式的能之间的相互转化、电磁感应现象及其应用、电能的输送等，以考查基础知识为主。</a:t>
            </a:r>
            <a:endParaRPr lang="zh-CN" altLang="en-US" sz="2700" b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56475" y="819150"/>
            <a:ext cx="217551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水轮机的机械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6900" y="1202055"/>
            <a:ext cx="283972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发电机转子的机械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2665" y="1693545"/>
            <a:ext cx="51498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内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95260" y="169354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机械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67395" y="231076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高压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2680" y="293179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电弧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12635" y="292925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跨步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35190" y="3423285"/>
            <a:ext cx="84709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靠近</a:t>
            </a:r>
            <a:endParaRPr lang="zh-CN" altLang="en-US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03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名师讲解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997585" y="1190625"/>
            <a:ext cx="9744710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例1   下列说法正确的是（    ）  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en-US" alt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A.电池是把化学能转为电能的装置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en-US" alt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B.电源是把电能转化为其他形式的能的装置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en-US" alt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C.用电器是把其他形式的能转化为电能的装置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en-US" alt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D.所有的用电器通电时总有内能产生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1175" y="683895"/>
            <a:ext cx="66865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考点1  电能和其他形式的能之间相互转化</a:t>
            </a:r>
            <a:endParaRPr lang="zh-CN" altLang="en-US" sz="27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9895" y="4489450"/>
            <a:ext cx="11332845" cy="1568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析：选项A忽略了电池有多种形式，例如干电池和蓄电池等工作时是把化学能转化为电能，而光电池工作时却是将光能转化为电能。选项B、C恰好把电源和用电器两者的作用说反了。因为电流有热效应，所以所有用电器通电时都要发热，即总有内能产生。预测频度：☆☆☆☆☆</a:t>
            </a:r>
            <a:endParaRPr lang="zh-CN" altLang="en-US" sz="24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99285" y="3518535"/>
            <a:ext cx="139065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</a:t>
            </a:r>
            <a:endParaRPr lang="en-US" altLang="en-US" sz="27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265045" y="1929130"/>
            <a:ext cx="713232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1.下列装置不属于电源的是（    ）  A.宇宙飞船上用的太阳能电池板B.电动机C.学生电源D.蓄电池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085" y="96202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5045" y="5481320"/>
            <a:ext cx="14351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endParaRPr lang="en-US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8965" y="529590"/>
            <a:ext cx="5034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考点2  电磁感应现象及其应用</a:t>
            </a:r>
            <a:endParaRPr lang="zh-CN" sz="28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8965" y="4796790"/>
            <a:ext cx="10981055" cy="1568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析：本题是容易题，闭合电路部分导体做切割磁感线运动才会产生感应电流，导线向上运动和向下运动都不是切割磁感线运动，不会产生感应电流，故A、B都错。而斜向上运动是切割磁感线运动，会产生感应电流，故C错。导体切割磁感线方向改变时感应电流方向也改变，故D正确。预测频度：☆☆☆☆☆</a:t>
            </a:r>
            <a:endParaRPr lang="zh-CN" altLang="en-US" sz="24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060" y="4290060"/>
            <a:ext cx="139065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</a:t>
            </a:r>
            <a:endParaRPr lang="en-US" altLang="en-US" sz="27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58140" y="711835"/>
            <a:ext cx="11522075" cy="3415030"/>
            <a:chOff x="564" y="1121"/>
            <a:chExt cx="18145" cy="537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0" name="文本框 99"/>
                <p:cNvSpPr txBox="1"/>
                <p:nvPr/>
              </p:nvSpPr>
              <p:spPr>
                <a:xfrm>
                  <a:off x="564" y="1121"/>
                  <a:ext cx="18145" cy="53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indent="0"/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例2   如图18-1所示，在“探究什么情况下磁可以</a:t>
                  </a:r>
                  <a:endParaRPr lang="zh-CN" sz="2700" b="0">
                    <a:latin typeface="宋体" panose="02010600030101010101" pitchFamily="2" charset="-122"/>
                    <a:ea typeface="宋体" panose="02010600030101010101" pitchFamily="2" charset="-122"/>
                  </a:endParaRPr>
                </a:p>
                <a:p>
                  <a:pPr indent="0"/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生电”的实验中，保持磁体不动，下列现象描述正</a:t>
                  </a:r>
                  <a:endParaRPr lang="zh-CN" sz="2700" b="0">
                    <a:latin typeface="宋体" panose="02010600030101010101" pitchFamily="2" charset="-122"/>
                    <a:ea typeface="宋体" panose="02010600030101010101" pitchFamily="2" charset="-122"/>
                  </a:endParaRPr>
                </a:p>
                <a:p>
                  <a:pPr indent="0"/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确的是（    ）  A.导线</a:t>
                  </a:r>
                  <a14:m>
                    <m:oMath xmlns:m="http://schemas.openxmlformats.org/officeDocument/2006/math">
                      <m:r>
                        <a:rPr lang="en-US" altLang="zh-CN" sz="2700" b="0" i="1">
                          <a:latin typeface="Cambria Math" panose="02040503050406030204" charset="0"/>
                          <a:ea typeface="宋体" panose="02010600030101010101" pitchFamily="2" charset="-122"/>
                          <a:cs typeface="Cambria Math" panose="02040503050406030204" charset="0"/>
                        </a:rPr>
                        <m:t>𝑎𝑏</m:t>
                      </m:r>
                    </m:oMath>
                  </a14:m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竖直向上运动时，电流表指针会偏转B.导线</a:t>
                  </a:r>
                  <a14:m>
                    <m:oMath xmlns:m="http://schemas.openxmlformats.org/officeDocument/2006/math">
                      <m:r>
                        <a:rPr lang="en-US" altLang="zh-CN" sz="2700" b="0" i="1">
                          <a:latin typeface="Cambria Math" panose="02040503050406030204" charset="0"/>
                          <a:ea typeface="宋体" panose="02010600030101010101" pitchFamily="2" charset="-122"/>
                          <a:cs typeface="Cambria Math" panose="02040503050406030204" charset="0"/>
                        </a:rPr>
                        <m:t>𝑎𝑏</m:t>
                      </m:r>
                    </m:oMath>
                  </a14:m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竖直向下运动时，电流表指针会偏转C.导线</a:t>
                  </a:r>
                  <a14:m>
                    <m:oMath xmlns:m="http://schemas.openxmlformats.org/officeDocument/2006/math">
                      <m:r>
                        <a:rPr lang="en-US" altLang="zh-CN" sz="2700" b="0" i="1">
                          <a:latin typeface="Cambria Math" panose="02040503050406030204" charset="0"/>
                          <a:ea typeface="宋体" panose="02010600030101010101" pitchFamily="2" charset="-122"/>
                          <a:cs typeface="Cambria Math" panose="02040503050406030204" charset="0"/>
                        </a:rPr>
                        <m:t>𝑎𝑏</m:t>
                      </m:r>
                    </m:oMath>
                  </a14:m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从图中所示位置斜向上运动时，电流表指针不会偏转D.导线</a:t>
                  </a:r>
                  <a14:m>
                    <m:oMath xmlns:m="http://schemas.openxmlformats.org/officeDocument/2006/math">
                      <m:r>
                        <a:rPr lang="en-US" altLang="zh-CN" sz="2700" b="0" i="1">
                          <a:latin typeface="Cambria Math" panose="02040503050406030204" charset="0"/>
                          <a:ea typeface="宋体" panose="02010600030101010101" pitchFamily="2" charset="-122"/>
                          <a:cs typeface="Cambria Math" panose="02040503050406030204" charset="0"/>
                        </a:rPr>
                        <m:t>𝑎𝑏</m:t>
                      </m:r>
                    </m:oMath>
                  </a14:m>
                  <a:r>
                    <a:rPr lang="zh-CN" sz="2700" b="0">
                      <a:latin typeface="宋体" panose="02010600030101010101" pitchFamily="2" charset="-122"/>
                      <a:ea typeface="宋体" panose="02010600030101010101" pitchFamily="2" charset="-122"/>
                    </a:rPr>
                    <a:t>分别水平向右和水平向左运动时，电流表指针偏转的方向相反</a:t>
                  </a:r>
                  <a:endParaRPr lang="zh-CN" altLang="en-US" sz="2700" b="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endParaRPr>
                </a:p>
              </p:txBody>
            </p:sp>
          </mc:Choice>
          <mc:Fallback>
            <p:sp>
              <p:nvSpPr>
                <p:cNvPr id="100" name="文本框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" y="1121"/>
                  <a:ext cx="18145" cy="5378"/>
                </a:xfrm>
                <a:prstGeom prst="rect">
                  <a:avLst/>
                </a:prstGeom>
                <a:blipFill rotWithShape="1">
                  <a:blip r:embed="rId1"/>
                </a:blipFill>
                <a:ln w="9525"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247" y="1306"/>
              <a:ext cx="4105" cy="3594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129665" y="5215890"/>
            <a:ext cx="1694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endParaRPr lang="en-US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5810" y="76136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5810" y="1516380"/>
            <a:ext cx="10317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2.图18-2所示的四幅图中，能说明发电机工作原理的是（    ） </a:t>
            </a: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65810" y="2038350"/>
            <a:ext cx="10415270" cy="2394585"/>
            <a:chOff x="1206" y="3210"/>
            <a:chExt cx="16402" cy="377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6" y="3210"/>
              <a:ext cx="8112" cy="326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06" y="3408"/>
              <a:ext cx="8003" cy="292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82" y="6333"/>
              <a:ext cx="1836" cy="648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05460" y="798195"/>
            <a:ext cx="11473815" cy="2999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例3   在输送电能的过程中，为了减小电能在线路中的损耗，通常采取的方法是（    ）  A.加大输送电流B.减小输电功率C.用高压输电D.采用电阻极小的导体输电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4055" y="457835"/>
            <a:ext cx="3224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考点3  电能的输送</a:t>
            </a:r>
            <a:endParaRPr lang="zh-CN" sz="2800" b="1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505460" y="4354195"/>
                <a:ext cx="11296015" cy="20421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effectLst>
                <a:softEdge rad="317500"/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l"/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</a:t>
                </a:r>
                <a:r>
                  <a:rPr lang="en-US" alt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</a:t>
                </a:r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分析：输送电能时，输送功率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𝑈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𝐼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，线路的电阻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一定，线路中的损耗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损耗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zh-CN" sz="2400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  <a:sym typeface="+mn-ea"/>
                              </a:rPr>
                              <m:t>𝐼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  <a:sym typeface="+mn-ea"/>
                              </a:rPr>
                              <m:t>2</m:t>
                            </m:r>
                          </m:sup>
                        </m:sSup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，要减小输送电能时的损失，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𝐼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必须要减小；要减小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𝐼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，在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一定的情况下，只能是加大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𝑈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  <m:t>输送</m:t>
                        </m:r>
                      </m:sub>
                    </m:sSub>
                  </m:oMath>
                </a14:m>
                <a:r>
                  <a:rPr lang="zh-CN" sz="24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。故A不对，C正确。减小输电功率，达不到我们输送电能的目的，故B不对；采用电阻极小的导体输电，目前还不实用，故D不对。预测频度：☆</a:t>
                </a:r>
                <a:endParaRPr lang="zh-CN" altLang="en-US" sz="2400" b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60" y="4354195"/>
                <a:ext cx="11296015" cy="2042160"/>
              </a:xfrm>
              <a:prstGeom prst="rect">
                <a:avLst/>
              </a:prstGeom>
              <a:blipFill rotWithShape="1">
                <a:blip r:embed="rId1"/>
                <a:stretch>
                  <a:fillRect r="-646"/>
                </a:stretch>
              </a:blipFill>
              <a:effectLst>
                <a:softEdge rad="317500"/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553085" y="3797935"/>
            <a:ext cx="139065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7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  <a:endParaRPr lang="en-US" altLang="en-US" sz="27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70100" y="1837055"/>
            <a:ext cx="7294880" cy="2245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3.高压输电线都架得很高，原因是（    ）  A.减小电能损失B.防止阻害交通C.防止跨步电压触电D.防止高压电弧触电</a:t>
            </a: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9000" y="74295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  <a:endParaRPr lang="en-US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70100" y="5127625"/>
            <a:ext cx="14351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</a:t>
            </a: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</a:t>
            </a:r>
            <a:endParaRPr lang="en-US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04</a:t>
            </a:r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基础过关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文本框 99"/>
              <p:cNvSpPr txBox="1"/>
              <p:nvPr/>
            </p:nvSpPr>
            <p:spPr>
              <a:xfrm>
                <a:off x="535940" y="979805"/>
                <a:ext cx="10919460" cy="175323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/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1.（2021·广西贵港）图18-3中的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表示垂直于纸面的一根导线，它是闭合电路的一部分，它在磁场中按箭头方向运动时，下列哪种情况不会产生感应电流（    ）  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endParaRPr lang="zh-CN" altLang="en-US" sz="2700">
                  <a:latin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0" name="文本框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40" y="979805"/>
                <a:ext cx="10919460" cy="175323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535940" y="4031615"/>
            <a:ext cx="109924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2.（2020·湖北襄阳）地理的两极和地磁的两极并不重合，最早记述这一现象的人是（    ）  </a:t>
            </a:r>
            <a:endParaRPr lang="zh-CN" sz="27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A.沈括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</a:t>
            </a:r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B.牛顿</a:t>
            </a:r>
            <a:endParaRPr lang="zh-CN" sz="27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C.奥斯特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</a:t>
            </a:r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D.法拉第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4055" y="2225040"/>
            <a:ext cx="10206990" cy="1543685"/>
            <a:chOff x="786" y="3863"/>
            <a:chExt cx="16074" cy="243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86" y="3863"/>
              <a:ext cx="7416" cy="162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60" y="4050"/>
              <a:ext cx="7500" cy="154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949" y="5598"/>
              <a:ext cx="1884" cy="696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3170555" y="1821815"/>
            <a:ext cx="362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71190" y="4420870"/>
            <a:ext cx="488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29565" y="1097915"/>
            <a:ext cx="11729085" cy="4661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3.（2019·湖北荆州）关于电和磁，下列说法正确的是（    ）  A.电动机的工作原理是磁场对通电导体有力的作用B.奥斯特发现了电磁感应现象C.指南针指南北是因为地球周围存在磁场，地磁场的南极在地理的南极附近D.导体在磁场中运动就一定会产生感应电流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4.关于电与磁，下列说法正确的是（    ）  A.同名磁极相互吸引，异名磁极相互排斥B.电动机工作时，是将机械能转化为电能C.利用电磁感应现象制成发电机D.地磁场的北极就在地理北极附近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20200" y="1097915"/>
            <a:ext cx="64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32500" y="3563620"/>
            <a:ext cx="6794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50215" y="927735"/>
            <a:ext cx="101269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5.（2019·广西贵港）如图18-4所示，下列说法正确的是（    ）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215" y="3770630"/>
            <a:ext cx="1120013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A.图甲实验现象表明通电导体周围存在着磁场B.图乙中，闭合开关，当导体在磁场中沿竖直方向上下运动时，电流表指针会偏转C.图丙中，是发电机的工作原理图D.图丁中，动圈式扬声器（喇叭）的工作原理和乙图的实验原理相同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18980" y="912495"/>
            <a:ext cx="362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1325" y="1510030"/>
            <a:ext cx="7219315" cy="22142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25450" y="932180"/>
            <a:ext cx="11340465" cy="1337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6.如图18-5甲所示，将扬声器对准烛焰，播放音乐，看到烛焰晃动，说明声波可以传递</a:t>
            </a:r>
            <a:r>
              <a:rPr lang="en-US" altLang="zh-CN" sz="2700" b="0" u="sng"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。扬声器的工作原理与图18-5中</a:t>
            </a:r>
            <a:r>
              <a:rPr lang="en-US" altLang="zh-CN" sz="2700" b="0" u="sng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（填“乙”或“丙”）装置的原理相同。</a:t>
            </a:r>
            <a:endParaRPr lang="zh-CN" altLang="en-US" sz="2700">
              <a:latin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12240" y="2352040"/>
            <a:ext cx="9217025" cy="2987040"/>
            <a:chOff x="2224" y="3704"/>
            <a:chExt cx="14515" cy="470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24" y="4244"/>
              <a:ext cx="8820" cy="354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595" y="3704"/>
              <a:ext cx="6144" cy="408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59" y="7784"/>
              <a:ext cx="1716" cy="624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3263900" y="133985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能量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31400" y="133985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乙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文本框 99"/>
              <p:cNvSpPr txBox="1"/>
              <p:nvPr/>
            </p:nvSpPr>
            <p:spPr>
              <a:xfrm>
                <a:off x="359410" y="2418080"/>
                <a:ext cx="11473180" cy="38309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/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（1）实验时应将电流表、导线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串联起来组成</a:t>
                </a:r>
                <a:r>
                  <a:rPr lang="en-US" altLang="zh-CN" sz="2700" b="0" u="sng">
                    <a:latin typeface="宋体" panose="02010600030101010101" pitchFamily="2" charset="-122"/>
                    <a:ea typeface="宋体" panose="02010600030101010101" pitchFamily="2" charset="-122"/>
                  </a:rPr>
                  <a:t>       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回路。（2）该同学进行以下尝试，能使电流表指针偏转的是</a:t>
                </a:r>
                <a:r>
                  <a:rPr lang="en-US" altLang="zh-CN" sz="2700" u="sng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（填字母标号）。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A．导线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在磁场中静止，换用磁性更强的蹄形磁体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B．导线在磁场中静止，但不用单根导线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，而用匝数很多的线圈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C．蹄形磁体静止，导线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从图中所示位置水平向左或水平向右运动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D．蹄形磁体静止，导线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从图中所示位置竖直向上或竖直向下运动</a:t>
                </a:r>
                <a:endParaRPr lang="zh-CN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E．蹄形磁体静止，导线</a:t>
                </a:r>
                <a14:m>
                  <m:oMath xmlns:m="http://schemas.openxmlformats.org/officeDocument/2006/math">
                    <m:r>
                      <a:rPr lang="en-US" altLang="zh-CN" sz="27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从图中所示位置斜向上或斜向下运动（3）如图所示的实验装置中，将电流表换成</a:t>
                </a:r>
                <a:r>
                  <a:rPr lang="en-US" altLang="zh-CN" sz="2700" u="sng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     </a:t>
                </a:r>
                <a:r>
                  <a:rPr lang="zh-CN" sz="2700" b="0">
                    <a:latin typeface="宋体" panose="02010600030101010101" pitchFamily="2" charset="-122"/>
                    <a:ea typeface="宋体" panose="02010600030101010101" pitchFamily="2" charset="-122"/>
                  </a:rPr>
                  <a:t>进行触接，还可以探究电动机的工作原理。</a:t>
                </a:r>
                <a:endParaRPr lang="zh-CN" altLang="en-US" sz="27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0" name="文本框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10" y="2418080"/>
                <a:ext cx="11473180" cy="3830955"/>
              </a:xfrm>
              <a:prstGeom prst="rect">
                <a:avLst/>
              </a:prstGeom>
              <a:blipFill rotWithShape="1">
                <a:blip r:embed="rId1"/>
                <a:stretch>
                  <a:fillRect r="-919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506095" y="1019175"/>
            <a:ext cx="75399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7.（2019·湖北武汉）某同学利用如图18-6所示的实验装置探究什么情况下磁可以生电。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6955" y="394335"/>
            <a:ext cx="2468245" cy="21723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62265" y="241808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闭合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56955" y="2801620"/>
            <a:ext cx="542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CE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40600" y="526542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电源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900" kern="1200">
                <a:solidFill>
                  <a:schemeClr val="accent1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提分强练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53695" y="1001395"/>
            <a:ext cx="11485245" cy="5123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1.远距离输电采用</a:t>
            </a:r>
            <a:r>
              <a:rPr lang="en-US" altLang="zh-CN" sz="2700" b="0" u="sng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输电的办法，以减小输电电流，从而减小输电线路上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的损失。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2.在电风扇、电熨斗、电磁起重机、动圈式扬声器、动圈式话筒和发电机中，利用电磁感应原理工作的有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；利用磁场对通电导体有力的作用原理工作的有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;利用电流的磁效应的原理工作的是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；利用电流的热效应工作的是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3.奥斯特发现电流的周围存在有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后，许多科学家进行了逆向思考，经过10年的探索，物理学家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发现了电磁感应现象，根据电磁感应现象发明了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机。</a:t>
            </a:r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1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4.发电机是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能转化为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能的机器。电动机是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能转化为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sz="2700" b="0">
                <a:latin typeface="宋体" panose="02010600030101010101" pitchFamily="2" charset="-122"/>
                <a:ea typeface="宋体" panose="02010600030101010101" pitchFamily="2" charset="-122"/>
              </a:rPr>
              <a:t>能的机器。</a:t>
            </a:r>
            <a:endParaRPr lang="zh-CN" altLang="en-US" sz="27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6325" y="100139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高压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44395" y="144018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电能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17795" y="2336800"/>
            <a:ext cx="3400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动圈式话筒和发电机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14215" y="2760980"/>
            <a:ext cx="37579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动圈式扬声器和电风扇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43810" y="316801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电磁起重机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95460" y="316801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电熨斗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7055" y="368998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磁场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68620" y="421195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法拉第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16325" y="451294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发电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72995" y="513524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机械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19395" y="5135245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52965" y="5135245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0595" y="552640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机械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77825" y="1085215"/>
            <a:ext cx="11436350" cy="5123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5.（2019·广西百色）如图18-7所示为一个通电螺线管，请根据其两端的极性，用箭头在A点标出电流的方向，在B点标出磁感线的方向。</a:t>
            </a:r>
            <a:endParaRPr 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endParaRPr lang="zh-CN" sz="27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700">
              <a:latin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1435" y="2378710"/>
            <a:ext cx="3719830" cy="36264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498090" y="2051050"/>
            <a:ext cx="5302885" cy="3875405"/>
            <a:chOff x="5376" y="11000"/>
            <a:chExt cx="6422" cy="436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11990"/>
            <a:stretch>
              <a:fillRect/>
            </a:stretch>
          </p:blipFill>
          <p:spPr>
            <a:xfrm>
              <a:off x="6761" y="11000"/>
              <a:ext cx="5037" cy="43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softEdge rad="317500"/>
            </a:effectLst>
          </p:spPr>
        </p:pic>
        <p:sp>
          <p:nvSpPr>
            <p:cNvPr id="6" name="文本框 5"/>
            <p:cNvSpPr txBox="1"/>
            <p:nvPr/>
          </p:nvSpPr>
          <p:spPr>
            <a:xfrm>
              <a:off x="5376" y="11000"/>
              <a:ext cx="1820" cy="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</a:rPr>
                <a:t>答案：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25450" y="1165225"/>
            <a:ext cx="1134046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云南）某型号动车组在到站前可以利用减速发电，原理是高速行驶的列车关闭电源后会继续向前运行，车上的电动机线圈随车轮一起转动，产生感应电流，并自动输入电网。这既减少了机械磨损又保护了环境。如图18-8中与此工作原理相同的是（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3535" y="3465195"/>
            <a:ext cx="10906760" cy="2498725"/>
            <a:chOff x="541" y="4716"/>
            <a:chExt cx="17176" cy="393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41" y="4716"/>
              <a:ext cx="8912" cy="327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1" y="4811"/>
              <a:ext cx="7836" cy="31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72" y="7991"/>
              <a:ext cx="1776" cy="66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7835265" y="2458085"/>
            <a:ext cx="362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文本框 99"/>
              <p:cNvSpPr txBox="1"/>
              <p:nvPr/>
            </p:nvSpPr>
            <p:spPr>
              <a:xfrm>
                <a:off x="584835" y="1101090"/>
                <a:ext cx="10770235" cy="22453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/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7.（2020·湖北武汉）如图18-9所示的装置可以用来研究</a:t>
                </a:r>
                <a:endParaRPr lang="zh-CN" sz="28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0"/>
                <a:r>
                  <a:rPr lang="en-US" altLang="zh-CN" sz="2800" b="0" u="sng">
                    <a:latin typeface="宋体" panose="02010600030101010101" pitchFamily="2" charset="-122"/>
                    <a:ea typeface="宋体" panose="02010600030101010101" pitchFamily="2" charset="-122"/>
                  </a:rPr>
                  <a:t>          </a:t>
                </a:r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（填“电动机”或“发电机”）的工作原理。将图中的电源换成电流表，闭合开关，让导体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左右摆动，发现电流表指针偏转，表明导体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中</a:t>
                </a:r>
                <a:r>
                  <a:rPr lang="en-US" altLang="zh-CN" sz="2800" u="sng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           </a:t>
                </a:r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（填“有”或“没有”）感应电流通过，导体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𝑎𝑏</m:t>
                    </m:r>
                  </m:oMath>
                </a14:m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的机械能转化为</a:t>
                </a:r>
                <a:r>
                  <a:rPr lang="en-US" altLang="zh-CN" sz="2800" u="sng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           </a:t>
                </a:r>
                <a:r>
                  <a:rPr lang="zh-CN" sz="2800" b="0">
                    <a:latin typeface="宋体" panose="02010600030101010101" pitchFamily="2" charset="-122"/>
                    <a:ea typeface="宋体" panose="02010600030101010101" pitchFamily="2" charset="-122"/>
                  </a:rPr>
                  <a:t>能。</a:t>
                </a:r>
                <a:endParaRPr lang="zh-CN" altLang="en-US" sz="2800" b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0" name="文本框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35" y="1101090"/>
                <a:ext cx="10770235" cy="224536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3525" y="3435350"/>
            <a:ext cx="4045585" cy="28194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1550" y="146494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电动机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19650" y="234061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20815" y="2733675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电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阴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2425" y="1087755"/>
            <a:ext cx="6732905" cy="35058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75025" y="1884680"/>
            <a:ext cx="5882640" cy="202755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本</a:t>
            </a:r>
            <a:r>
              <a:rPr lang="en-US" altLang="zh-CN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课</a:t>
            </a:r>
            <a:r>
              <a:rPr lang="en-US" altLang="zh-CN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结</a:t>
            </a:r>
            <a:r>
              <a:rPr lang="en-US" altLang="zh-CN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8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束</a:t>
            </a:r>
            <a:endParaRPr lang="zh-CN" altLang="en-US" sz="8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tags/tag1.xml><?xml version="1.0" encoding="utf-8"?>
<p:tagLst xmlns:p="http://schemas.openxmlformats.org/presentationml/2006/main">
  <p:tag name="MH" val="20160320124458"/>
  <p:tag name="MH_LIBRARY" val="CONTENTS"/>
  <p:tag name="MH_TYPE" val="OTHERS"/>
  <p:tag name="ID" val="547132"/>
</p:tagLst>
</file>

<file path=ppt/tags/tag2.xml><?xml version="1.0" encoding="utf-8"?>
<p:tagLst xmlns:p="http://schemas.openxmlformats.org/presentationml/2006/main">
  <p:tag name="MH" val="20160320124458"/>
  <p:tag name="MH_LIBRARY" val="CONTENTS"/>
  <p:tag name="MH_TYPE" val="OTHERS"/>
  <p:tag name="ID" val="547132"/>
</p:tagLst>
</file>

<file path=ppt/tags/tag3.xml><?xml version="1.0" encoding="utf-8"?>
<p:tagLst xmlns:p="http://schemas.openxmlformats.org/presentationml/2006/main">
  <p:tag name="KSO_WM_UNIT_PLACING_PICTURE_USER_VIEWPORT" val="{&quot;height&quot;:7517.499212598425,&quot;width&quot;:5455}"/>
</p:tagLst>
</file>

<file path=ppt/tags/tag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3849</Words>
  <Application>WPS 演示</Application>
  <PresentationFormat>宽屏</PresentationFormat>
  <Paragraphs>326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华文中宋</vt:lpstr>
      <vt:lpstr>微软雅黑</vt:lpstr>
      <vt:lpstr>Century Gothic</vt:lpstr>
      <vt:lpstr>幼圆</vt:lpstr>
      <vt:lpstr>华文新魏</vt:lpstr>
      <vt:lpstr>黑体</vt:lpstr>
      <vt:lpstr>Calibri</vt:lpstr>
      <vt:lpstr>Arial Unicode MS</vt:lpstr>
      <vt:lpstr>Cambria Math</vt:lpstr>
      <vt:lpstr>Office 主题</vt:lpstr>
      <vt:lpstr>PowerPoint 演示文稿</vt:lpstr>
      <vt:lpstr>PowerPoint 演示文稿</vt:lpstr>
      <vt:lpstr>PowerPoint 演示文稿</vt:lpstr>
      <vt:lpstr>考点解读</vt:lpstr>
      <vt:lpstr>PowerPoint 演示文稿</vt:lpstr>
      <vt:lpstr>考点秘籍</vt:lpstr>
      <vt:lpstr>PowerPoint 演示文稿</vt:lpstr>
      <vt:lpstr>PowerPoint 演示文稿</vt:lpstr>
      <vt:lpstr>PowerPoint 演示文稿</vt:lpstr>
      <vt:lpstr>名师讲解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基础过关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提分强练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3</Manager>
  <Company>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subject>3</dc:subject>
  <dc:creator>3</dc:creator>
  <cp:keywords>3</cp:keywords>
  <dc:description>3</dc:description>
  <cp:lastModifiedBy>2</cp:lastModifiedBy>
  <cp:revision>235</cp:revision>
  <dcterms:created xsi:type="dcterms:W3CDTF">2019-06-19T02:08:00Z</dcterms:created>
  <dcterms:modified xsi:type="dcterms:W3CDTF">2022-01-14T03:32:45Z</dcterms:modified>
  <cp:category>3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D320BCD0CCAE4AFF9156787B39BD65B3</vt:lpwstr>
  </property>
</Properties>
</file>