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7" r:id="rId9"/>
    <p:sldId id="280" r:id="rId10"/>
    <p:sldId id="283" r:id="rId11"/>
    <p:sldId id="286" r:id="rId12"/>
    <p:sldId id="292" r:id="rId14"/>
    <p:sldId id="295" r:id="rId15"/>
    <p:sldId id="298" r:id="rId16"/>
    <p:sldId id="301" r:id="rId17"/>
    <p:sldId id="304" r:id="rId18"/>
    <p:sldId id="310" r:id="rId20"/>
    <p:sldId id="313" r:id="rId21"/>
    <p:sldId id="316" r:id="rId22"/>
    <p:sldId id="319" r:id="rId23"/>
    <p:sldId id="322" r:id="rId24"/>
    <p:sldId id="328" r:id="rId26"/>
    <p:sldId id="331" r:id="rId27"/>
    <p:sldId id="334" r:id="rId28"/>
    <p:sldId id="337" r:id="rId29"/>
    <p:sldId id="340" r:id="rId30"/>
    <p:sldId id="346" r:id="rId32"/>
    <p:sldId id="349" r:id="rId33"/>
    <p:sldId id="352" r:id="rId34"/>
    <p:sldId id="355" r:id="rId35"/>
    <p:sldId id="358" r:id="rId36"/>
    <p:sldId id="364" r:id="rId38"/>
    <p:sldId id="367" r:id="rId39"/>
    <p:sldId id="370" r:id="rId40"/>
    <p:sldId id="373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tags" Target="../tags/tag310.xml"/><Relationship Id="rId22" Type="http://schemas.openxmlformats.org/officeDocument/2006/relationships/tags" Target="../tags/tag311.xml"/><Relationship Id="rId23" Type="http://schemas.openxmlformats.org/officeDocument/2006/relationships/tags" Target="../tags/tag312.xml"/><Relationship Id="rId24" Type="http://schemas.openxmlformats.org/officeDocument/2006/relationships/tags" Target="../tags/tag313.xml"/><Relationship Id="rId25" Type="http://schemas.openxmlformats.org/officeDocument/2006/relationships/tags" Target="../tags/tag314.xml"/><Relationship Id="rId26" Type="http://schemas.openxmlformats.org/officeDocument/2006/relationships/tags" Target="../tags/tag315.xml"/><Relationship Id="rId27" Type="http://schemas.openxmlformats.org/officeDocument/2006/relationships/tags" Target="../tags/tag316.xml"/><Relationship Id="rId28" Type="http://schemas.openxmlformats.org/officeDocument/2006/relationships/tags" Target="../tags/tag317.xml"/><Relationship Id="rId29" Type="http://schemas.openxmlformats.org/officeDocument/2006/relationships/tags" Target="../tags/tag318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tags" Target="../tags/tag414.xml"/><Relationship Id="rId6" Type="http://schemas.openxmlformats.org/officeDocument/2006/relationships/tags" Target="../tags/tag415.xml"/><Relationship Id="rId7" Type="http://schemas.openxmlformats.org/officeDocument/2006/relationships/tags" Target="../tags/tag416.xml"/><Relationship Id="rId8" Type="http://schemas.openxmlformats.org/officeDocument/2006/relationships/tags" Target="../tags/tag417.xml"/><Relationship Id="rId9" Type="http://schemas.openxmlformats.org/officeDocument/2006/relationships/tags" Target="../tags/tag418.xml"/><Relationship Id="rId10" Type="http://schemas.openxmlformats.org/officeDocument/2006/relationships/tags" Target="../tags/tag419.xml"/><Relationship Id="rId11" Type="http://schemas.openxmlformats.org/officeDocument/2006/relationships/tags" Target="../tags/tag420.xml"/><Relationship Id="rId12" Type="http://schemas.openxmlformats.org/officeDocument/2006/relationships/tags" Target="../tags/tag42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tags" Target="../tags/tag425.xml"/><Relationship Id="rId5" Type="http://schemas.openxmlformats.org/officeDocument/2006/relationships/tags" Target="../tags/tag426.xml"/><Relationship Id="rId6" Type="http://schemas.openxmlformats.org/officeDocument/2006/relationships/tags" Target="../tags/tag427.xml"/><Relationship Id="rId7" Type="http://schemas.openxmlformats.org/officeDocument/2006/relationships/tags" Target="../tags/tag428.xml"/><Relationship Id="rId8" Type="http://schemas.openxmlformats.org/officeDocument/2006/relationships/tags" Target="../tags/tag429.xml"/><Relationship Id="rId9" Type="http://schemas.openxmlformats.org/officeDocument/2006/relationships/tags" Target="../tags/tag430.xml"/><Relationship Id="rId10" Type="http://schemas.openxmlformats.org/officeDocument/2006/relationships/tags" Target="../tags/tag431.xml"/><Relationship Id="rId11" Type="http://schemas.openxmlformats.org/officeDocument/2006/relationships/tags" Target="../tags/tag432.xml"/><Relationship Id="rId12" Type="http://schemas.openxmlformats.org/officeDocument/2006/relationships/tags" Target="../tags/tag433.xml"/><Relationship Id="rId13" Type="http://schemas.openxmlformats.org/officeDocument/2006/relationships/tags" Target="../tags/tag434.xml"/><Relationship Id="rId14" Type="http://schemas.openxmlformats.org/officeDocument/2006/relationships/tags" Target="../tags/tag435.xml"/><Relationship Id="rId15" Type="http://schemas.openxmlformats.org/officeDocument/2006/relationships/tags" Target="../tags/tag436.xml"/><Relationship Id="rId16" Type="http://schemas.openxmlformats.org/officeDocument/2006/relationships/tags" Target="../tags/tag437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tags" Target="../tags/tag44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人工智能在大数据分析与挖掘的应用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1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1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1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人工智能与大数据概述</a:t>
            </a:r>
            <a:endParaRPr altLang="en-US" b="1" dirty="0" sz="11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1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人工智能在大数据分析中的应用</a:t>
            </a:r>
            <a:endParaRPr altLang="en-US" b="1" dirty="0" sz="11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1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人工智能在大数据挖掘中的应用</a:t>
            </a:r>
            <a:endParaRPr altLang="en-US" b="1" dirty="0" sz="11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1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人工智能在大数据应用中的挑战与前景</a:t>
            </a:r>
            <a:endParaRPr altLang="en-US" b="1" dirty="0" sz="11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4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案例分析：人工智能在大数据应用中的实际应用场景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人工智能与大数据概述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人工智能的定义与发展</a:t>
            </a:r>
            <a:endParaRPr altLang="en-US" lang="zh-CN"/>
          </a:p>
        </p:txBody>
      </p:sp>
      <p:sp>
        <p:nvSpPr>
          <p:cNvPr id="10490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人工智能的定义：指能够模拟人类智能、学习和推理的技术和系统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人工智能的发展历程：从符号主义到连接主义再到深度学习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人工智能的应用领域：自然语言处理、计算机视觉、语音识别等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人工智能在大数据分析与挖掘中的应用：数据挖掘、模式识别、预测分析等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大数据的概念与特点</a:t>
            </a:r>
            <a:endParaRPr altLang="en-US" lang="zh-CN"/>
          </a:p>
        </p:txBody>
      </p:sp>
      <p:sp>
        <p:nvSpPr>
          <p:cNvPr id="10491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大数据的定义：大数据是指数据量巨大、复杂度高、处理速度快的数据集合。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大数据的类型：包括结构化数据、半结构化数据和非结构化数据。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大数据的特征：具有海量性、高速性、多样性、价值性等特点。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大数据的来源：主要来源于互联网、社交媒体、企业数据库等。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人工智能与大数据的结合</a:t>
            </a:r>
            <a:endParaRPr altLang="en-US" lang="zh-CN"/>
          </a:p>
        </p:txBody>
      </p:sp>
      <p:sp>
        <p:nvSpPr>
          <p:cNvPr id="10491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人工智能与大数据的概述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人工智能在大数据中的应用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大数据在人工智能中的作用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人工智能与大数据的未来发展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人工智能在大数据分析中的应用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文本分析</a:t>
            </a:r>
            <a:endParaRPr altLang="en-US" lang="zh-CN"/>
          </a:p>
        </p:txBody>
      </p:sp>
      <p:sp>
        <p:nvSpPr>
          <p:cNvPr id="10493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文本摘要：对大量文本数据进行自动摘要，提取关键信息，如新闻摘要、文献综述等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文本分类：利用机器学习算法对文本进行分类，如情感分析、主题分类等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文本聚类：将文本数据按照相似性进行聚类，如新闻分类、产品推荐等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文本挖掘：通过分析文本数据中的模式和关系，发现新的知识或信息，如情感分析、主题发现等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图像识别</a:t>
            </a:r>
            <a:endParaRPr altLang="en-US" lang="zh-CN"/>
          </a:p>
        </p:txBody>
      </p:sp>
      <p:sp>
        <p:nvSpPr>
          <p:cNvPr id="10493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图像识别技术：利用计算机视觉技术对图像进行分析、处理和识别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应用领域：人脸识别、物体识别、场景识别等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算法分类：基于特征的方法、基于深度学习的方法等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优势：高精度、高效率、高可靠性等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语音识别</a:t>
            </a:r>
            <a:endParaRPr altLang="en-US" lang="zh-CN"/>
          </a:p>
        </p:txBody>
      </p:sp>
      <p:sp>
        <p:nvSpPr>
          <p:cNvPr id="10494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定义：语音识别技术是将人类语音转换成文本或命令的技术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应用场景：语音助手、智能客服、语音搜索等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技术原理：基于深度学习算法，通过训练大量语音数据来提高识别准确率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优势：方便快捷、自然交互、无需手动输入等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视频分析</a:t>
            </a:r>
            <a:endParaRPr altLang="en-US" lang="zh-CN"/>
          </a:p>
        </p:txBody>
      </p:sp>
      <p:sp>
        <p:nvSpPr>
          <p:cNvPr id="104949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视频内容挖掘：挖掘视频中的模式和规律，如行为分析、场景识别等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视频内容可视化：将分析结果以图表、图像等形式进行可视化展示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视频内容提取：从视频中提取关键信息，如人脸、物体等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视频内容理解：对提取的内容进行语义理解和分析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人工智能在大数据挖掘中的应用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关联规则挖掘</a:t>
            </a:r>
            <a:endParaRPr altLang="en-US" lang="zh-CN"/>
          </a:p>
        </p:txBody>
      </p:sp>
      <p:sp>
        <p:nvSpPr>
          <p:cNvPr id="10496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关联规则挖掘的定义和原理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关联规则挖掘在大数据挖掘中的应用场景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关联规则挖掘的优势和局限性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常见的关联规则挖掘算法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聚类分析</a:t>
            </a:r>
            <a:endParaRPr altLang="en-US" lang="zh-CN"/>
          </a:p>
        </p:txBody>
      </p:sp>
      <p:sp>
        <p:nvSpPr>
          <p:cNvPr id="10497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算法：K-means聚类、层次聚类、DBSCAN聚类等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定义：将数据集中的对象按照相似性进行分组，使得同一组内的对象相互之间非常相似，而与其他组的对象非常不同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作用：对数据进行分类和组织，以便更好地理解和分析数据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应用场景：客户细分、异常检测、推荐系统等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分类算法</a:t>
            </a:r>
            <a:endParaRPr altLang="en-US" lang="zh-CN"/>
          </a:p>
        </p:txBody>
      </p:sp>
      <p:sp>
        <p:nvSpPr>
          <p:cNvPr id="10497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分类算法的原理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分类算法的种类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分类算法在大数据挖掘中的应用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分类算法的优缺点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时间序列分析</a:t>
            </a:r>
            <a:endParaRPr altLang="en-US" lang="zh-CN"/>
          </a:p>
        </p:txBody>
      </p:sp>
      <p:sp>
        <p:nvSpPr>
          <p:cNvPr id="10498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时间序列分析在大数据挖掘中的应用场景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时间序列数据的定义和特点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时间序列分析的基本方法和步骤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时间序列分析的优缺点和未来发展方向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人工智能在大数据应用中的挑战与前景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49990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2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4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6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8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2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4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0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2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0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2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4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6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数据隐私保护：确保个人隐私不被泄露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技术挑战：提高数据隐私与安全的技术水平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法律法规与合规性：遵守相关法律法规，确保合法合规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数据安全：防止数据被篡改或破坏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技术成熟度与成本问题</a:t>
            </a:r>
            <a:endParaRPr altLang="en-US" lang="zh-CN"/>
          </a:p>
        </p:txBody>
      </p:sp>
      <p:sp>
        <p:nvSpPr>
          <p:cNvPr id="1050072" name="矩形 3"/>
          <p:cNvSpPr/>
          <p:nvPr>
            <p:custDataLst>
              <p:tags r:id="rId1"/>
            </p:custDataLst>
          </p:nvPr>
        </p:nvSpPr>
        <p:spPr>
          <a:xfrm>
            <a:off x="1135729" y="2064424"/>
            <a:ext cx="10504142" cy="156120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74" name="矩形 13"/>
          <p:cNvSpPr/>
          <p:nvPr>
            <p:custDataLst>
              <p:tags r:id="rId2"/>
            </p:custDataLst>
          </p:nvPr>
        </p:nvSpPr>
        <p:spPr>
          <a:xfrm>
            <a:off x="551935" y="2064424"/>
            <a:ext cx="284869" cy="156120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4"/>
          <p:cNvSpPr txBox="1"/>
          <p:nvPr>
            <p:custDataLst>
              <p:tags r:id="rId3"/>
            </p:custDataLst>
          </p:nvPr>
        </p:nvSpPr>
        <p:spPr>
          <a:xfrm>
            <a:off x="1437509" y="2198842"/>
            <a:ext cx="10050616" cy="129150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技术成熟度：人工智能在大数据应用中的技术尚未完全成熟，仍需不断改进和完善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39"/>
          <p:cNvSpPr/>
          <p:nvPr>
            <p:custDataLst>
              <p:tags r:id="rId4"/>
            </p:custDataLst>
          </p:nvPr>
        </p:nvSpPr>
        <p:spPr>
          <a:xfrm>
            <a:off x="1135729" y="3917278"/>
            <a:ext cx="10504142" cy="156120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80" name="矩形 5"/>
          <p:cNvSpPr/>
          <p:nvPr>
            <p:custDataLst>
              <p:tags r:id="rId5"/>
            </p:custDataLst>
          </p:nvPr>
        </p:nvSpPr>
        <p:spPr>
          <a:xfrm>
            <a:off x="551935" y="3917278"/>
            <a:ext cx="284869" cy="156120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82" name="文本框 41"/>
          <p:cNvSpPr txBox="1"/>
          <p:nvPr>
            <p:custDataLst>
              <p:tags r:id="rId6"/>
            </p:custDataLst>
          </p:nvPr>
        </p:nvSpPr>
        <p:spPr>
          <a:xfrm>
            <a:off x="1437509" y="4052354"/>
            <a:ext cx="10050616" cy="129150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成本问题：人工智能在大数据应用中的成本较高，需要投入大量的人力、物力和财力资源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跨领域合作与创新机会</a:t>
            </a:r>
            <a:endParaRPr altLang="en-US" lang="zh-CN"/>
          </a:p>
        </p:txBody>
      </p:sp>
      <p:sp>
        <p:nvSpPr>
          <p:cNvPr id="10501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人工智能与大数据的结合：跨领域合作与创新机会的背景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人工智能在大数据应用中的挑战：技术、数据、隐私等方面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人工智能在大数据应用中的前景：未来发展方向和应用领域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跨领域合作与创新机会的实践案例：成功案例和经验分享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18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大数据应用场景不断拓展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人工智能技术不断创新和发展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人工智能与大数据的融合将更加紧密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未来人工智能在大数据应用中的前景广阔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案例分析：人工智能在大数据应用中的实际应用场景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金融行业的应用案例</a:t>
            </a:r>
            <a:endParaRPr altLang="en-US" lang="zh-CN"/>
          </a:p>
        </p:txBody>
      </p:sp>
      <p:sp>
        <p:nvSpPr>
          <p:cNvPr id="1050314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6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18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客户信用评估：利用大数据和人工智能技术对客户信用进行评估，提高信贷审批效率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2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4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风险控制：通过大数据分析和挖掘，识别潜在的欺诈行为和风险点，保障金融安全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8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0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投资决策支持：利用人工智能技术对市场数据进行分析和预测，为投资者提供决策支持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4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6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智能客服：通过自然语言处理和机器学习技术，提供智能化的客户服务，提高客户满意度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医疗行业的应用案例</a:t>
            </a:r>
            <a:endParaRPr altLang="en-US" lang="zh-CN"/>
          </a:p>
        </p:txBody>
      </p:sp>
      <p:sp>
        <p:nvSpPr>
          <p:cNvPr id="105037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智能医疗诊断：利用人工智能技术对医学影像、病理切片等数据进行深度分析，辅助医生进行疾病诊断，提高诊断准确性和效率。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精准医疗：通过对大量基因组、临床等数据进行挖掘和分析，发现疾病的潜在病因和治疗方案，为个性化医疗提供支持。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智能健康管理：利用可穿戴设备、移动应用等收集个人健康数据，通过人工智能技术进行数据分析和预测，为个人提供健康建议和干预措施。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医疗资源优化：通过人工智能技术对医疗资源进行智能调度和优化配置，提高医疗服务的效率和质量。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零售行业的应用案例</a:t>
            </a:r>
            <a:endParaRPr altLang="en-US" lang="zh-CN"/>
          </a:p>
        </p:txBody>
      </p:sp>
      <p:sp>
        <p:nvSpPr>
          <p:cNvPr id="1050438" name="正文"/>
          <p:cNvSpPr txBox="1"/>
          <p:nvPr>
            <p:custDataLst>
              <p:tags r:id="rId1"/>
            </p:custDataLst>
          </p:nvPr>
        </p:nvSpPr>
        <p:spPr>
          <a:xfrm>
            <a:off x="565469" y="3354840"/>
            <a:ext cx="2397488" cy="1393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客户行为分析：通过人工智能技术对零售行业客户的行为进行分析，包括购买历史、浏览历史、搜索历史等，以了解客户的购物习惯、偏好和需求。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440" name="标题"/>
          <p:cNvSpPr txBox="1"/>
          <p:nvPr>
            <p:custDataLst>
              <p:tags r:id="rId2"/>
            </p:custDataLst>
          </p:nvPr>
        </p:nvSpPr>
        <p:spPr>
          <a:xfrm>
            <a:off x="551935" y="2793193"/>
            <a:ext cx="2411699" cy="3978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442" name="正文"/>
          <p:cNvSpPr txBox="1"/>
          <p:nvPr>
            <p:custDataLst>
              <p:tags r:id="rId3"/>
            </p:custDataLst>
          </p:nvPr>
        </p:nvSpPr>
        <p:spPr>
          <a:xfrm>
            <a:off x="3457612" y="3354840"/>
            <a:ext cx="2397488" cy="1393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商品推荐：基于客户行为分析和人工智能算法，为每位客户提供个性化的商品推荐服务，提高客户满意度和销售额。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444" name="标题"/>
          <p:cNvSpPr txBox="1"/>
          <p:nvPr>
            <p:custDataLst>
              <p:tags r:id="rId4"/>
            </p:custDataLst>
          </p:nvPr>
        </p:nvSpPr>
        <p:spPr>
          <a:xfrm>
            <a:off x="3444079" y="2793193"/>
            <a:ext cx="2411699" cy="3978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50446" name="正文"/>
          <p:cNvSpPr txBox="1"/>
          <p:nvPr>
            <p:custDataLst>
              <p:tags r:id="rId5"/>
            </p:custDataLst>
          </p:nvPr>
        </p:nvSpPr>
        <p:spPr>
          <a:xfrm>
            <a:off x="6349756" y="3354840"/>
            <a:ext cx="2397488" cy="1393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库存管理：通过人工智能技术对零售行业库存进行管理，包括库存预测、补货计划、库存调配等，以降低库存成本和提高运营效率。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448" name="标题"/>
          <p:cNvSpPr txBox="1"/>
          <p:nvPr>
            <p:custDataLst>
              <p:tags r:id="rId6"/>
            </p:custDataLst>
          </p:nvPr>
        </p:nvSpPr>
        <p:spPr>
          <a:xfrm>
            <a:off x="6336223" y="2793193"/>
            <a:ext cx="2411699" cy="3978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450" name="正文"/>
          <p:cNvSpPr txBox="1"/>
          <p:nvPr>
            <p:custDataLst>
              <p:tags r:id="rId7"/>
            </p:custDataLst>
          </p:nvPr>
        </p:nvSpPr>
        <p:spPr>
          <a:xfrm>
            <a:off x="9241900" y="3354840"/>
            <a:ext cx="2397488" cy="1393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价格优化：通过人工智能技术对零售行业价格进行优化，包括价格预测、价格弹性分析、价格竞争策略等，以提高销售额和市场份额。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452" name="标题"/>
          <p:cNvSpPr txBox="1"/>
          <p:nvPr>
            <p:custDataLst>
              <p:tags r:id="rId8"/>
            </p:custDataLst>
          </p:nvPr>
        </p:nvSpPr>
        <p:spPr>
          <a:xfrm>
            <a:off x="9228366" y="2793193"/>
            <a:ext cx="2411699" cy="3978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其他行业的应用案例</a:t>
            </a:r>
            <a:endParaRPr altLang="en-US" lang="zh-CN"/>
          </a:p>
        </p:txBody>
      </p:sp>
      <p:sp>
        <p:nvSpPr>
          <p:cNvPr id="105049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17424" y="3908366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94" name="矩形 4"/>
          <p:cNvSpPr/>
          <p:nvPr>
            <p:custDataLst>
              <p:tags r:id="rId2"/>
            </p:custDataLst>
          </p:nvPr>
        </p:nvSpPr>
        <p:spPr>
          <a:xfrm>
            <a:off x="2426916" y="4272322"/>
            <a:ext cx="180805" cy="18219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6" name="文本框 5"/>
          <p:cNvSpPr txBox="1"/>
          <p:nvPr>
            <p:custDataLst>
              <p:tags r:id="rId3"/>
            </p:custDataLst>
          </p:nvPr>
        </p:nvSpPr>
        <p:spPr>
          <a:xfrm>
            <a:off x="2728608" y="4228031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能源行业：人工智能可以帮助企业优化能源生产和消耗，降低成本并减少环境污染。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9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8670" y="3908366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00" name="矩形 57"/>
          <p:cNvSpPr/>
          <p:nvPr>
            <p:custDataLst>
              <p:tags r:id="rId5"/>
            </p:custDataLst>
          </p:nvPr>
        </p:nvSpPr>
        <p:spPr>
          <a:xfrm>
            <a:off x="6178163" y="4272322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文本框 58"/>
          <p:cNvSpPr txBox="1"/>
          <p:nvPr>
            <p:custDataLst>
              <p:tags r:id="rId6"/>
            </p:custDataLst>
          </p:nvPr>
        </p:nvSpPr>
        <p:spPr>
          <a:xfrm>
            <a:off x="6479855" y="4228031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零售行业：人工智能可以用于商品推荐、库存管理和销售预测等方面，提高销售效率和客户满意度。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0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41801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06" name="矩形 65"/>
          <p:cNvSpPr/>
          <p:nvPr>
            <p:custDataLst>
              <p:tags r:id="rId8"/>
            </p:custDataLst>
          </p:nvPr>
        </p:nvSpPr>
        <p:spPr>
          <a:xfrm>
            <a:off x="551935" y="1741321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文本框 66"/>
          <p:cNvSpPr txBox="1"/>
          <p:nvPr>
            <p:custDataLst>
              <p:tags r:id="rId9"/>
            </p:custDataLst>
          </p:nvPr>
        </p:nvSpPr>
        <p:spPr>
          <a:xfrm>
            <a:off x="853627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金融行业：利用人工智能技术进行风险评估、投资决策和客户服务等。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1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393047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12" name="矩形 69"/>
          <p:cNvSpPr/>
          <p:nvPr>
            <p:custDataLst>
              <p:tags r:id="rId11"/>
            </p:custDataLst>
          </p:nvPr>
        </p:nvSpPr>
        <p:spPr>
          <a:xfrm>
            <a:off x="4302540" y="1741321"/>
            <a:ext cx="180805" cy="18219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文本框 70"/>
          <p:cNvSpPr txBox="1"/>
          <p:nvPr>
            <p:custDataLst>
              <p:tags r:id="rId12"/>
            </p:custDataLst>
          </p:nvPr>
        </p:nvSpPr>
        <p:spPr>
          <a:xfrm>
            <a:off x="4604231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医疗行业：通过大数据分析和挖掘，人工智能可以帮助医生进行疾病诊断和治疗方案制定。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1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44294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18" name="文本框 74"/>
          <p:cNvSpPr txBox="1"/>
          <p:nvPr>
            <p:custDataLst>
              <p:tags r:id="rId14"/>
            </p:custDataLst>
          </p:nvPr>
        </p:nvSpPr>
        <p:spPr>
          <a:xfrm>
            <a:off x="8355478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交通行业：人工智能可以用于智能交通管理、路线规划和优化等方面，提高交通效率和安全性。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20" name="矩形 73"/>
          <p:cNvSpPr/>
          <p:nvPr>
            <p:custDataLst>
              <p:tags r:id="rId15"/>
            </p:custDataLst>
          </p:nvPr>
        </p:nvSpPr>
        <p:spPr>
          <a:xfrm>
            <a:off x="8053786" y="1741321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总结与展望：人工智能在大数据分析与挖掘的未来发展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技术创新与突破的方向</a:t>
            </a:r>
            <a:endParaRPr altLang="en-US" lang="zh-CN"/>
          </a:p>
        </p:txBody>
      </p:sp>
      <p:sp>
        <p:nvSpPr>
          <p:cNvPr id="1050636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8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0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算法优化：提高大数据分析与挖掘的准确性和效率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42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4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跨领域合作：结合不同领域的知识，推动人工智能在大数据分析与挖掘的应用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48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0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2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数据隐私保护：加强数据安全和隐私保护技术的研究和应用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54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6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8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智能化决策支持：利用人工智能技术为决策者提供更加智能化、个性化的支持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跨领域合作与协同发展的机遇</a:t>
            </a:r>
            <a:endParaRPr altLang="en-US" lang="zh-CN"/>
          </a:p>
        </p:txBody>
      </p:sp>
      <p:sp>
        <p:nvSpPr>
          <p:cNvPr id="10506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人工智能与大数据分析挖掘的结合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跨领域合作在人工智能领域的重要性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协同发展带来的机遇与挑战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未来发展趋势及前景展望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政策法规与伦理道德的挑战与应对策略</a:t>
            </a:r>
            <a:endParaRPr altLang="en-US" lang="zh-CN"/>
          </a:p>
        </p:txBody>
      </p:sp>
      <p:sp>
        <p:nvSpPr>
          <p:cNvPr id="1050760" name="Rectangle 6"/>
          <p:cNvSpPr/>
          <p:nvPr>
            <p:custDataLst>
              <p:tags r:id="rId1"/>
            </p:custDataLst>
          </p:nvPr>
        </p:nvSpPr>
        <p:spPr>
          <a:xfrm>
            <a:off x="756295" y="1668278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62" name="Rectangle 6"/>
          <p:cNvSpPr/>
          <p:nvPr>
            <p:custDataLst>
              <p:tags r:id="rId2"/>
            </p:custDataLst>
          </p:nvPr>
        </p:nvSpPr>
        <p:spPr>
          <a:xfrm>
            <a:off x="756295" y="2816035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64" name="Rectangle 6"/>
          <p:cNvSpPr/>
          <p:nvPr>
            <p:custDataLst>
              <p:tags r:id="rId3"/>
            </p:custDataLst>
          </p:nvPr>
        </p:nvSpPr>
        <p:spPr>
          <a:xfrm>
            <a:off x="756295" y="3964435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66" name="Rectangle 6"/>
          <p:cNvSpPr/>
          <p:nvPr>
            <p:custDataLst>
              <p:tags r:id="rId4"/>
            </p:custDataLst>
          </p:nvPr>
        </p:nvSpPr>
        <p:spPr>
          <a:xfrm>
            <a:off x="756295" y="5112192"/>
            <a:ext cx="10884054" cy="761769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68" name="矩形: 圆角 26"/>
          <p:cNvSpPr/>
          <p:nvPr>
            <p:custDataLst>
              <p:tags r:id="rId5"/>
            </p:custDataLst>
          </p:nvPr>
        </p:nvSpPr>
        <p:spPr>
          <a:xfrm>
            <a:off x="551935" y="2813465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770" name="矩形: 圆角 27"/>
          <p:cNvSpPr/>
          <p:nvPr>
            <p:custDataLst>
              <p:tags r:id="rId6"/>
            </p:custDataLst>
          </p:nvPr>
        </p:nvSpPr>
        <p:spPr>
          <a:xfrm>
            <a:off x="551935" y="1665708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72" name="矩形: 圆角 28"/>
          <p:cNvSpPr/>
          <p:nvPr>
            <p:custDataLst>
              <p:tags r:id="rId7"/>
            </p:custDataLst>
          </p:nvPr>
        </p:nvSpPr>
        <p:spPr>
          <a:xfrm>
            <a:off x="551935" y="5108979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774" name="矩形: 圆角 29"/>
          <p:cNvSpPr/>
          <p:nvPr>
            <p:custDataLst>
              <p:tags r:id="rId8"/>
            </p:custDataLst>
          </p:nvPr>
        </p:nvSpPr>
        <p:spPr>
          <a:xfrm>
            <a:off x="551935" y="3961222"/>
            <a:ext cx="1988544" cy="76784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76" name="正文"/>
          <p:cNvSpPr txBox="1"/>
          <p:nvPr>
            <p:custDataLst>
              <p:tags r:id="rId9"/>
            </p:custDataLst>
          </p:nvPr>
        </p:nvSpPr>
        <p:spPr>
          <a:xfrm>
            <a:off x="2760693" y="1672777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政策法规的挑战：随着人工智能在大数据分析与挖掘的广泛应用，政策法规的制定和实施面临诸多挑战，如数据隐私保护、算法公平性等问题。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778" name="标题"/>
          <p:cNvSpPr txBox="1"/>
          <p:nvPr>
            <p:custDataLst>
              <p:tags r:id="rId10"/>
            </p:custDataLst>
          </p:nvPr>
        </p:nvSpPr>
        <p:spPr>
          <a:xfrm>
            <a:off x="656686" y="1672777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780" name="正文"/>
          <p:cNvSpPr txBox="1"/>
          <p:nvPr>
            <p:custDataLst>
              <p:tags r:id="rId11"/>
            </p:custDataLst>
          </p:nvPr>
        </p:nvSpPr>
        <p:spPr>
          <a:xfrm>
            <a:off x="2760693" y="2820534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伦理道德的挑战：人工智能在大数据分析与挖掘的应用过程中，可能引发伦理道德问题，如数据歧视、算法偏见等。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782" name="标题"/>
          <p:cNvSpPr txBox="1"/>
          <p:nvPr>
            <p:custDataLst>
              <p:tags r:id="rId12"/>
            </p:custDataLst>
          </p:nvPr>
        </p:nvSpPr>
        <p:spPr>
          <a:xfrm>
            <a:off x="656686" y="2820534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784" name="正文"/>
          <p:cNvSpPr txBox="1"/>
          <p:nvPr>
            <p:custDataLst>
              <p:tags r:id="rId13"/>
            </p:custDataLst>
          </p:nvPr>
        </p:nvSpPr>
        <p:spPr>
          <a:xfrm>
            <a:off x="2760693" y="3968291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应对策略：针对政策法规和伦理道德的挑战，需要采取一系列应对策略，如加强政策法规的制定和实施、推动伦理道德标准的制定和实施、加强公众教育和意识提升等。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786" name="标题"/>
          <p:cNvSpPr txBox="1"/>
          <p:nvPr>
            <p:custDataLst>
              <p:tags r:id="rId14"/>
            </p:custDataLst>
          </p:nvPr>
        </p:nvSpPr>
        <p:spPr>
          <a:xfrm>
            <a:off x="656686" y="3968291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788" name="正文"/>
          <p:cNvSpPr txBox="1"/>
          <p:nvPr>
            <p:custDataLst>
              <p:tags r:id="rId15"/>
            </p:custDataLst>
          </p:nvPr>
        </p:nvSpPr>
        <p:spPr>
          <a:xfrm>
            <a:off x="2760693" y="5116048"/>
            <a:ext cx="8735400" cy="75358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未来发展：随着人工智能技术的不断发展和应用领域的拓展，政策法规和伦理道德的挑战将更加严峻。因此，需要不断加强相关研究和探索，推动人工智能在大数据分析与挖掘的可持续发展。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790" name="标题"/>
          <p:cNvSpPr txBox="1"/>
          <p:nvPr>
            <p:custDataLst>
              <p:tags r:id="rId16"/>
            </p:custDataLst>
          </p:nvPr>
        </p:nvSpPr>
        <p:spPr>
          <a:xfrm>
            <a:off x="656686" y="5116048"/>
            <a:ext cx="1779762" cy="75358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83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832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834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4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9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42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2023-12-16T13:39:05Z</dcterms:created>
  <dcterms:modified xsi:type="dcterms:W3CDTF">2023-12-16T13:39:05Z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5389fcf6f75b407db2054df5e44435d5_21</vt:lpwstr>
  </property>
</Properties>
</file>