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668" r:id="rId1"/>
    <p:sldMasterId id="2147489705" r:id="rId2"/>
  </p:sldMasterIdLst>
  <p:notesMasterIdLst>
    <p:notesMasterId r:id="rId3"/>
  </p:notesMasterIdLst>
  <p:sldIdLst>
    <p:sldId id="3040" r:id="rId4"/>
    <p:sldId id="3045" r:id="rId5"/>
    <p:sldId id="3049" r:id="rId6"/>
    <p:sldId id="3052" r:id="rId7"/>
    <p:sldId id="3055" r:id="rId8"/>
    <p:sldId id="3058" r:id="rId9"/>
    <p:sldId id="3061" r:id="rId10"/>
    <p:sldId id="3064" r:id="rId11"/>
    <p:sldId id="3067" r:id="rId12"/>
    <p:sldId id="3070" r:id="rId13"/>
    <p:sldId id="3073" r:id="rId14"/>
    <p:sldId id="3076" r:id="rId15"/>
    <p:sldId id="3079" r:id="rId16"/>
    <p:sldId id="3082" r:id="rId17"/>
    <p:sldId id="3085" r:id="rId18"/>
    <p:sldId id="3088" r:id="rId19"/>
    <p:sldId id="3091" r:id="rId20"/>
    <p:sldId id="3094" r:id="rId21"/>
    <p:sldId id="3097" r:id="rId22"/>
    <p:sldId id="3100" r:id="rId23"/>
    <p:sldId id="3103" r:id="rId24"/>
    <p:sldId id="3106" r:id="rId25"/>
    <p:sldId id="3109" r:id="rId26"/>
    <p:sldId id="3112" r:id="rId27"/>
    <p:sldId id="3115" r:id="rId28"/>
    <p:sldId id="3118" r:id="rId29"/>
    <p:sldId id="3121" r:id="rId30"/>
    <p:sldId id="3124" r:id="rId31"/>
    <p:sldId id="3127" r:id="rId32"/>
    <p:sldId id="313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69" r:id="rId1"/>
    <p:sldLayoutId id="2147489670" r:id="rId2"/>
    <p:sldLayoutId id="2147489671" r:id="rId3"/>
    <p:sldLayoutId id="2147489672" r:id="rId4"/>
    <p:sldLayoutId id="2147489673" r:id="rId5"/>
    <p:sldLayoutId id="2147489674" r:id="rId6"/>
    <p:sldLayoutId id="2147489675" r:id="rId7"/>
    <p:sldLayoutId id="2147489676" r:id="rId8"/>
    <p:sldLayoutId id="2147489677" r:id="rId9"/>
    <p:sldLayoutId id="2147489678" r:id="rId10"/>
    <p:sldLayoutId id="21474896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706" r:id="rId1"/>
    <p:sldLayoutId id="2147489707" r:id="rId2"/>
    <p:sldLayoutId id="2147489708" r:id="rId3"/>
    <p:sldLayoutId id="2147489709" r:id="rId4"/>
    <p:sldLayoutId id="2147489710" r:id="rId5"/>
    <p:sldLayoutId id="2147489711" r:id="rId6"/>
    <p:sldLayoutId id="2147489712" r:id="rId7"/>
    <p:sldLayoutId id="2147489713" r:id="rId8"/>
    <p:sldLayoutId id="2147489714" r:id="rId9"/>
    <p:sldLayoutId id="2147489715" r:id="rId10"/>
    <p:sldLayoutId id="21474897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个性化学习解决方案：适应2024初中教育需求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个性化学习解决方案的背景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个性化学习解决方案的核心要素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个性化学习解决方案的实施方式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个性化学习解决方案的实践案例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个性化学习解决方案的挑战与对策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个性化学习解决方案的未来发展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个性化学习解决方案的背景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当前初中教育面临的问题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传统教育模式难以满足学生个性化需求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信息技术的发展为个性化学习提供了可能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应对中考压力，提高学生学习效率的需求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培养创新精神和实践能力成为教育的重要目标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个性化学习解决方案的必要性</a:t>
            </a:r>
            <a:endParaRPr altLang="en-US" lang="zh-CN"/>
          </a:p>
        </p:txBody>
      </p:sp>
      <p:sp>
        <p:nvSpPr>
          <p:cNvPr id="1049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适应未来教育发展的需要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提高学生的学习效果和兴趣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满足不同学生的个性化需求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应对当前教育资源不均衡的问题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个性化学习解决方案的发展趋势</a:t>
            </a:r>
            <a:endParaRPr altLang="en-US" lang="zh-CN"/>
          </a:p>
        </p:txBody>
      </p:sp>
      <p:sp>
        <p:nvSpPr>
          <p:cNvPr id="104925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技术进步推动：人工智能、大数据等技术的不断发展，为个性化学习解决方案提供了强大的技术支持。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数字化转型：随着技术的发展，教育行业正逐步向数字化转型，为个性化学习提供了更多可能性。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个性化需求增长：随着社会对个性化需求的增加，教育行业正面临着满足不同学生需求的挑战，个性化学习解决方案应运而生。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政策支持：政府对教育行业的支持和投入不断增加，为个性化学习解决方案的发展提供了政策保障。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个性化学习解决方案的核心要素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定制化的学习计划</a:t>
            </a:r>
            <a:endParaRPr altLang="en-US" lang="zh-CN"/>
          </a:p>
        </p:txBody>
      </p:sp>
      <p:sp>
        <p:nvSpPr>
          <p:cNvPr id="104941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针对不同学生的需求和特点，制定个性化的学习计划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计划应包括学习目标、学习内容、学习方式、学习时间等方面的安排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计划应具有灵活性和可调整性，以适应学生的学习变化和需求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计划应注重学生的反馈和参与，及时调整和优化学习计划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多元化的学习方式</a:t>
            </a:r>
            <a:endParaRPr altLang="en-US" lang="zh-CN"/>
          </a:p>
        </p:txBody>
      </p:sp>
      <p:sp>
        <p:nvSpPr>
          <p:cNvPr id="1049500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个性化学习解决方案应提供多种学习方式，以满足不同学生的需求和兴趣。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这些学习方式可以包括在线学习、合作学习、项目学习、游戏化学习等。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通过多元化的学习方式，学生可以更好地发挥自己的主动性和创造性，提高学习效果。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0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多元化的学习方式也需要教师具备相应的技能和知识，以有效地指导和评估学生的学习。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智能化的学习工具</a:t>
            </a:r>
            <a:endParaRPr altLang="en-US" lang="zh-CN"/>
          </a:p>
        </p:txBody>
      </p:sp>
      <p:sp>
        <p:nvSpPr>
          <p:cNvPr id="104958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具备自适应学习能力，能够根据学生的个性化需求提供定制化的学习内容。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具备智能分析功能，能够对学生的知识点掌握情况进行实时监测和反馈。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支持多种终端设备，包括手机、平板和电脑等，方便学生随时随地进行学习。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拥有丰富的多媒体资源，如视频、音频、动画等，能够激发学生的学习兴趣和积极性。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个性化的学习评价</a:t>
            </a:r>
            <a:endParaRPr altLang="en-US" lang="zh-CN"/>
          </a:p>
        </p:txBody>
      </p:sp>
      <p:sp>
        <p:nvSpPr>
          <p:cNvPr id="104964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5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定义：根据学生的个性特点和学习需求，采用多样化的评价方式来全面评估学生的学习成果。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目的：了解学生的学习状况，为个性化学习提供反馈，帮助学生发现自己的优势和不足，激发学习动力。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方法：观察、测试、作品评价、自我评价、同伴评价等。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关键要素：评价标准、评价工具、评价过程、反馈与调整。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3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个性化学习解决方案的实施方式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结合线上线下的混合式学习</a:t>
            </a:r>
            <a:endParaRPr altLang="en-US" lang="zh-CN"/>
          </a:p>
        </p:txBody>
      </p:sp>
      <p:sp>
        <p:nvSpPr>
          <p:cNvPr id="104980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优势：充分利用线上和线下的教学资源，提高学习效果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实施方式：线上学习与线下学习的有机结合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适用场景：适用于需要个性化教学的初中学生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实施步骤：制定个性化学习计划，选择合适的教学资源，线上线下相结合，及时反馈与调整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基于项目的学习</a:t>
            </a:r>
            <a:endParaRPr altLang="en-US" lang="zh-CN"/>
          </a:p>
        </p:txBody>
      </p:sp>
      <p:sp>
        <p:nvSpPr>
          <p:cNvPr id="1049880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8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定义：学生围绕特定主题，在教师的指导下进行探究、合作，完成具有实际意义的项目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特点：以问题为导向，强调学生的主动性和创造性，培养实际操作能力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实施方式：确定项目主题、制定计划、搜集资料、实施项目、成果展示、评估反馈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在个性化学习解决方案中的作用：促进学生主动学习，提高解决问题的能力，满足个性化需求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翻转课堂的教学模式</a:t>
            </a:r>
            <a:endParaRPr altLang="en-US" lang="zh-CN"/>
          </a:p>
        </p:txBody>
      </p:sp>
      <p:sp>
        <p:nvSpPr>
          <p:cNvPr id="10499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学生通过观看视频或阅读材料进行自主学习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在课堂上进行互动和讨论，解决疑问和深化理解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学生在家完成作业，教师在线指导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课堂时间用于项目式学习、团队合作和实践活动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协作式学习环境的构建</a:t>
            </a:r>
            <a:endParaRPr altLang="en-US" lang="zh-CN"/>
          </a:p>
        </p:txBody>
      </p:sp>
      <p:sp>
        <p:nvSpPr>
          <p:cNvPr id="105004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目的：培养学生的团队协作能力、沟通能力和解决问题的能力，同时促进学生对知识的理解和掌握。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定义：协作式学习环境是一种鼓励学生之间合作、共同学习的学习环境，强调学生之间的互动与合作。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实施方式：通过组织小组讨论、合作学习、项目式学习等方式，让学生在协作中互相学习、互相帮助，提高学习效果。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适用范围：适用于各种学科领域和教学场景，尤其适用于需要学生之间合作完成的学习任务和项目。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13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个性化学习解决方案的实践案例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成功实施个性化学习解决方案的学校介绍</a:t>
            </a:r>
            <a:endParaRPr altLang="en-US" lang="zh-CN"/>
          </a:p>
        </p:txBody>
      </p:sp>
      <p:sp>
        <p:nvSpPr>
          <p:cNvPr id="1050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案例名称：某初中学校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实施背景：适应2024初中教育需求，提高学生学习效果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解决方案：采用个性化学习方式，针对不同学生制定个性化学习计划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实施效果：提高了学生的学习成绩，增强了学生的学习动力和兴趣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个性化学习解决方案在不同学科中的应用案例</a:t>
            </a:r>
            <a:endParaRPr altLang="en-US" lang="zh-CN"/>
          </a:p>
        </p:txBody>
      </p:sp>
      <p:sp>
        <p:nvSpPr>
          <p:cNvPr id="105029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英语学科：根据学生的语言水平和兴趣爱好，制定个性化的英语学习计划，提高学生的英语应用能力。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语文学科：通过智能分析学生的学习情况，提供针对性的阅读材料和写作指导，提高学生的语文素养。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数学学科：利用大数据和人工智能技术，为学生提供个性化的数学题目和解题思路，帮助学生攻克数学难题。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物理学科：通过虚拟现实和增强现实技术，让学生亲身体验物理实验，加深对物理原理的理解和掌握。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学生个性化发展的实际成果展示</a:t>
            </a:r>
            <a:endParaRPr altLang="en-US" lang="zh-CN"/>
          </a:p>
        </p:txBody>
      </p:sp>
      <p:sp>
        <p:nvSpPr>
          <p:cNvPr id="105038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案例二：某初中生在个性化学习解决方案的指导下，发掘了自己的兴趣爱好，并在相关领域取得了优异成绩。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案例一：某初中生通过个性化学习解决方案，提高了数学成绩，培养了自主学习能力。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案例三：某初中生在使用个性化学习解决方案后，不仅在学业上有所进步，还在团队合作、领导能力方面得到了提升。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案例四：某初中生通过个性化学习解决方案，成功地规划了自己的职业发展方向，并在实践中取得了良好的成果。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教师专业发展的推动作用</a:t>
            </a:r>
            <a:endParaRPr altLang="en-US" lang="zh-CN"/>
          </a:p>
        </p:txBody>
      </p:sp>
      <p:sp>
        <p:nvSpPr>
          <p:cNvPr id="105045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增强教师创新能力：个性化学习解决方案鼓励教师尝试新的教学方法和策略，培养他们的创新思维和教学实践。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提升教师技能和能力：个性化学习解决方案为教师提供了新的教学工具和资源，帮助他们提高教学水平和技能。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促进教师协作与交流：个性化学习解决方案为教师提供了一个共同的平台，促进他们之间的协作与交流，分享教学经验和资源。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提升教师教育技术素养：个性化学习解决方案需要教师具备一定的教育技术素养，促使他们不断学习和掌握新的教育技术。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53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个性化学习解决方案实施过程中面临的挑战</a:t>
            </a:r>
            <a:endParaRPr altLang="en-US" lang="zh-CN"/>
          </a:p>
        </p:txBody>
      </p:sp>
      <p:sp>
        <p:nvSpPr>
          <p:cNvPr id="105060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技术难题：如何实现高效、稳定的技术支持，以满足学生的学习需求。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评估体系：如何建立科学、合理的评估体系，以衡量个性化学习解决方案的效果。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资源整合：如何整合各种优质教育资源，为学生提供丰富的学习内容。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教师培训：如何提高教师的专业素养，使其能够有效地应用个性化学习解决方案。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5070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制定个性化的学习计划，满足不同学生的需求。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利用现代技术手段，提高学习效果和效率。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加强教师培训，提高教师对个性化学习的理解和实践能力。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建立有效的评估机制，及时反馈学生的学习情况，调整教学策略。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完善个性化学习解决方案的建议与展望</a:t>
            </a:r>
            <a:endParaRPr altLang="en-US" lang="zh-CN"/>
          </a:p>
        </p:txBody>
      </p:sp>
      <p:sp>
        <p:nvSpPr>
          <p:cNvPr id="10507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制定明确的目标和计划：个性化学习解决方案需要有一个明确的目标和计划，以确保学生的学习能够得到有效的指导和管理。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建立有效的评估机制：个性化学习解决方案需要有一个有效的评估机制，以了解学生的学习进度和效果，并及时调整教学策略。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提升教师的能力和素质：个性化学习解决方案需要教师具备更高的能力和素质，以适应不同学生的需求，并提供更好的教学服务。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强化技术支持和资源建设：个性化学习解决方案需要加强技术支持和资源建设，为学生提供更好的学习环境和资源支持。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5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个性化学习解决方案的未来发展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技术进步对个性化学习解决方案的影响</a:t>
            </a:r>
            <a:endParaRPr altLang="en-US" lang="zh-CN"/>
          </a:p>
        </p:txBody>
      </p:sp>
      <p:sp>
        <p:nvSpPr>
          <p:cNvPr id="105093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3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人工智能的发展：提高个性化学习的准确性和效率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大数据分析：提供更深入的学习分析和个性化建议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云计算的普及：实现资源共享和学习过程的实时监控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5G技术的应用：提升在线学习的互动性和实时性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个性化学习解决方案的发展趋势与方向</a:t>
            </a:r>
            <a:endParaRPr altLang="en-US" lang="zh-CN"/>
          </a:p>
        </p:txBody>
      </p:sp>
      <p:sp>
        <p:nvSpPr>
          <p:cNvPr id="105101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人工智能技术驱动：利用AI技术实现个性化学习资源的智能推荐和学习路径的个性化规划。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数据分析与挖掘：通过大数据分析学生的学习习惯、兴趣和需求，为个性化学习提供更精准的解决方案。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跨学科融合：将不同学科的知识点进行整合，构建跨学科的个性化学习内容，提高学生的综合素质。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个性化评价与反馈：建立完善的个性化学习评价体系，及时为学生提供学习反馈和建议，帮助学生更好地掌握知识和技能。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培养适应个性化学习的人才策略与路径</a:t>
            </a:r>
            <a:endParaRPr altLang="en-US" lang="zh-CN"/>
          </a:p>
        </p:txBody>
      </p:sp>
      <p:sp>
        <p:nvSpPr>
          <p:cNvPr id="10510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培养目标：具备自主学习、创新思维和实践能力的人才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培养方式：采用线上线下相结合的方式，注重个性化指导和团队协作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课程设置：根据学生兴趣和能力，提供多元化的课程选择和定制化学习计划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教师角色：从传统知识传授者转变为引导者和支持者，关注学生个性化需求和发展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4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9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32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2024-01-01T06:44:34Z</dcterms:created>
  <dcterms:modified xsi:type="dcterms:W3CDTF">2024-01-01T06:44:34Z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f197e7e057d74b7cb0daa797230bffa9_21</vt:lpwstr>
  </property>
</Properties>
</file>