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074" r:id="rId1"/>
    <p:sldMasterId id="2147495111" r:id="rId2"/>
  </p:sldMasterIdLst>
  <p:notesMasterIdLst>
    <p:notesMasterId r:id="rId3"/>
  </p:notesMasterIdLst>
  <p:sldIdLst>
    <p:sldId id="5621" r:id="rId4"/>
    <p:sldId id="5624" r:id="rId5"/>
    <p:sldId id="5627" r:id="rId6"/>
    <p:sldId id="5630" r:id="rId7"/>
    <p:sldId id="5636" r:id="rId9"/>
    <p:sldId id="5639" r:id="rId10"/>
    <p:sldId id="5642" r:id="rId11"/>
    <p:sldId id="5645" r:id="rId12"/>
    <p:sldId id="5648" r:id="rId13"/>
    <p:sldId id="5654" r:id="rId15"/>
    <p:sldId id="5657" r:id="rId16"/>
    <p:sldId id="5660" r:id="rId17"/>
    <p:sldId id="5663" r:id="rId18"/>
    <p:sldId id="5669" r:id="rId20"/>
    <p:sldId id="5672" r:id="rId21"/>
    <p:sldId id="5675" r:id="rId22"/>
    <p:sldId id="5678" r:id="rId23"/>
    <p:sldId id="5681" r:id="rId24"/>
    <p:sldId id="5687" r:id="rId26"/>
    <p:sldId id="5690" r:id="rId27"/>
    <p:sldId id="5693" r:id="rId28"/>
    <p:sldId id="5696" r:id="rId29"/>
    <p:sldId id="5699" r:id="rId30"/>
    <p:sldId id="5705" r:id="rId32"/>
    <p:sldId id="5708" r:id="rId33"/>
    <p:sldId id="5711" r:id="rId34"/>
    <p:sldId id="5714" r:id="rId35"/>
    <p:sldId id="571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75" r:id="rId1"/>
    <p:sldLayoutId id="2147495076" r:id="rId2"/>
    <p:sldLayoutId id="2147495077" r:id="rId3"/>
    <p:sldLayoutId id="2147495078" r:id="rId4"/>
    <p:sldLayoutId id="2147495079" r:id="rId5"/>
    <p:sldLayoutId id="2147495080" r:id="rId6"/>
    <p:sldLayoutId id="2147495081" r:id="rId7"/>
    <p:sldLayoutId id="2147495082" r:id="rId8"/>
    <p:sldLayoutId id="2147495083" r:id="rId9"/>
    <p:sldLayoutId id="2147495084" r:id="rId10"/>
    <p:sldLayoutId id="21474950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112" r:id="rId1"/>
    <p:sldLayoutId id="2147495113" r:id="rId2"/>
    <p:sldLayoutId id="2147495114" r:id="rId3"/>
    <p:sldLayoutId id="2147495115" r:id="rId4"/>
    <p:sldLayoutId id="2147495116" r:id="rId5"/>
    <p:sldLayoutId id="2147495117" r:id="rId6"/>
    <p:sldLayoutId id="2147495118" r:id="rId7"/>
    <p:sldLayoutId id="2147495119" r:id="rId8"/>
    <p:sldLayoutId id="2147495120" r:id="rId9"/>
    <p:sldLayoutId id="2147495121" r:id="rId10"/>
    <p:sldLayoutId id="21474951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tags" Target="../tags/tag282.xml"/><Relationship Id="rId22" Type="http://schemas.openxmlformats.org/officeDocument/2006/relationships/tags" Target="../tags/tag283.xml"/><Relationship Id="rId23" Type="http://schemas.openxmlformats.org/officeDocument/2006/relationships/tags" Target="../tags/tag284.xml"/><Relationship Id="rId24" Type="http://schemas.openxmlformats.org/officeDocument/2006/relationships/tags" Target="../tags/tag285.xml"/><Relationship Id="rId25" Type="http://schemas.openxmlformats.org/officeDocument/2006/relationships/tags" Target="../tags/tag286.xml"/><Relationship Id="rId26" Type="http://schemas.openxmlformats.org/officeDocument/2006/relationships/tags" Target="../tags/tag287.xml"/><Relationship Id="rId27" Type="http://schemas.openxmlformats.org/officeDocument/2006/relationships/tags" Target="../tags/tag288.xml"/><Relationship Id="rId28" Type="http://schemas.openxmlformats.org/officeDocument/2006/relationships/tags" Target="../tags/tag289.xml"/><Relationship Id="rId29" Type="http://schemas.openxmlformats.org/officeDocument/2006/relationships/tags" Target="../tags/tag290.xml"/><Relationship Id="rId30" Type="http://schemas.openxmlformats.org/officeDocument/2006/relationships/tags" Target="../tags/tag291.xml"/><Relationship Id="rId3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tags" Target="../tags/tag324.xml"/><Relationship Id="rId22" Type="http://schemas.openxmlformats.org/officeDocument/2006/relationships/tags" Target="../tags/tag325.xml"/><Relationship Id="rId23" Type="http://schemas.openxmlformats.org/officeDocument/2006/relationships/tags" Target="../tags/tag326.xml"/><Relationship Id="rId24" Type="http://schemas.openxmlformats.org/officeDocument/2006/relationships/tags" Target="../tags/tag327.xml"/><Relationship Id="rId25" Type="http://schemas.openxmlformats.org/officeDocument/2006/relationships/tags" Target="../tags/tag328.xml"/><Relationship Id="rId2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tags" Target="../tags/tag360.xml"/><Relationship Id="rId18" Type="http://schemas.openxmlformats.org/officeDocument/2006/relationships/tags" Target="../tags/tag361.xml"/><Relationship Id="rId19" Type="http://schemas.openxmlformats.org/officeDocument/2006/relationships/tags" Target="../tags/tag362.xml"/><Relationship Id="rId20" Type="http://schemas.openxmlformats.org/officeDocument/2006/relationships/tags" Target="../tags/tag36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tags" Target="../tags/tag402.xml"/><Relationship Id="rId14" Type="http://schemas.openxmlformats.org/officeDocument/2006/relationships/tags" Target="../tags/tag403.xml"/><Relationship Id="rId15" Type="http://schemas.openxmlformats.org/officeDocument/2006/relationships/tags" Target="../tags/tag404.xml"/><Relationship Id="rId16" Type="http://schemas.openxmlformats.org/officeDocument/2006/relationships/tags" Target="../tags/tag405.xml"/><Relationship Id="rId17" Type="http://schemas.openxmlformats.org/officeDocument/2006/relationships/tags" Target="../tags/tag406.xml"/><Relationship Id="rId18" Type="http://schemas.openxmlformats.org/officeDocument/2006/relationships/tags" Target="../tags/tag407.xml"/><Relationship Id="rId19" Type="http://schemas.openxmlformats.org/officeDocument/2006/relationships/tags" Target="../tags/tag408.xml"/><Relationship Id="rId20" Type="http://schemas.openxmlformats.org/officeDocument/2006/relationships/tags" Target="../tags/tag409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tags" Target="../tags/tag418.xml"/><Relationship Id="rId10" Type="http://schemas.openxmlformats.org/officeDocument/2006/relationships/tags" Target="../tags/tag419.xml"/><Relationship Id="rId11" Type="http://schemas.openxmlformats.org/officeDocument/2006/relationships/tags" Target="../tags/tag420.xml"/><Relationship Id="rId12" Type="http://schemas.openxmlformats.org/officeDocument/2006/relationships/tags" Target="../tags/tag42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tags" Target="../tags/tag434.xml"/><Relationship Id="rId14" Type="http://schemas.openxmlformats.org/officeDocument/2006/relationships/tags" Target="../tags/tag435.xml"/><Relationship Id="rId15" Type="http://schemas.openxmlformats.org/officeDocument/2006/relationships/tags" Target="../tags/tag436.xml"/><Relationship Id="rId16" Type="http://schemas.openxmlformats.org/officeDocument/2006/relationships/tags" Target="../tags/tag437.xml"/><Relationship Id="rId17" Type="http://schemas.openxmlformats.org/officeDocument/2006/relationships/tags" Target="../tags/tag438.xml"/><Relationship Id="rId18" Type="http://schemas.openxmlformats.org/officeDocument/2006/relationships/tags" Target="../tags/tag439.xml"/><Relationship Id="rId19" Type="http://schemas.openxmlformats.org/officeDocument/2006/relationships/tags" Target="../tags/tag440.xml"/><Relationship Id="rId20" Type="http://schemas.openxmlformats.org/officeDocument/2006/relationships/tags" Target="../tags/tag441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2024年计算机科学与技术研究行业工作总结和展望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2024年工作总结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行业发展趋势分析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技术前沿研究进展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未来工作展望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政策建议与措施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完成的主要工作</a:t>
            </a:r>
            <a:endParaRPr altLang="en-US" lang="zh-CN"/>
          </a:p>
        </p:txBody>
      </p:sp>
      <p:sp>
        <p:nvSpPr>
          <p:cNvPr id="10489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完成了哪些项目或任务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取得了哪些成果或成绩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遇到了哪些困难或挑战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获得了哪些经验或教训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取得的成果</a:t>
            </a:r>
            <a:endParaRPr altLang="en-US" lang="zh-CN"/>
          </a:p>
        </p:txBody>
      </p:sp>
      <p:sp>
        <p:nvSpPr>
          <p:cNvPr id="10490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完成了多项关键技术突破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提高了计算机科学与技术的性能和效率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推动了相关领域的发展和应用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培养了一批高素质的计算机科学与技术人才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遇到的问题及解决方案</a:t>
            </a:r>
            <a:endParaRPr altLang="en-US" lang="zh-CN"/>
          </a:p>
        </p:txBody>
      </p:sp>
      <p:sp>
        <p:nvSpPr>
          <p:cNvPr id="10490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遇到的问题：数据安全与隐私保护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解决方案：加强数据加密与访问控制，提高数据安全意识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遇到的问题：算法复杂度与效率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解决方案：优化算法设计，采用并行计算等技术提高效率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经验教训</a:t>
            </a:r>
            <a:endParaRPr altLang="en-US" lang="zh-CN"/>
          </a:p>
        </p:txBody>
      </p:sp>
      <p:sp>
        <p:nvSpPr>
          <p:cNvPr id="10491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成功经验：分享在2024年工作中取得的成功经验，如团队协作、技术创新等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改进措施：针对失败教训提出改进措施，如加强项目管理、提高技术水平等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未来展望：结合经验教训，对未来计算机科学与技术研究行业的发展进行展望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失败教训：总结在2024年工作中遇到的失败教训，如项目延期、技术难题等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2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国内外计算机科学与技术发展现状</a:t>
            </a:r>
            <a:endParaRPr altLang="en-US" lang="zh-CN"/>
          </a:p>
        </p:txBody>
      </p:sp>
      <p:sp>
        <p:nvSpPr>
          <p:cNvPr id="104929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国内计算机科学与技术发展现状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国内外技术对比分析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国外计算机科学与技术发展现状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3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人工智能与机器学习技术的广泛应用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云计算与边缘计算技术的协同发展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大数据技术对行业发展的推动作用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区块链技术在信息安全领域的应用前景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未来发展方向探讨</a:t>
            </a:r>
            <a:endParaRPr altLang="en-US" lang="zh-CN"/>
          </a:p>
        </p:txBody>
      </p:sp>
      <p:sp>
        <p:nvSpPr>
          <p:cNvPr id="10494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人工智能与机器学习技术的进一步发展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区块链技术在计算机科学与技术领域的应用前景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5G与物联网技术的协同创新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云计算与边缘计算技术的融合应用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0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技术前沿研究进展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人工智能技术发展动态</a:t>
            </a:r>
            <a:endParaRPr altLang="en-US" lang="zh-CN"/>
          </a:p>
        </p:txBody>
      </p:sp>
      <p:sp>
        <p:nvSpPr>
          <p:cNvPr id="10495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计算机视觉技术：介绍计算机视觉在计算机科学与技术领域的应用，包括人脸识别、物体识别、场景理解等方面的最新进展。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深度学习技术：介绍深度学习在计算机科学与技术领域的应用，包括图像识别、语音识别、自然语言处理等方面的最新进展。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机器学习技术：介绍机器学习在计算机科学与技术领域的应用，包括数据挖掘、预测模型、智能推荐等方面的最新进展。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自然语言处理技术：介绍自然语言处理在计算机科学与技术领域的应用，包括文本分析、情感分析、机器翻译等方面的最新进展。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区块链技术应用研究进展</a:t>
            </a:r>
            <a:endParaRPr altLang="en-US" lang="zh-CN"/>
          </a:p>
        </p:txBody>
      </p:sp>
      <p:sp>
        <p:nvSpPr>
          <p:cNvPr id="10496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区块链技术概述：定义、特点、应用场景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区块链技术面临的挑战与解决方案：技术成熟度、监管政策、人才短缺等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8"/>
            </p:custDataLst>
          </p:nvPr>
        </p:nvSpPr>
        <p:spPr>
          <a:xfrm>
            <a:off x="7890265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区块链技术未来发展趋势：可扩展性、隐私保护、安全性等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29"/>
            </p:custDataLst>
          </p:nvPr>
        </p:nvSpPr>
        <p:spPr>
          <a:xfrm>
            <a:off x="2136402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区块链技术前沿研究进展：分布式账本、智能合约、加密技术等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30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区块链技术在计算机科学与技术领域的应用：数字货币、供应链管理、身份认证等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云计算技术应用研究进展</a:t>
            </a:r>
            <a:endParaRPr altLang="en-US" lang="zh-CN"/>
          </a:p>
        </p:txBody>
      </p:sp>
      <p:sp>
        <p:nvSpPr>
          <p:cNvPr id="10497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云计算技术的定义和特点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云计算技术在计算机科学与技术研究领域的应用现状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云计算技术的前沿研究方向和未来发展趋势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云计算技术对计算机科学与技术研究行业的影响和挑战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大数据技术应用研究进展</a:t>
            </a:r>
            <a:endParaRPr altLang="en-US" lang="zh-CN"/>
          </a:p>
        </p:txBody>
      </p:sp>
      <p:sp>
        <p:nvSpPr>
          <p:cNvPr id="1049782" name="图形"/>
          <p:cNvSpPr/>
          <p:nvPr>
            <p:custDataLst>
              <p:tags r:id="rId1"/>
            </p:custDataLst>
          </p:nvPr>
        </p:nvSpPr>
        <p:spPr>
          <a:xfrm>
            <a:off x="699967" y="1490400"/>
            <a:ext cx="10760526" cy="847810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84" name="任意多边形 18"/>
          <p:cNvSpPr/>
          <p:nvPr>
            <p:custDataLst>
              <p:tags r:id="rId2"/>
            </p:custDataLst>
          </p:nvPr>
        </p:nvSpPr>
        <p:spPr>
          <a:xfrm>
            <a:off x="10674353" y="1490400"/>
            <a:ext cx="786140" cy="82040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86" name="标题"/>
          <p:cNvSpPr txBox="1"/>
          <p:nvPr>
            <p:custDataLst>
              <p:tags r:id="rId3"/>
            </p:custDataLst>
          </p:nvPr>
        </p:nvSpPr>
        <p:spPr>
          <a:xfrm>
            <a:off x="724884" y="1549579"/>
            <a:ext cx="840958" cy="728830"/>
          </a:xfrm>
          <a:prstGeom prst="rect"/>
          <a:noFill/>
        </p:spPr>
        <p:txBody>
          <a:bodyPr anchor="ctr" bIns="36195" lIns="90000" rIns="90000" rtlCol="0" tIns="46800" wrap="square">
            <a:normAutofit fontScale="90000"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88" name="正文"/>
          <p:cNvSpPr txBox="1"/>
          <p:nvPr>
            <p:custDataLst>
              <p:tags r:id="rId4"/>
            </p:custDataLst>
          </p:nvPr>
        </p:nvSpPr>
        <p:spPr>
          <a:xfrm>
            <a:off x="1663643" y="1549579"/>
            <a:ext cx="9822390" cy="7294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大数据技术概述：介绍大数据技术的定义、特点、应用领域等基本概念。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995" name="直接连接符 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582662" y="1631183"/>
            <a:ext cx="0" cy="565622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790" name="图形"/>
          <p:cNvSpPr/>
          <p:nvPr>
            <p:custDataLst>
              <p:tags r:id="rId6"/>
            </p:custDataLst>
          </p:nvPr>
        </p:nvSpPr>
        <p:spPr>
          <a:xfrm>
            <a:off x="699967" y="2468403"/>
            <a:ext cx="10760526" cy="847810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92" name="任意多边形 22"/>
          <p:cNvSpPr/>
          <p:nvPr>
            <p:custDataLst>
              <p:tags r:id="rId7"/>
            </p:custDataLst>
          </p:nvPr>
        </p:nvSpPr>
        <p:spPr>
          <a:xfrm>
            <a:off x="10674353" y="2468403"/>
            <a:ext cx="786140" cy="82040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94" name="标题"/>
          <p:cNvSpPr txBox="1"/>
          <p:nvPr>
            <p:custDataLst>
              <p:tags r:id="rId8"/>
            </p:custDataLst>
          </p:nvPr>
        </p:nvSpPr>
        <p:spPr>
          <a:xfrm>
            <a:off x="724884" y="2527582"/>
            <a:ext cx="840958" cy="728830"/>
          </a:xfrm>
          <a:prstGeom prst="rect"/>
          <a:noFill/>
        </p:spPr>
        <p:txBody>
          <a:bodyPr anchor="ctr" bIns="36195" lIns="90000" rIns="90000" rtlCol="0" tIns="46800" wrap="square">
            <a:normAutofit fontScale="90000"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96" name="正文"/>
          <p:cNvSpPr txBox="1"/>
          <p:nvPr>
            <p:custDataLst>
              <p:tags r:id="rId9"/>
            </p:custDataLst>
          </p:nvPr>
        </p:nvSpPr>
        <p:spPr>
          <a:xfrm>
            <a:off x="1663643" y="2527582"/>
            <a:ext cx="9822390" cy="7294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大数据技术发展历程：简要回顾大数据技术的发展历程，包括早期的数据挖掘、数据仓库等技术，以及近年来兴起的大数据处理、分布式计算等技术。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997" name="直接连接符 27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582662" y="2609186"/>
            <a:ext cx="0" cy="565622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798" name="图形"/>
          <p:cNvSpPr/>
          <p:nvPr>
            <p:custDataLst>
              <p:tags r:id="rId11"/>
            </p:custDataLst>
          </p:nvPr>
        </p:nvSpPr>
        <p:spPr>
          <a:xfrm>
            <a:off x="699967" y="3446406"/>
            <a:ext cx="10760526" cy="847810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800" name="任意多边形 30"/>
          <p:cNvSpPr/>
          <p:nvPr>
            <p:custDataLst>
              <p:tags r:id="rId12"/>
            </p:custDataLst>
          </p:nvPr>
        </p:nvSpPr>
        <p:spPr>
          <a:xfrm>
            <a:off x="10674353" y="3446406"/>
            <a:ext cx="786140" cy="82040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02" name="标题"/>
          <p:cNvSpPr txBox="1"/>
          <p:nvPr>
            <p:custDataLst>
              <p:tags r:id="rId13"/>
            </p:custDataLst>
          </p:nvPr>
        </p:nvSpPr>
        <p:spPr>
          <a:xfrm>
            <a:off x="724884" y="3505585"/>
            <a:ext cx="840958" cy="728830"/>
          </a:xfrm>
          <a:prstGeom prst="rect"/>
          <a:noFill/>
        </p:spPr>
        <p:txBody>
          <a:bodyPr anchor="ctr" bIns="36195" lIns="90000" rIns="90000" rtlCol="0" tIns="46800" wrap="square">
            <a:normAutofit fontScale="90000"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04" name="正文"/>
          <p:cNvSpPr txBox="1"/>
          <p:nvPr>
            <p:custDataLst>
              <p:tags r:id="rId14"/>
            </p:custDataLst>
          </p:nvPr>
        </p:nvSpPr>
        <p:spPr>
          <a:xfrm>
            <a:off x="1663643" y="3505585"/>
            <a:ext cx="9822390" cy="7294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大数据技术应用现状：介绍当前大数据技术在各个领域的应用现状，包括商业智能、金融、医疗、教育、交通等领域，以及一些典型案例。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999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582662" y="3587189"/>
            <a:ext cx="0" cy="565622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806" name="图形"/>
          <p:cNvSpPr/>
          <p:nvPr>
            <p:custDataLst>
              <p:tags r:id="rId16"/>
            </p:custDataLst>
          </p:nvPr>
        </p:nvSpPr>
        <p:spPr>
          <a:xfrm>
            <a:off x="699967" y="4424409"/>
            <a:ext cx="10760526" cy="847810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808" name="任意多边形 36"/>
          <p:cNvSpPr/>
          <p:nvPr>
            <p:custDataLst>
              <p:tags r:id="rId17"/>
            </p:custDataLst>
          </p:nvPr>
        </p:nvSpPr>
        <p:spPr>
          <a:xfrm>
            <a:off x="10674353" y="4424409"/>
            <a:ext cx="786140" cy="82040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10" name="标题"/>
          <p:cNvSpPr txBox="1"/>
          <p:nvPr>
            <p:custDataLst>
              <p:tags r:id="rId18"/>
            </p:custDataLst>
          </p:nvPr>
        </p:nvSpPr>
        <p:spPr>
          <a:xfrm>
            <a:off x="724884" y="4483588"/>
            <a:ext cx="840958" cy="728830"/>
          </a:xfrm>
          <a:prstGeom prst="rect"/>
          <a:noFill/>
        </p:spPr>
        <p:txBody>
          <a:bodyPr anchor="ctr" bIns="36195" lIns="90000" rIns="90000" rtlCol="0" tIns="46800" wrap="square">
            <a:normAutofit fontScale="90000"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12" name="正文"/>
          <p:cNvSpPr txBox="1"/>
          <p:nvPr>
            <p:custDataLst>
              <p:tags r:id="rId19"/>
            </p:custDataLst>
          </p:nvPr>
        </p:nvSpPr>
        <p:spPr>
          <a:xfrm>
            <a:off x="1663643" y="4483588"/>
            <a:ext cx="9822390" cy="7294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大数据技术前沿研究进展：介绍当前大数据技术的前沿研究进展，包括深度学习、自然语言处理、图像识别等技术在大数据中的应用，以及一些新的研究方向和趋势。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6001" name="直接连接符 39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582662" y="4565192"/>
            <a:ext cx="0" cy="565622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814" name="图形"/>
          <p:cNvSpPr/>
          <p:nvPr>
            <p:custDataLst>
              <p:tags r:id="rId21"/>
            </p:custDataLst>
          </p:nvPr>
        </p:nvSpPr>
        <p:spPr>
          <a:xfrm>
            <a:off x="699967" y="5402412"/>
            <a:ext cx="10760526" cy="847810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816" name="任意多边形 42"/>
          <p:cNvSpPr/>
          <p:nvPr>
            <p:custDataLst>
              <p:tags r:id="rId22"/>
            </p:custDataLst>
          </p:nvPr>
        </p:nvSpPr>
        <p:spPr>
          <a:xfrm>
            <a:off x="10674353" y="5402412"/>
            <a:ext cx="786140" cy="82040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18" name="标题"/>
          <p:cNvSpPr txBox="1"/>
          <p:nvPr>
            <p:custDataLst>
              <p:tags r:id="rId23"/>
            </p:custDataLst>
          </p:nvPr>
        </p:nvSpPr>
        <p:spPr>
          <a:xfrm>
            <a:off x="724884" y="5461591"/>
            <a:ext cx="840958" cy="728830"/>
          </a:xfrm>
          <a:prstGeom prst="rect"/>
          <a:noFill/>
        </p:spPr>
        <p:txBody>
          <a:bodyPr anchor="ctr" bIns="36195" lIns="90000" rIns="90000" rtlCol="0" tIns="46800" wrap="square">
            <a:normAutofit fontScale="90000"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20" name="正文"/>
          <p:cNvSpPr txBox="1"/>
          <p:nvPr>
            <p:custDataLst>
              <p:tags r:id="rId24"/>
            </p:custDataLst>
          </p:nvPr>
        </p:nvSpPr>
        <p:spPr>
          <a:xfrm>
            <a:off x="1663643" y="5461591"/>
            <a:ext cx="9822390" cy="7294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大数据技术未来展望：对大数据技术的未来发展进行展望，包括技术发展趋势、应用前景等。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6003" name="直接连接符 45"/>
          <p:cNvCxnSpPr>
            <a:cxnSpLocks/>
          </p:cNvCxnSpPr>
          <p:nvPr>
            <p:custDataLst>
              <p:tags r:id="rId25"/>
            </p:custDataLst>
          </p:nvPr>
        </p:nvCxnSpPr>
        <p:spPr>
          <a:xfrm>
            <a:off x="1582662" y="5543195"/>
            <a:ext cx="0" cy="565622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制定未来发展规划</a:t>
            </a:r>
            <a:endParaRPr altLang="en-US" lang="zh-CN"/>
          </a:p>
        </p:txBody>
      </p:sp>
      <p:sp>
        <p:nvSpPr>
          <p:cNvPr id="10499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加强人才培养：加强人才培养和引进，提高计算机科学与技术领域的人才素质和水平。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推动产学研合作：加强与高校、科研机构等的合作，推动产学研一体化发展，提高计算机科学与技术的整体水平。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确定未来发展方向：结合市场需求和技术趋势，明确未来发展的重点领域和方向。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制定技术研发计划：加大技术研发力度，提高自主创新能力，推动计算机科学与技术的快速发展。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加强人才培养和引进</a:t>
            </a:r>
            <a:endParaRPr altLang="en-US" lang="zh-CN"/>
          </a:p>
        </p:txBody>
      </p:sp>
      <p:sp>
        <p:nvSpPr>
          <p:cNvPr id="10499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加强人才培养和引进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拓展应用领域和市场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提升行业影响力和竞争力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推动技术创新和研发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推动产学研合作创新</a:t>
            </a:r>
            <a:endParaRPr altLang="en-US" lang="zh-CN"/>
          </a:p>
        </p:txBody>
      </p:sp>
      <p:sp>
        <p:nvSpPr>
          <p:cNvPr id="10500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加强产学研合作，促进技术创新和人才培养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推动科研成果转化，提高产业竞争力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加强国际合作，引进先进技术和管理经验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鼓励企业加大研发投入，提高自主创新能力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加强国际交流与合作</a:t>
            </a:r>
            <a:endParaRPr altLang="en-US" lang="zh-CN"/>
          </a:p>
        </p:txBody>
      </p:sp>
      <p:sp>
        <p:nvSpPr>
          <p:cNvPr id="105011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12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12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2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12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2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30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加强国际交流与合作：积极参与国际学术会议和研讨会，加强与国际同行的交流与合作，共同推动计算机科学与技术的研究与发展。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32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拓展研究领域和应用范围：积极拓展计算机科学与技术在各个领域的应用，如人工智能、大数据、云计算、物联网等，为社会发展提供更多的技术支持和创新动力。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34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培养高素质人才：加强人才培养和引进，提高计算机科学与技术领域的人才素质和创新能力，为行业的发展提供强有力的人才保障。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推动产学研合作：加强与企业、高校等机构的合作，推动产学研一体化发展，促进计算机科学与技术的成果转化和应用推广。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3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7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政策建议与措施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政策支持建议</a:t>
            </a:r>
            <a:endParaRPr altLang="en-US" lang="zh-CN"/>
          </a:p>
        </p:txBody>
      </p:sp>
      <p:sp>
        <p:nvSpPr>
          <p:cNvPr id="10502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加大对计算机科学与技术研究的投入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加强人才培养，提高技术水平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推动产学研合作，促进科技成果转化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制定相关政策，鼓励企业加强技术研发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资金扶持措施</a:t>
            </a:r>
            <a:endParaRPr altLang="en-US" lang="zh-CN"/>
          </a:p>
        </p:txBody>
      </p:sp>
      <p:sp>
        <p:nvSpPr>
          <p:cNvPr id="10503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设立专项资金：政府设立专门用于计算机科学与技术研究领域的资金，确保研究项目的顺利开展。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税收优惠：对计算机科学与技术研究领域的创新项目给予税收减免，降低企业的研发成本。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贷款支持：鼓励金融机构为计算机科学与技术研究项目提供贷款支持，帮助企业解决资金短缺问题。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政府采购：政府优先采购计算机科学与技术研究领域的创新产品，推动研究成果的商业化应用。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人才培养政策建议</a:t>
            </a:r>
            <a:endParaRPr altLang="en-US" lang="zh-CN"/>
          </a:p>
        </p:txBody>
      </p:sp>
      <p:sp>
        <p:nvSpPr>
          <p:cNvPr id="10503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加强高校计算机科学与技术专业建设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建立完善的人才激励机制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加大对计算机科学与技术领域的投入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推动企业与高校合作培养人才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行业监管政策建议</a:t>
            </a:r>
            <a:endParaRPr altLang="en-US" lang="zh-CN"/>
          </a:p>
        </p:txBody>
      </p:sp>
      <p:sp>
        <p:nvSpPr>
          <p:cNvPr id="10504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建立完善的监管机制：加强对计算机科学与技术研究行业的监管，确保其合规性和安全性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制定行业标准：推动制定计算机科学与技术研究行业的标准，规范行业的发展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加强知识产权保护：加大对计算机科学与技术研究领域的知识产权保护力度，鼓励创新和研发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推动产学研合作：促进计算机科学与技术研究行业产学研合作，提高行业整体水平和竞争力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9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1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4*l_h_i*1_1_2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4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4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4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4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4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4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4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4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4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2_4*l_h_a*1_5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2_4*l_h_f*1_5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4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48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2023-12-17T16:14:22Z</dcterms:created>
  <dcterms:modified xsi:type="dcterms:W3CDTF">2023-12-17T16:14:22Z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50aca6f9ef7b4199a294da21d5469b78_21</vt:lpwstr>
  </property>
</Properties>
</file>