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  <p:sldId id="298" r:id="rId3"/>
    <p:sldId id="330" r:id="rId4"/>
    <p:sldId id="331" r:id="rId5"/>
    <p:sldId id="333" r:id="rId6"/>
    <p:sldId id="334" r:id="rId7"/>
    <p:sldId id="349" r:id="rId8"/>
    <p:sldId id="336" r:id="rId9"/>
    <p:sldId id="297" r:id="rId10"/>
    <p:sldId id="312" r:id="rId11"/>
    <p:sldId id="311" r:id="rId12"/>
    <p:sldId id="387" r:id="rId13"/>
    <p:sldId id="315" r:id="rId14"/>
    <p:sldId id="313" r:id="rId15"/>
    <p:sldId id="317" r:id="rId16"/>
    <p:sldId id="348" r:id="rId17"/>
    <p:sldId id="319" r:id="rId18"/>
    <p:sldId id="385" r:id="rId19"/>
    <p:sldId id="290" r:id="rId20"/>
    <p:sldId id="300" r:id="rId21"/>
    <p:sldId id="293" r:id="rId22"/>
    <p:sldId id="301" r:id="rId23"/>
    <p:sldId id="279" r:id="rId24"/>
    <p:sldId id="291" r:id="rId25"/>
    <p:sldId id="338" r:id="rId26"/>
    <p:sldId id="346" r:id="rId27"/>
    <p:sldId id="340" r:id="rId28"/>
    <p:sldId id="342" r:id="rId29"/>
    <p:sldId id="351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55" r:id="rId39"/>
    <p:sldId id="353" r:id="rId40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2" y="4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D1C55C2-7E79-4E01-A0DD-C92E7F4F4CB7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2032000" y="2590800"/>
            <a:ext cx="10160000" cy="838200"/>
          </a:xfrm>
          <a:extLst>
            <a:ext uri="{909E8E84-426E-40DD-AFC4-6F175D3DCCD1}">
              <a14:hiddenFill xmlns:a14="http://schemas.microsoft.com/office/drawing/2010/main">
                <a:solidFill>
                  <a:srgbClr val="006600"/>
                </a:solidFill>
              </a14:hiddenFill>
            </a:ext>
          </a:extLst>
        </p:spPr>
        <p:txBody>
          <a:bodyPr/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zh-CN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C3CCAAD-9A6C-4455-BE5F-6566D5BCFABC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5F50116-2660-4C3E-A441-BF6852783C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DA793CD4-19F5-4871-8E21-21B93D6EB47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95632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15ACA1-6147-4B46-BB82-CEA1E58B4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F38267-AA66-4014-8110-D965AA283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721396-1CFF-4DC5-939A-31864DCA2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9F448D-AFB5-4070-A58B-6BDB5BAF7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D03ECC-2FFF-4E30-B839-FCDF29A3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695506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F93C9E-8EDA-4267-AD63-0EF20D076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8AB9C6-CF05-40A1-8269-A0B2F89FD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615FED-08B8-40D4-924E-06474AC73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B93E18-D508-4EB3-B5F3-21E2C2D03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BBC3C0-FCF1-419C-B3BF-0F20203A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398434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8A28C7-A125-4F72-89FB-A60E8FFAB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CDF515-A858-4980-B73E-C358002E7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000" y="1600200"/>
            <a:ext cx="5080000" cy="4191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0269EFE-BE10-4F77-9202-0A4620401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600200"/>
            <a:ext cx="5080000" cy="4191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0432D2-AA08-4D03-B49C-9FC12DC8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70CB69-1C45-4B19-8301-65884058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A2A471-8EF4-478B-A9EA-D2277A04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878378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BA9C8C-8C99-4E70-9525-3FF14BB0D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53862C-FF23-4044-A6A6-7A905A37E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0ADED1-EE40-40D6-A50A-38288CA24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DAA6276-C88C-46D0-A2B5-D8BA989379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E0B3858-184E-48DC-B635-B6C3D1963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41C4D33-BE0B-4F31-9183-F3FC81D1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589629D-A193-486A-B78B-3A56C94BB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69B3673-D6B3-4EEC-96EC-B825E2C73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522094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CF7C61-956A-4294-BA95-8E0138E86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D215731-01A4-4C00-AE2B-5728F7E05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D15D00B-69F1-45A1-B5DC-F6C7791BA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3010D6B-0015-46F1-90A9-560A4B599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647028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97389E9-D8E8-4257-84E3-C0623B995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8E9BE27-43A6-43A6-9A6D-72C6A95F0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4C5F73-E96F-4B11-83F0-B7594CF9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433563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C788C1-45AC-445B-A2A8-2CF6B855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7D1CC4-1C11-4106-91DD-A50D21B57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2A9AB6-B529-4A87-9C82-363CB439D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8070B3B-4E69-4A97-8365-C1FDD457D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AFE03E0-D8A4-4C75-9601-AC54997A0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55D46D-A7C1-45A1-B732-A91508564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023482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ED08E5-E9A7-4B09-A46C-A6F510283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B816ADD-F212-48EF-906F-4B56DE855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8252029-64D3-4741-8BA1-5E0897AF1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EF2E5B-9256-47A0-B16F-A162F15B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CB3533-01B6-4889-A7FA-56EB918E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CD5A1F-08C0-4E73-AC46-24A8BF78A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8022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82B49-47F7-4B08-908D-DBF651562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34CD45-2C22-441E-8F1C-76AB88BE8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92DB3F-4C0D-4B9B-92AD-9CA99CFC8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693AA6-EB30-4F9A-B729-746656B24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643805-657F-46A3-9847-1E56AD99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260712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4A647F5-EE92-4294-B731-9939709BF6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88400" y="233364"/>
            <a:ext cx="2590800" cy="55578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0BB5DC-7350-4F23-A5C8-EB02E2A7B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16000" y="233364"/>
            <a:ext cx="7569200" cy="5557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EEC4A5-6397-4E09-9698-887A1C5B1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5A58C0-B5F8-4DF5-A129-86ACC76F0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E0C430-40B4-416F-8308-F6B9957D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215861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99E38E6-9128-444B-82E4-BD835CAE023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016000" y="233364"/>
            <a:ext cx="10363200" cy="55578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3F2C5F-E901-494D-888B-E2993924FF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E3130C6-434D-4908-A02B-BE75C006D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4008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C75526E-1A36-4C2B-8265-132EFE497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2000" y="64008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11060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EB4FF8-2796-46EC-8955-B262055B7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67" y="233363"/>
            <a:ext cx="2880784" cy="74771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A465F6D-0CEB-439E-A780-81BB9D85C71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016000" y="1600200"/>
            <a:ext cx="5080000" cy="4191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72328F-1B5A-4193-B3BE-0B48B8479BC4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299200" y="1600200"/>
            <a:ext cx="5080000" cy="2019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987537D-DAD3-4465-BDA1-7B6A90818F84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6299200" y="3771900"/>
            <a:ext cx="5080000" cy="2019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8169DDAF-25FD-4D5E-A2C1-AAFDA5FD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8B535FDE-A4C4-490E-9EDD-B9601BB83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4008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5B1D7A0C-EC48-4519-9E4A-570AD6872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2000" y="64008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25908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3331566-7DA2-476A-B007-5B507E6548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847167" y="233363"/>
            <a:ext cx="2880784" cy="74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 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1F2DB4C-098F-4FA7-BC87-503DF160A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600200"/>
            <a:ext cx="10363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A3D5A20-A5F6-40E9-AB87-53802603B76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BEED992-7F3D-4AD9-9781-013D3F00CF5F}" type="datetimeFigureOut">
              <a:rPr lang="zh-CN" altLang="en-US" smtClean="0"/>
              <a:t>2019/11/9</a:t>
            </a:fld>
            <a:endParaRPr lang="zh-CN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9CF56D2-4D76-4E71-A14B-A0B48F3F77C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0FB8E7B-A061-4E84-ABEC-09A1C1289B4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64008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BE18078-15AB-4C81-A69C-7B408278DC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0653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rand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76250" indent="-4762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FF99"/>
        </a:buClr>
        <a:buSzPct val="90000"/>
        <a:buFont typeface="Wingdings" panose="05000000000000000000" pitchFamily="2" charset="2"/>
        <a:buChar char="q"/>
        <a:defRPr sz="3200" kern="12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95250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 b="1" kern="1200">
          <a:solidFill>
            <a:srgbClr val="FFFFFF"/>
          </a:solidFill>
          <a:latin typeface="+mn-lt"/>
          <a:ea typeface="楷体_GB2312" pitchFamily="49" charset="-122"/>
          <a:cs typeface="+mn-cs"/>
        </a:defRPr>
      </a:lvl2pPr>
      <a:lvl3pPr marL="1371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400" b="1" kern="1200">
          <a:solidFill>
            <a:schemeClr val="tx1"/>
          </a:solidFill>
          <a:latin typeface="+mn-lt"/>
          <a:ea typeface="楷体_GB2312" pitchFamily="49" charset="-122"/>
          <a:cs typeface="+mn-cs"/>
        </a:defRPr>
      </a:lvl3pPr>
      <a:lvl4pPr marL="17907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1" kern="1200">
          <a:solidFill>
            <a:schemeClr val="tx1"/>
          </a:solidFill>
          <a:latin typeface="+mn-lt"/>
          <a:ea typeface="楷体_GB2312" pitchFamily="49" charset="-122"/>
          <a:cs typeface="+mn-cs"/>
        </a:defRPr>
      </a:lvl4pPr>
      <a:lvl5pPr marL="2209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000" b="1" kern="1200">
          <a:solidFill>
            <a:schemeClr val="tx1"/>
          </a:solidFill>
          <a:latin typeface="+mn-lt"/>
          <a:ea typeface="楷体_GB2312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hyperlink" Target="http://www.ebud.net/new-news/nalture/new-news_nalture_20060609_1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Local%20Settings/Temp/Rar$DIa0.177/http:/www.ericsson.com.cn/roadshow/images/bigphoto/shui/shui12324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istrator\&#26700;&#38754;\!!!\&#26417;&#21746;&#29748;%20-%20&#19968;&#20010;&#30495;&#23454;&#30340;&#25925;&#20107;.mp3" TargetMode="Externa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7E3CD2F-51DA-4F6B-9591-E0B1EC209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1" y="836613"/>
            <a:ext cx="7345363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76250" indent="-476250">
              <a:lnSpc>
                <a:spcPct val="120000"/>
              </a:lnSpc>
              <a:spcBef>
                <a:spcPct val="20000"/>
              </a:spcBef>
              <a:buClr>
                <a:srgbClr val="FFFF99"/>
              </a:buClr>
              <a:buSzPct val="90000"/>
              <a:buFont typeface="Wingdings" panose="05000000000000000000" pitchFamily="2" charset="2"/>
              <a:buChar char="q"/>
              <a:defRPr sz="32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95250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2800" b="1">
                <a:solidFill>
                  <a:srgbClr val="FFFFFF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371600" indent="-22860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790700" indent="-22860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209800" indent="-22860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•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667000" indent="-2286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•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3124200" indent="-2286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•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581400" indent="-2286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•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4038600" indent="-2286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•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《一个真实的故事》，讲述的是仙鹤姑娘徐秀娟的故事。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　      她为救助飞失的丹顶鹤，不幸遇难江苏省盐城市复堆河，成为我国环境保护战线第一位因公殉职的烈士。 </a:t>
            </a:r>
            <a:br>
              <a:rPr lang="zh-CN" alt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zh-CN" alt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　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徐秀娟生前喂养过的丹顶鹤莎莎，已经有了儿女和第三代，野外散放的丹顶鹤数量也已达到22只。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>
            <a:extLst>
              <a:ext uri="{FF2B5EF4-FFF2-40B4-BE49-F238E27FC236}">
                <a16:creationId xmlns:a16="http://schemas.microsoft.com/office/drawing/2014/main" id="{65F3193C-F956-4E17-A26B-143FFBE113AA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3216275" y="2276476"/>
            <a:ext cx="5761038" cy="4176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zh-CN" altLang="en-US" sz="3600" kern="10">
                <a:ln w="9525" cap="sq" cmpd="sng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宋体" panose="02010600030101010101" pitchFamily="2" charset="-122"/>
              </a:rPr>
              <a:t>保护生物多样性的艰巨使命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袋狼">
            <a:extLst>
              <a:ext uri="{FF2B5EF4-FFF2-40B4-BE49-F238E27FC236}">
                <a16:creationId xmlns:a16="http://schemas.microsoft.com/office/drawing/2014/main" id="{182CD105-88CC-41B2-A64B-2FC158EA0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505200"/>
            <a:ext cx="3429000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渡渡鸟">
            <a:extLst>
              <a:ext uri="{FF2B5EF4-FFF2-40B4-BE49-F238E27FC236}">
                <a16:creationId xmlns:a16="http://schemas.microsoft.com/office/drawing/2014/main" id="{DC285268-C4CE-4383-A81C-BC67ECDC7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8600"/>
            <a:ext cx="25146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大海鸦">
            <a:extLst>
              <a:ext uri="{FF2B5EF4-FFF2-40B4-BE49-F238E27FC236}">
                <a16:creationId xmlns:a16="http://schemas.microsoft.com/office/drawing/2014/main" id="{51E7498C-D58D-4EA2-9FB1-929073478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700213"/>
            <a:ext cx="236061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旅鸽">
            <a:extLst>
              <a:ext uri="{FF2B5EF4-FFF2-40B4-BE49-F238E27FC236}">
                <a16:creationId xmlns:a16="http://schemas.microsoft.com/office/drawing/2014/main" id="{2D0467ED-06BE-4CE1-B623-0947147B4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429000"/>
            <a:ext cx="2362200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 Box 6">
            <a:extLst>
              <a:ext uri="{FF2B5EF4-FFF2-40B4-BE49-F238E27FC236}">
                <a16:creationId xmlns:a16="http://schemas.microsoft.com/office/drawing/2014/main" id="{D94D5F08-3EE4-4EC9-8E88-5ED6321F3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5445125"/>
            <a:ext cx="2209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大海鸦</a:t>
            </a:r>
            <a:r>
              <a:rPr lang="zh-CN" altLang="zh-CN" sz="2800">
                <a:solidFill>
                  <a:schemeClr val="hlink"/>
                </a:solidFill>
                <a:latin typeface="Arial" panose="020B0604020202020204" pitchFamily="34" charset="0"/>
              </a:rPr>
              <a:t>灭绝于1844年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6776C6CD-7672-40F5-99D5-ACB23AC26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209800"/>
            <a:ext cx="28956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>
                <a:solidFill>
                  <a:srgbClr val="CC3300"/>
                </a:solidFill>
                <a:latin typeface="Arial" panose="020B0604020202020204" pitchFamily="34" charset="0"/>
              </a:rPr>
              <a:t>渡渡鸟</a:t>
            </a:r>
            <a:r>
              <a:rPr lang="zh-CN" altLang="zh-CN">
                <a:solidFill>
                  <a:schemeClr val="hlink"/>
                </a:solidFill>
                <a:latin typeface="Arial" panose="020B0604020202020204" pitchFamily="34" charset="0"/>
              </a:rPr>
              <a:t>灭绝于1681年，他的名字是灭绝动物的代名词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AC45B364-61F9-4494-A74E-F7A50B326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486400"/>
            <a:ext cx="2286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旅鸽</a:t>
            </a:r>
            <a:r>
              <a:rPr lang="zh-CN" altLang="zh-CN" sz="2800">
                <a:solidFill>
                  <a:schemeClr val="hlink"/>
                </a:solidFill>
                <a:latin typeface="Arial" panose="020B0604020202020204" pitchFamily="34" charset="0"/>
              </a:rPr>
              <a:t>灭绝于1900年</a:t>
            </a:r>
          </a:p>
        </p:txBody>
      </p:sp>
      <p:pic>
        <p:nvPicPr>
          <p:cNvPr id="6153" name="Picture 9" descr="古巴大鹦鹉">
            <a:extLst>
              <a:ext uri="{FF2B5EF4-FFF2-40B4-BE49-F238E27FC236}">
                <a16:creationId xmlns:a16="http://schemas.microsoft.com/office/drawing/2014/main" id="{4699B30B-8929-4BED-AE6A-8F79E7EBF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28600"/>
            <a:ext cx="33528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Rectangle 10">
            <a:extLst>
              <a:ext uri="{FF2B5EF4-FFF2-40B4-BE49-F238E27FC236}">
                <a16:creationId xmlns:a16="http://schemas.microsoft.com/office/drawing/2014/main" id="{B47062B1-3522-4118-857A-31AF7D891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2286000"/>
            <a:ext cx="2895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古巴大鹦鹉</a:t>
            </a:r>
            <a:r>
              <a:rPr lang="zh-CN" altLang="zh-CN" sz="2800">
                <a:solidFill>
                  <a:schemeClr val="hlink"/>
                </a:solidFill>
                <a:latin typeface="Arial" panose="020B0604020202020204" pitchFamily="34" charset="0"/>
              </a:rPr>
              <a:t>灭绝于19世纪下半叶</a:t>
            </a: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BBF16AA6-1BC6-44DD-B441-A33969044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1" y="5638800"/>
            <a:ext cx="314380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袋狼</a:t>
            </a:r>
            <a:r>
              <a:rPr lang="zh-CN" altLang="zh-CN" sz="2800">
                <a:solidFill>
                  <a:schemeClr val="hlink"/>
                </a:solidFill>
                <a:latin typeface="Arial" panose="020B0604020202020204" pitchFamily="34" charset="0"/>
              </a:rPr>
              <a:t>灭绝于1938年</a:t>
            </a:r>
          </a:p>
        </p:txBody>
      </p:sp>
      <p:sp>
        <p:nvSpPr>
          <p:cNvPr id="6156" name="WordArt 12">
            <a:extLst>
              <a:ext uri="{FF2B5EF4-FFF2-40B4-BE49-F238E27FC236}">
                <a16:creationId xmlns:a16="http://schemas.microsoft.com/office/drawing/2014/main" id="{658E081B-8207-4134-B594-8A2B78ECC8C0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919288" y="260350"/>
            <a:ext cx="2305050" cy="12969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zh-CN" altLang="en-US" sz="3600">
                <a:ln w="9525" cap="sq" cmpd="sng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宋体" panose="02010600030101010101" pitchFamily="2" charset="-122"/>
              </a:rPr>
              <a:t>原影再现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3000"/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30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0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非洲大苏铁">
            <a:extLst>
              <a:ext uri="{FF2B5EF4-FFF2-40B4-BE49-F238E27FC236}">
                <a16:creationId xmlns:a16="http://schemas.microsoft.com/office/drawing/2014/main" id="{D6F1B1DC-80E9-4F53-8219-477A3D8F2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260350"/>
            <a:ext cx="3657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野马">
            <a:extLst>
              <a:ext uri="{FF2B5EF4-FFF2-40B4-BE49-F238E27FC236}">
                <a16:creationId xmlns:a16="http://schemas.microsoft.com/office/drawing/2014/main" id="{C710F7F3-01E8-4C57-AE27-91C1297E4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8600"/>
            <a:ext cx="3505200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060902">
            <a:hlinkClick r:id="rId4"/>
            <a:extLst>
              <a:ext uri="{FF2B5EF4-FFF2-40B4-BE49-F238E27FC236}">
                <a16:creationId xmlns:a16="http://schemas.microsoft.com/office/drawing/2014/main" id="{FE43AE0D-2665-42B2-876F-B5C7F0E7E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00400"/>
            <a:ext cx="35814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5">
            <a:extLst>
              <a:ext uri="{FF2B5EF4-FFF2-40B4-BE49-F238E27FC236}">
                <a16:creationId xmlns:a16="http://schemas.microsoft.com/office/drawing/2014/main" id="{78D6449B-AA9E-4D80-B0E5-D4D2B90BB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133600"/>
            <a:ext cx="3048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野马，野生种群，灭绝于19世纪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0B7B10C8-8CBD-471D-A552-20F89C734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724401"/>
            <a:ext cx="38862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非洲大苏铁现在只剩下一棵雄性植株，长在伦敦基尤植物园里，因无法繁殖，注定要灭绝</a:t>
            </a:r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3579DAD8-8D45-4382-A40D-B0584E7F5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791200"/>
            <a:ext cx="3352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麋鹿，野生种群，灭绝于18世纪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522361A-BFB7-4523-8994-49E2F3C6E6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0" y="233364"/>
            <a:ext cx="4732338" cy="568325"/>
          </a:xfrm>
        </p:spPr>
        <p:txBody>
          <a:bodyPr/>
          <a:lstStyle/>
          <a:p>
            <a:r>
              <a:rPr lang="zh-CN" altLang="zh-CN" sz="2500" b="1"/>
              <a:t>中国濒临灭绝的野生动物</a:t>
            </a:r>
          </a:p>
        </p:txBody>
      </p:sp>
      <p:pic>
        <p:nvPicPr>
          <p:cNvPr id="8195" name="Picture 3" descr="白暨豚">
            <a:extLst>
              <a:ext uri="{FF2B5EF4-FFF2-40B4-BE49-F238E27FC236}">
                <a16:creationId xmlns:a16="http://schemas.microsoft.com/office/drawing/2014/main" id="{8BFE1F5E-BBD6-48AD-A1AC-27F6E5988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90601"/>
            <a:ext cx="3810000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WordArt 4">
            <a:extLst>
              <a:ext uri="{FF2B5EF4-FFF2-40B4-BE49-F238E27FC236}">
                <a16:creationId xmlns:a16="http://schemas.microsoft.com/office/drawing/2014/main" id="{9E582244-F41B-40CB-8F63-C0CED00BF42E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2362200" y="3276600"/>
            <a:ext cx="19812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6000" b="1" kern="10">
                <a:ln w="19050" cmpd="sng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</a:rPr>
              <a:t> 白鳍豚</a:t>
            </a:r>
          </a:p>
        </p:txBody>
      </p:sp>
      <p:pic>
        <p:nvPicPr>
          <p:cNvPr id="8197" name="Picture 5" descr="32">
            <a:extLst>
              <a:ext uri="{FF2B5EF4-FFF2-40B4-BE49-F238E27FC236}">
                <a16:creationId xmlns:a16="http://schemas.microsoft.com/office/drawing/2014/main" id="{3606543E-DEB9-442B-A250-7C673A780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990600"/>
            <a:ext cx="290988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WordArt 6">
            <a:extLst>
              <a:ext uri="{FF2B5EF4-FFF2-40B4-BE49-F238E27FC236}">
                <a16:creationId xmlns:a16="http://schemas.microsoft.com/office/drawing/2014/main" id="{3C91EC49-BA09-45E5-8D72-DB2B25F4668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7772400" y="2667000"/>
            <a:ext cx="2438400" cy="762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Flat1" dir="r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zh-CN" altLang="en-US" sz="3600">
                <a:ln w="9525" cmpd="sng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</a:rPr>
              <a:t>华南虎</a:t>
            </a:r>
          </a:p>
        </p:txBody>
      </p:sp>
      <p:pic>
        <p:nvPicPr>
          <p:cNvPr id="8199" name="Picture 7" descr="金丝猴">
            <a:extLst>
              <a:ext uri="{FF2B5EF4-FFF2-40B4-BE49-F238E27FC236}">
                <a16:creationId xmlns:a16="http://schemas.microsoft.com/office/drawing/2014/main" id="{FD44ADEA-5594-4C1D-B56E-7DB494B21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86201"/>
            <a:ext cx="3429000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WordArt 8">
            <a:extLst>
              <a:ext uri="{FF2B5EF4-FFF2-40B4-BE49-F238E27FC236}">
                <a16:creationId xmlns:a16="http://schemas.microsoft.com/office/drawing/2014/main" id="{8B9BA5F4-96ED-4065-BD86-BA7DC6F89602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4191000" y="5486400"/>
            <a:ext cx="1447800" cy="10668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Flat1" dir="r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zh-CN" altLang="en-US" sz="2800">
                <a:ln w="9525" cmpd="sng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</a:rPr>
              <a:t>金丝猴</a:t>
            </a:r>
          </a:p>
        </p:txBody>
      </p:sp>
      <p:pic>
        <p:nvPicPr>
          <p:cNvPr id="8201" name="Picture 9" descr="朱鹗2-100">
            <a:extLst>
              <a:ext uri="{FF2B5EF4-FFF2-40B4-BE49-F238E27FC236}">
                <a16:creationId xmlns:a16="http://schemas.microsoft.com/office/drawing/2014/main" id="{6D89A207-4427-4780-990D-1794B4523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429000"/>
            <a:ext cx="2514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WordArt 10">
            <a:extLst>
              <a:ext uri="{FF2B5EF4-FFF2-40B4-BE49-F238E27FC236}">
                <a16:creationId xmlns:a16="http://schemas.microsoft.com/office/drawing/2014/main" id="{02B2F872-15AB-42E0-904A-6DEE915E46C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7543800" y="5562600"/>
            <a:ext cx="2286000" cy="10287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zh-CN" altLang="en-US" sz="3600">
                <a:ln w="9525" cmpd="sng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5000"/>
                    </a:srgbClr>
                  </a:outerShdw>
                </a:effectLst>
                <a:latin typeface="宋体" panose="02010600030101010101" pitchFamily="2" charset="-122"/>
              </a:rPr>
              <a:t>朱鹮</a:t>
            </a:r>
            <a:r>
              <a:rPr lang="en-US" altLang="zh-CN" sz="3600">
                <a:ln w="9525" cmpd="sng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5000"/>
                    </a:srgbClr>
                  </a:outerShdw>
                </a:effectLst>
                <a:latin typeface="宋体" panose="02010600030101010101" pitchFamily="2" charset="-122"/>
              </a:rPr>
              <a:t>(huán)</a:t>
            </a:r>
            <a:endParaRPr lang="zh-CN" altLang="en-US" sz="3600">
              <a:ln w="9525" cmpd="sng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5000"/>
                  </a:srgbClr>
                </a:outerShdw>
              </a:effectLst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桫椤2-106">
            <a:extLst>
              <a:ext uri="{FF2B5EF4-FFF2-40B4-BE49-F238E27FC236}">
                <a16:creationId xmlns:a16="http://schemas.microsoft.com/office/drawing/2014/main" id="{0F8DD898-5057-4FA6-B10A-8C646BECB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1412875"/>
            <a:ext cx="219551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>
            <a:extLst>
              <a:ext uri="{FF2B5EF4-FFF2-40B4-BE49-F238E27FC236}">
                <a16:creationId xmlns:a16="http://schemas.microsoft.com/office/drawing/2014/main" id="{BA4A0FFC-1220-4BE8-AA5E-7F02C0C17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3858" y="533400"/>
            <a:ext cx="923330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4800" b="1">
                <a:solidFill>
                  <a:srgbClr val="336600"/>
                </a:solidFill>
              </a:rPr>
              <a:t>水   杉</a:t>
            </a:r>
          </a:p>
        </p:txBody>
      </p:sp>
      <p:pic>
        <p:nvPicPr>
          <p:cNvPr id="9220" name="Picture 4" descr="shuishan">
            <a:extLst>
              <a:ext uri="{FF2B5EF4-FFF2-40B4-BE49-F238E27FC236}">
                <a16:creationId xmlns:a16="http://schemas.microsoft.com/office/drawing/2014/main" id="{A979867A-39E5-4416-BE27-C6F30FDC7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838200"/>
            <a:ext cx="3657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>
            <a:extLst>
              <a:ext uri="{FF2B5EF4-FFF2-40B4-BE49-F238E27FC236}">
                <a16:creationId xmlns:a16="http://schemas.microsoft.com/office/drawing/2014/main" id="{036CA54D-1D66-4AB0-A18B-CCE2E6AD4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52400"/>
            <a:ext cx="426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3200" b="1">
                <a:solidFill>
                  <a:srgbClr val="FF0000"/>
                </a:solidFill>
                <a:latin typeface="Arial" panose="020B0604020202020204" pitchFamily="34" charset="0"/>
              </a:rPr>
              <a:t>濒临灭绝的植物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3EDC0830-66E9-4AB3-BDA9-FC67FF9A8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895601"/>
            <a:ext cx="441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>
                <a:solidFill>
                  <a:srgbClr val="FF0000"/>
                </a:solidFill>
              </a:rPr>
              <a:t>桫 椤(木本蕨类植物)</a:t>
            </a:r>
          </a:p>
        </p:txBody>
      </p:sp>
      <p:pic>
        <p:nvPicPr>
          <p:cNvPr id="9223" name="Picture 7" descr="016">
            <a:extLst>
              <a:ext uri="{FF2B5EF4-FFF2-40B4-BE49-F238E27FC236}">
                <a16:creationId xmlns:a16="http://schemas.microsoft.com/office/drawing/2014/main" id="{021E70A7-1666-4A17-A902-09D9E41E1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4149725"/>
            <a:ext cx="2627313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8">
            <a:extLst>
              <a:ext uri="{FF2B5EF4-FFF2-40B4-BE49-F238E27FC236}">
                <a16:creationId xmlns:a16="http://schemas.microsoft.com/office/drawing/2014/main" id="{43F715E2-FFDF-4356-A7E2-F65A4BE09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114800"/>
            <a:ext cx="1371600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zh-CN" altLang="zh-CN" sz="6000" b="1">
                <a:solidFill>
                  <a:srgbClr val="CC6600"/>
                </a:solidFill>
                <a:latin typeface="Arial" panose="020B0604020202020204" pitchFamily="34" charset="0"/>
                <a:ea typeface="楷体_GB2312" pitchFamily="49" charset="-122"/>
              </a:rPr>
              <a:t>银  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zh-CN" altLang="zh-CN" sz="6000" b="1">
                <a:solidFill>
                  <a:srgbClr val="CC6600"/>
                </a:solidFill>
                <a:latin typeface="Arial" panose="020B0604020202020204" pitchFamily="34" charset="0"/>
                <a:ea typeface="楷体_GB2312" pitchFamily="49" charset="-122"/>
              </a:rPr>
              <a:t>杏</a:t>
            </a:r>
          </a:p>
        </p:txBody>
      </p:sp>
      <p:pic>
        <p:nvPicPr>
          <p:cNvPr id="9225" name="Picture 9" descr="珙桐2-102">
            <a:extLst>
              <a:ext uri="{FF2B5EF4-FFF2-40B4-BE49-F238E27FC236}">
                <a16:creationId xmlns:a16="http://schemas.microsoft.com/office/drawing/2014/main" id="{A108490C-AD66-4DEA-BBA7-3000D1B4C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149726"/>
            <a:ext cx="2173288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Text Box 10">
            <a:extLst>
              <a:ext uri="{FF2B5EF4-FFF2-40B4-BE49-F238E27FC236}">
                <a16:creationId xmlns:a16="http://schemas.microsoft.com/office/drawing/2014/main" id="{F011F98A-45A0-4B6E-9C7E-8F34A3CB5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663" y="5373688"/>
            <a:ext cx="21907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3200" b="1">
                <a:solidFill>
                  <a:srgbClr val="FF9900"/>
                </a:solidFill>
                <a:latin typeface="Arial" panose="020B0604020202020204" pitchFamily="34" charset="0"/>
              </a:rPr>
              <a:t>珙        桐（鸽子树）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  <p:bldP spid="9222" grpId="0" autoUpdateAnimBg="0"/>
      <p:bldP spid="9224" grpId="0" autoUpdateAnimBg="0"/>
      <p:bldP spid="922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F39CB18E-FDE3-412B-8221-480A11D42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4" y="2420938"/>
            <a:ext cx="73437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/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</a:rPr>
              <a:t>在我们身边是否有类似的现象发生,比如身边哪些动物或植物数量减少?</a:t>
            </a:r>
          </a:p>
        </p:txBody>
      </p:sp>
      <p:sp>
        <p:nvSpPr>
          <p:cNvPr id="10243" name="WordArt 3">
            <a:extLst>
              <a:ext uri="{FF2B5EF4-FFF2-40B4-BE49-F238E27FC236}">
                <a16:creationId xmlns:a16="http://schemas.microsoft.com/office/drawing/2014/main" id="{71D1E0ED-531F-4508-81AA-B47B7145FB77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2351088" y="476251"/>
            <a:ext cx="2952750" cy="18002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49648"/>
              </a:avLst>
            </a:prstTxWarp>
          </a:bodyPr>
          <a:lstStyle/>
          <a:p>
            <a:pPr algn="ctr"/>
            <a:r>
              <a:rPr lang="zh-CN" altLang="en-US" sz="3600">
                <a:ln w="9525" cap="sq" cmpd="sng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宋体" panose="02010600030101010101" pitchFamily="2" charset="-122"/>
              </a:rPr>
              <a:t>生活连线</a:t>
            </a: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>
            <a:extLst>
              <a:ext uri="{FF2B5EF4-FFF2-40B4-BE49-F238E27FC236}">
                <a16:creationId xmlns:a16="http://schemas.microsoft.com/office/drawing/2014/main" id="{69AF6CF0-2A68-49D0-93B6-1D5BC5344B97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2057400" y="838201"/>
            <a:ext cx="3600450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6000" b="1" kern="10">
                <a:ln w="12700" cmpd="sng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5000"/>
                    </a:srgbClr>
                  </a:outerShdw>
                </a:effectLst>
                <a:latin typeface="宋体" panose="02010600030101010101" pitchFamily="2" charset="-122"/>
              </a:rPr>
              <a:t> 讨论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72F0D10-407A-45C1-A22B-7FDAB0F0A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3357564"/>
            <a:ext cx="5638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3600"/>
              <a:t>         </a:t>
            </a:r>
            <a:r>
              <a:rPr lang="zh-CN" altLang="zh-CN" sz="3600" b="1">
                <a:solidFill>
                  <a:srgbClr val="336600"/>
                </a:solidFill>
              </a:rPr>
              <a:t>我国野生生物灭绝或减少的主要原因是什么？</a:t>
            </a:r>
          </a:p>
        </p:txBody>
      </p:sp>
      <p:pic>
        <p:nvPicPr>
          <p:cNvPr id="11268" name="Picture 4" descr="Boy10">
            <a:extLst>
              <a:ext uri="{FF2B5EF4-FFF2-40B4-BE49-F238E27FC236}">
                <a16:creationId xmlns:a16="http://schemas.microsoft.com/office/drawing/2014/main" id="{E2E6B51B-CBFD-4AFC-958D-598958893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5105400"/>
            <a:ext cx="17335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AutoShape 5">
            <a:extLst>
              <a:ext uri="{FF2B5EF4-FFF2-40B4-BE49-F238E27FC236}">
                <a16:creationId xmlns:a16="http://schemas.microsoft.com/office/drawing/2014/main" id="{9BACB793-6426-4564-86BA-151C0A546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2400" y="1125539"/>
            <a:ext cx="4495800" cy="2268537"/>
          </a:xfrm>
          <a:prstGeom prst="cloudCallout">
            <a:avLst>
              <a:gd name="adj1" fmla="val -9042"/>
              <a:gd name="adj2" fmla="val 23968"/>
            </a:avLst>
          </a:prstGeom>
          <a:solidFill>
            <a:srgbClr val="FFFF00"/>
          </a:solidFill>
          <a:ln w="9525" cmpd="sng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r>
              <a:rPr lang="zh-CN" altLang="zh-CN" sz="2800" b="1">
                <a:solidFill>
                  <a:srgbClr val="000000"/>
                </a:solidFill>
              </a:rPr>
              <a:t>从下面图片中你能得出哪些结论？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utoUpdateAnimBg="0"/>
      <p:bldP spid="11269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>
            <a:extLst>
              <a:ext uri="{FF2B5EF4-FFF2-40B4-BE49-F238E27FC236}">
                <a16:creationId xmlns:a16="http://schemas.microsoft.com/office/drawing/2014/main" id="{D54B044F-8D3C-4146-87B0-F69E10E22FA2}"/>
              </a:ext>
            </a:extLst>
          </p:cNvPr>
          <p:cNvGrpSpPr>
            <a:grpSpLocks/>
          </p:cNvGrpSpPr>
          <p:nvPr/>
        </p:nvGrpSpPr>
        <p:grpSpPr bwMode="auto">
          <a:xfrm>
            <a:off x="6383338" y="476250"/>
            <a:ext cx="3960812" cy="4083050"/>
            <a:chOff x="0" y="0"/>
            <a:chExt cx="2064" cy="2997"/>
          </a:xfrm>
        </p:grpSpPr>
        <p:pic>
          <p:nvPicPr>
            <p:cNvPr id="12291" name="Picture 3" descr="image009">
              <a:extLst>
                <a:ext uri="{FF2B5EF4-FFF2-40B4-BE49-F238E27FC236}">
                  <a16:creationId xmlns:a16="http://schemas.microsoft.com/office/drawing/2014/main" id="{0139DACB-B402-4989-A04C-37354ACBC7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64" cy="2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2" name="Text Box 4">
              <a:extLst>
                <a:ext uri="{FF2B5EF4-FFF2-40B4-BE49-F238E27FC236}">
                  <a16:creationId xmlns:a16="http://schemas.microsoft.com/office/drawing/2014/main" id="{F2E96105-5A20-4EBB-8DB0-12C1ACC2C0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706"/>
              <a:ext cx="2064" cy="291"/>
            </a:xfrm>
            <a:prstGeom prst="rect">
              <a:avLst/>
            </a:prstGeom>
            <a:solidFill>
              <a:srgbClr val="CCCBA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zh-CN" sz="2000" b="1">
                  <a:solidFill>
                    <a:srgbClr val="000000"/>
                  </a:solidFill>
                  <a:ea typeface=""/>
                  <a:cs typeface=""/>
                </a:rPr>
                <a:t>       </a:t>
              </a:r>
            </a:p>
          </p:txBody>
        </p:sp>
      </p:grpSp>
      <p:pic>
        <p:nvPicPr>
          <p:cNvPr id="12293" name="Picture 5">
            <a:extLst>
              <a:ext uri="{FF2B5EF4-FFF2-40B4-BE49-F238E27FC236}">
                <a16:creationId xmlns:a16="http://schemas.microsoft.com/office/drawing/2014/main" id="{7221EDFB-80B3-4707-8B69-8F4ECCCDA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404813"/>
            <a:ext cx="3744912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AutoShape 6">
            <a:extLst>
              <a:ext uri="{FF2B5EF4-FFF2-40B4-BE49-F238E27FC236}">
                <a16:creationId xmlns:a16="http://schemas.microsoft.com/office/drawing/2014/main" id="{872A05F5-3071-46EB-8DC4-B84BCCB3C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4365625"/>
            <a:ext cx="1295400" cy="2286000"/>
          </a:xfrm>
          <a:prstGeom prst="wedgeRoundRectCallout">
            <a:avLst>
              <a:gd name="adj1" fmla="val -19116"/>
              <a:gd name="adj2" fmla="val -92986"/>
              <a:gd name="adj3" fmla="val 16667"/>
            </a:avLst>
          </a:prstGeom>
          <a:solidFill>
            <a:schemeClr val="accent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zh-CN" b="1">
                <a:solidFill>
                  <a:srgbClr val="000000"/>
                </a:solidFill>
              </a:rPr>
              <a:t>如果鱼儿有思想，该有多心伤</a:t>
            </a:r>
          </a:p>
        </p:txBody>
      </p:sp>
      <p:sp>
        <p:nvSpPr>
          <p:cNvPr id="12295" name="AutoShape 7">
            <a:extLst>
              <a:ext uri="{FF2B5EF4-FFF2-40B4-BE49-F238E27FC236}">
                <a16:creationId xmlns:a16="http://schemas.microsoft.com/office/drawing/2014/main" id="{A46B21DD-425B-4704-B2C0-0A695D433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149725"/>
            <a:ext cx="4495800" cy="2268538"/>
          </a:xfrm>
          <a:prstGeom prst="cloudCallout">
            <a:avLst>
              <a:gd name="adj1" fmla="val 565"/>
              <a:gd name="adj2" fmla="val -109343"/>
            </a:avLst>
          </a:prstGeom>
          <a:solidFill>
            <a:srgbClr val="FFFF00"/>
          </a:solidFill>
          <a:ln w="9525" cmpd="sng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endParaRPr lang="zh-CN" altLang="zh-CN" sz="2800" b="1">
              <a:solidFill>
                <a:srgbClr val="000000"/>
              </a:solidFill>
            </a:endParaRPr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7582E4DA-2A95-4574-9839-A86FA9A7C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4" y="4581526"/>
            <a:ext cx="32607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b="1">
                <a:solidFill>
                  <a:srgbClr val="000000"/>
                </a:solidFill>
              </a:rPr>
              <a:t>如果树木是会哭泣的话，那声音会是多么凄凉。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暴风截屏20071229114217">
            <a:extLst>
              <a:ext uri="{FF2B5EF4-FFF2-40B4-BE49-F238E27FC236}">
                <a16:creationId xmlns:a16="http://schemas.microsoft.com/office/drawing/2014/main" id="{81227A50-978C-451E-9C26-5F9D6B38D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25" y="531814"/>
            <a:ext cx="28448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暴风截屏20071229114220">
            <a:extLst>
              <a:ext uri="{FF2B5EF4-FFF2-40B4-BE49-F238E27FC236}">
                <a16:creationId xmlns:a16="http://schemas.microsoft.com/office/drawing/2014/main" id="{F3415E9C-D4CE-45D8-822D-F16EC3A34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558801"/>
            <a:ext cx="28448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暴风截屏20071229114224">
            <a:extLst>
              <a:ext uri="{FF2B5EF4-FFF2-40B4-BE49-F238E27FC236}">
                <a16:creationId xmlns:a16="http://schemas.microsoft.com/office/drawing/2014/main" id="{8F254133-359E-4A22-9EAB-3DFA44C93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3973513"/>
            <a:ext cx="28416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暴风截屏20071229114226">
            <a:extLst>
              <a:ext uri="{FF2B5EF4-FFF2-40B4-BE49-F238E27FC236}">
                <a16:creationId xmlns:a16="http://schemas.microsoft.com/office/drawing/2014/main" id="{71D4F193-4EA3-449F-8DDE-9A550F83D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3970339"/>
            <a:ext cx="28448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暴风截屏20071229114053">
            <a:extLst>
              <a:ext uri="{FF2B5EF4-FFF2-40B4-BE49-F238E27FC236}">
                <a16:creationId xmlns:a16="http://schemas.microsoft.com/office/drawing/2014/main" id="{F14469B2-6CEB-4D4C-8C5B-F134C94B4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558801"/>
            <a:ext cx="28448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暴风截屏20071229114056">
            <a:extLst>
              <a:ext uri="{FF2B5EF4-FFF2-40B4-BE49-F238E27FC236}">
                <a16:creationId xmlns:a16="http://schemas.microsoft.com/office/drawing/2014/main" id="{FD28CF1C-13E7-463C-A4EA-5DCABB3FC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25" y="3970339"/>
            <a:ext cx="28448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暴风截屏20071229114046">
            <a:extLst>
              <a:ext uri="{FF2B5EF4-FFF2-40B4-BE49-F238E27FC236}">
                <a16:creationId xmlns:a16="http://schemas.microsoft.com/office/drawing/2014/main" id="{030A1FC0-B051-47A6-9C89-4C86BAE3A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25" y="558801"/>
            <a:ext cx="28448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暴风截屏20071229113904">
            <a:extLst>
              <a:ext uri="{FF2B5EF4-FFF2-40B4-BE49-F238E27FC236}">
                <a16:creationId xmlns:a16="http://schemas.microsoft.com/office/drawing/2014/main" id="{54C1273E-C64B-436F-91A5-4C47E2CC5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3970339"/>
            <a:ext cx="28448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977EBCFD-409B-4FB6-BB8E-957965910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575" y="977901"/>
            <a:ext cx="705643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4000" b="1">
                <a:solidFill>
                  <a:srgbClr val="990099"/>
                </a:solidFill>
                <a:latin typeface="宋体" panose="02010600030101010101" pitchFamily="2" charset="-122"/>
              </a:rPr>
              <a:t>世界上最贵的披肩:是以藏羚羊绒为原料的沙图什，价值上百万欧元，当它成为西方流行的时尚时，西藏可可西里无人区爆发了血腥的藏羚羊屠杀，几年间，藏羚羊的数目由1985年之前的一百万只减少到一万只。</a:t>
            </a:r>
          </a:p>
          <a:p>
            <a:endParaRPr lang="zh-CN" altLang="zh-CN" sz="4000" b="1">
              <a:solidFill>
                <a:srgbClr val="990099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C66BDFD-F90A-4DF2-9075-75CC83790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333375"/>
            <a:ext cx="1555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ctr"/>
            <a:r>
              <a:rPr lang="zh-CN" altLang="zh-CN" sz="3600">
                <a:solidFill>
                  <a:srgbClr val="006600"/>
                </a:solidFill>
                <a:ea typeface="黑体" panose="02010609060101010101" pitchFamily="49" charset="-122"/>
              </a:rPr>
              <a:t>藏羚羊</a:t>
            </a:r>
          </a:p>
        </p:txBody>
      </p:sp>
      <p:pic>
        <p:nvPicPr>
          <p:cNvPr id="16387" name="Picture 3" descr="未标题-1 拷贝">
            <a:extLst>
              <a:ext uri="{FF2B5EF4-FFF2-40B4-BE49-F238E27FC236}">
                <a16:creationId xmlns:a16="http://schemas.microsoft.com/office/drawing/2014/main" id="{D7EDBCDE-C11E-4386-A7CD-AFA848B429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0014" y="836614"/>
            <a:ext cx="6911975" cy="5184775"/>
          </a:xfrm>
          <a:ln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暴风截屏20071229114226">
            <a:extLst>
              <a:ext uri="{FF2B5EF4-FFF2-40B4-BE49-F238E27FC236}">
                <a16:creationId xmlns:a16="http://schemas.microsoft.com/office/drawing/2014/main" id="{4BD68A5C-E74E-4C75-BAB1-44A8E1483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476250"/>
            <a:ext cx="3816350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xin_5310021710013282926634">
            <a:extLst>
              <a:ext uri="{FF2B5EF4-FFF2-40B4-BE49-F238E27FC236}">
                <a16:creationId xmlns:a16="http://schemas.microsoft.com/office/drawing/2014/main" id="{6A81D3DD-4FA8-4738-BBDB-137637405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60350"/>
            <a:ext cx="3744913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552D2FD3-85BC-4D75-9EB0-65B9FC71F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4800"/>
            <a:ext cx="60452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Text Box 3">
            <a:extLst>
              <a:ext uri="{FF2B5EF4-FFF2-40B4-BE49-F238E27FC236}">
                <a16:creationId xmlns:a16="http://schemas.microsoft.com/office/drawing/2014/main" id="{6A2B463D-584A-4ED4-8524-A1A718E9C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419226"/>
            <a:ext cx="11430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</a:rPr>
              <a:t>看上去很美但破坏性极大的水葫芦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滇池里的水葫芦泛滥成灾">
            <a:extLst>
              <a:ext uri="{FF2B5EF4-FFF2-40B4-BE49-F238E27FC236}">
                <a16:creationId xmlns:a16="http://schemas.microsoft.com/office/drawing/2014/main" id="{F8228768-3B00-4473-AC64-D1CC71095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404814"/>
            <a:ext cx="6751638" cy="44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>
            <a:extLst>
              <a:ext uri="{FF2B5EF4-FFF2-40B4-BE49-F238E27FC236}">
                <a16:creationId xmlns:a16="http://schemas.microsoft.com/office/drawing/2014/main" id="{71035BE4-6BF3-467D-8D4E-895F95189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5084764"/>
            <a:ext cx="676751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水葫芦是我国几十年前从国外引进的一种植物，曾一度用它来净化污水，但引入我国云南省昆明的滇池后，由于水质污染导致水葫芦疯长，几乎遮盖了整个滇池，使很多水生生物几乎绝迹。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xinsrc_10202020607283282286813">
            <a:extLst>
              <a:ext uri="{FF2B5EF4-FFF2-40B4-BE49-F238E27FC236}">
                <a16:creationId xmlns:a16="http://schemas.microsoft.com/office/drawing/2014/main" id="{CDF47E29-5DBB-4B0E-9991-F88D5A719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6" y="957264"/>
            <a:ext cx="7058025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1C0BB787-4226-4633-933E-C31C19DB4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549276"/>
            <a:ext cx="806022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自然状态下</a:t>
            </a:r>
            <a:br>
              <a:rPr lang="zh-CN" altLang="en-US" sz="32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32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</a:p>
          <a:p>
            <a:r>
              <a:rPr lang="zh-CN" altLang="en-US" sz="32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40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平均</a:t>
            </a:r>
            <a:r>
              <a:rPr lang="zh-CN" altLang="en-US" sz="4000" b="1">
                <a:solidFill>
                  <a:srgbClr val="4D4D4D"/>
                </a:solidFill>
                <a:latin typeface="楷体_GB2312" pitchFamily="49" charset="-122"/>
                <a:ea typeface="楷体_GB2312" pitchFamily="49" charset="-122"/>
              </a:rPr>
              <a:t>2000</a:t>
            </a:r>
            <a:r>
              <a:rPr lang="zh-CN" altLang="en-US" sz="40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年有一种鸟类灭绝</a:t>
            </a:r>
            <a:br>
              <a:rPr lang="zh-CN" altLang="en-US" sz="40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40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   平均</a:t>
            </a:r>
            <a:r>
              <a:rPr lang="zh-CN" altLang="en-US" sz="4000" b="1">
                <a:solidFill>
                  <a:srgbClr val="666699"/>
                </a:solidFill>
                <a:latin typeface="楷体_GB2312" pitchFamily="49" charset="-122"/>
                <a:ea typeface="楷体_GB2312" pitchFamily="49" charset="-122"/>
              </a:rPr>
              <a:t>8000</a:t>
            </a:r>
            <a:r>
              <a:rPr lang="zh-CN" altLang="en-US" sz="4000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年有一种哺乳动物灭绝</a:t>
            </a:r>
            <a:endParaRPr lang="zh-CN" altLang="en-US">
              <a:solidFill>
                <a:srgbClr val="FF0066"/>
              </a:solidFill>
            </a:endParaRP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33DE7F71-FE25-4378-A528-D9B2B78D3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3429001"/>
            <a:ext cx="78486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现在，在人类活动影响下</a:t>
            </a:r>
          </a:p>
          <a:p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平均 </a:t>
            </a:r>
            <a:r>
              <a:rPr lang="zh-CN" altLang="en-US" sz="40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年有一种鸟类灭绝</a:t>
            </a:r>
          </a:p>
          <a:p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平均</a:t>
            </a:r>
            <a:r>
              <a:rPr lang="zh-CN" altLang="en-US" sz="40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1.2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年有一种哺乳动物灭绝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CCEC20A6-D20C-4A3D-8B7F-75A8A4D7A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1052514"/>
            <a:ext cx="54721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4000" b="1">
                <a:solidFill>
                  <a:srgbClr val="000000"/>
                </a:solidFill>
                <a:ea typeface="楷体_GB2312" pitchFamily="49" charset="-122"/>
              </a:rPr>
              <a:t>威胁生物多样性的原因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409B901A-F022-4EE9-B077-DCA28BACD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2133600"/>
            <a:ext cx="7199312" cy="277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zh-CN" sz="3600" b="1">
                <a:solidFill>
                  <a:schemeClr val="bg2"/>
                </a:solidFill>
                <a:latin typeface="楷体_GB2312" pitchFamily="49" charset="-122"/>
              </a:rPr>
              <a:t> 栖息地的丧失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CN" altLang="zh-CN" sz="3600" b="1">
                <a:solidFill>
                  <a:schemeClr val="bg2"/>
                </a:solidFill>
              </a:rPr>
              <a:t>  环境破坏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CN" altLang="zh-CN" sz="3600" b="1">
                <a:solidFill>
                  <a:schemeClr val="bg2"/>
                </a:solidFill>
              </a:rPr>
              <a:t>  掠夺式的开发利用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3200" b="1">
                <a:solidFill>
                  <a:srgbClr val="000000"/>
                </a:solidFill>
              </a:rPr>
              <a:t>          （人类的滥砍乱伐、滥捕乱杀</a:t>
            </a:r>
            <a:r>
              <a:rPr lang="zh-CN" altLang="zh-CN" sz="3200">
                <a:solidFill>
                  <a:srgbClr val="000000"/>
                </a:solidFill>
              </a:rPr>
              <a:t> </a:t>
            </a:r>
            <a:r>
              <a:rPr lang="zh-CN" altLang="zh-CN" sz="3200" b="1">
                <a:solidFill>
                  <a:srgbClr val="000000"/>
                </a:solidFill>
              </a:rPr>
              <a:t>）</a:t>
            </a:r>
            <a:endParaRPr lang="zh-CN" altLang="zh-CN" sz="3200" b="1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zh-CN" sz="3600" b="1">
                <a:solidFill>
                  <a:schemeClr val="bg2"/>
                </a:solidFill>
              </a:rPr>
              <a:t>  外界物种的入侵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B7B4C6E4-2375-4533-85DB-D746D0D68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6" y="2544764"/>
            <a:ext cx="18473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br>
              <a:rPr lang="zh-CN" altLang="zh-CN"/>
            </a:br>
            <a:br>
              <a:rPr lang="zh-CN" altLang="zh-CN"/>
            </a:br>
            <a:endParaRPr lang="zh-CN" altLang="zh-CN"/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9F270E2F-174F-431D-9B08-1941E6744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4" y="5661026"/>
            <a:ext cx="18473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br>
              <a:rPr lang="zh-CN" altLang="zh-CN"/>
            </a:br>
            <a:br>
              <a:rPr lang="zh-CN" altLang="zh-CN"/>
            </a:br>
            <a:endParaRPr lang="zh-CN" altLang="zh-CN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DA5BB085-D736-4710-9D6D-A8322029B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1844676"/>
            <a:ext cx="8351837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1    就地保护                   建立自然保护区</a:t>
            </a:r>
          </a:p>
          <a:p>
            <a:r>
              <a:rPr lang="zh-CN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2    迁地保护                   移入动物园、植物园、</a:t>
            </a:r>
          </a:p>
          <a:p>
            <a:r>
              <a:rPr lang="zh-CN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                                        濒危动物繁育中心。</a:t>
            </a:r>
          </a:p>
          <a:p>
            <a:endParaRPr lang="zh-CN" altLang="zh-CN" sz="32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r>
              <a:rPr lang="zh-CN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3  加强教育和法制管理</a:t>
            </a:r>
            <a:endParaRPr lang="zh-CN" altLang="zh-CN" b="1">
              <a:solidFill>
                <a:srgbClr val="0000FF"/>
              </a:solidFill>
            </a:endParaRPr>
          </a:p>
        </p:txBody>
      </p:sp>
      <p:sp>
        <p:nvSpPr>
          <p:cNvPr id="23555" name="WordArt 3">
            <a:extLst>
              <a:ext uri="{FF2B5EF4-FFF2-40B4-BE49-F238E27FC236}">
                <a16:creationId xmlns:a16="http://schemas.microsoft.com/office/drawing/2014/main" id="{302876A6-7830-4FE8-907B-F3F006D2883F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703388" y="620713"/>
            <a:ext cx="1981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6000" b="1" kern="10">
                <a:ln w="12700" cmpd="sng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5000"/>
                    </a:srgbClr>
                  </a:outerShdw>
                </a:effectLst>
                <a:latin typeface="宋体" panose="02010600030101010101" pitchFamily="2" charset="-122"/>
              </a:rPr>
              <a:t> 讨论</a:t>
            </a: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AB4DE2D9-84C0-4436-86C9-26E62DB9A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539" y="692150"/>
            <a:ext cx="63722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3200" b="1">
                <a:solidFill>
                  <a:srgbClr val="336600"/>
                </a:solidFill>
              </a:rPr>
              <a:t>你知道我国对野生生物的</a:t>
            </a:r>
            <a:r>
              <a:rPr lang="zh-CN" altLang="zh-CN" sz="3200" b="1">
                <a:solidFill>
                  <a:schemeClr val="bg1"/>
                </a:solidFill>
              </a:rPr>
              <a:t>保护措施</a:t>
            </a:r>
            <a:r>
              <a:rPr lang="zh-CN" altLang="zh-CN" sz="3200" b="1">
                <a:solidFill>
                  <a:srgbClr val="336600"/>
                </a:solidFill>
              </a:rPr>
              <a:t>有哪些？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为保护斑头雁、棕头鸥等鸟类及其生存环境而建立的青海湖鸟岛自然保护">
            <a:extLst>
              <a:ext uri="{FF2B5EF4-FFF2-40B4-BE49-F238E27FC236}">
                <a16:creationId xmlns:a16="http://schemas.microsoft.com/office/drawing/2014/main" id="{F4376AA4-8B5E-4E66-8FBF-0E0C24615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60350"/>
            <a:ext cx="4175125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2121D51A-C81A-438F-8A75-A45C4C178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5445125"/>
            <a:ext cx="435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b="1">
                <a:solidFill>
                  <a:srgbClr val="000000"/>
                </a:solidFill>
              </a:rPr>
              <a:t>青海湖鸟岛自然保护区</a:t>
            </a:r>
          </a:p>
        </p:txBody>
      </p:sp>
      <p:pic>
        <p:nvPicPr>
          <p:cNvPr id="24580" name="Picture 4" descr="扬子鳄">
            <a:extLst>
              <a:ext uri="{FF2B5EF4-FFF2-40B4-BE49-F238E27FC236}">
                <a16:creationId xmlns:a16="http://schemas.microsoft.com/office/drawing/2014/main" id="{84D94AD8-5572-498F-AB68-3FA80264E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260351"/>
            <a:ext cx="441007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5">
            <a:extLst>
              <a:ext uri="{FF2B5EF4-FFF2-40B4-BE49-F238E27FC236}">
                <a16:creationId xmlns:a16="http://schemas.microsoft.com/office/drawing/2014/main" id="{AE7572B7-AF42-4BB1-82A4-3F9B8CE1E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445125"/>
            <a:ext cx="435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b="1">
                <a:solidFill>
                  <a:srgbClr val="000000"/>
                </a:solidFill>
              </a:rPr>
              <a:t>安徽省宣城扬子鳄自然保护区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1124695393076">
            <a:extLst>
              <a:ext uri="{FF2B5EF4-FFF2-40B4-BE49-F238E27FC236}">
                <a16:creationId xmlns:a16="http://schemas.microsoft.com/office/drawing/2014/main" id="{192E0621-B2E5-4FCE-98D0-B9979C38C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4" y="1501776"/>
            <a:ext cx="5184775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D157CC91-9DC0-4FAA-898B-55E8F250A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8229600" cy="1341438"/>
          </a:xfrm>
        </p:spPr>
        <p:txBody>
          <a:bodyPr/>
          <a:lstStyle/>
          <a:p>
            <a:r>
              <a:rPr lang="zh-CN" altLang="en-US" sz="3400" b="1">
                <a:solidFill>
                  <a:srgbClr val="003399"/>
                </a:solidFill>
              </a:rPr>
              <a:t>长白山自然保护区</a:t>
            </a:r>
            <a:br>
              <a:rPr lang="zh-CN" altLang="en-US" sz="3400" b="1">
                <a:solidFill>
                  <a:srgbClr val="003399"/>
                </a:solidFill>
              </a:rPr>
            </a:br>
            <a:r>
              <a:rPr lang="zh-CN" altLang="en-US" sz="3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华文行楷" panose="02010800040101010101" pitchFamily="2" charset="-122"/>
              </a:rPr>
              <a:t>温带森林生态系统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大熊猫">
            <a:extLst>
              <a:ext uri="{FF2B5EF4-FFF2-40B4-BE49-F238E27FC236}">
                <a16:creationId xmlns:a16="http://schemas.microsoft.com/office/drawing/2014/main" id="{E59D5331-3C83-43B9-952B-8FF3BF140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052513"/>
            <a:ext cx="6553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C3D5679F-7536-48E4-810A-0AD4DE73E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9055" y="1341438"/>
            <a:ext cx="677108" cy="4196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lang="zh-CN" altLang="zh-CN" sz="3200" b="1">
                <a:solidFill>
                  <a:srgbClr val="000000"/>
                </a:solidFill>
                <a:ea typeface="楷体_GB2312" pitchFamily="49" charset="-122"/>
              </a:rPr>
              <a:t>四川大熊猫自然保护区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丹顶鹤1">
            <a:extLst>
              <a:ext uri="{FF2B5EF4-FFF2-40B4-BE49-F238E27FC236}">
                <a16:creationId xmlns:a16="http://schemas.microsoft.com/office/drawing/2014/main" id="{A7CC9F1B-14A9-409C-9C4B-FF208D1DE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333375"/>
            <a:ext cx="684053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3">
            <a:extLst>
              <a:ext uri="{FF2B5EF4-FFF2-40B4-BE49-F238E27FC236}">
                <a16:creationId xmlns:a16="http://schemas.microsoft.com/office/drawing/2014/main" id="{E7CEF4F3-9590-450E-8B1F-4D6BC1E55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592" y="981075"/>
            <a:ext cx="677108" cy="4196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lang="zh-CN" altLang="zh-CN" sz="3200" b="1">
                <a:solidFill>
                  <a:srgbClr val="000000"/>
                </a:solidFill>
                <a:ea typeface="楷体_GB2312" pitchFamily="49" charset="-122"/>
              </a:rPr>
              <a:t>扎龙丹顶鹤自然保护区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苍蝇2">
            <a:extLst>
              <a:ext uri="{FF2B5EF4-FFF2-40B4-BE49-F238E27FC236}">
                <a16:creationId xmlns:a16="http://schemas.microsoft.com/office/drawing/2014/main" id="{9650663F-3032-4A7E-ADFC-E118A12F2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6" y="381001"/>
            <a:ext cx="365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 descr="鼠">
            <a:extLst>
              <a:ext uri="{FF2B5EF4-FFF2-40B4-BE49-F238E27FC236}">
                <a16:creationId xmlns:a16="http://schemas.microsoft.com/office/drawing/2014/main" id="{EBD375E7-B489-4A07-8A5E-9F04B0420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50" y="755651"/>
            <a:ext cx="1760538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 descr="狼">
            <a:extLst>
              <a:ext uri="{FF2B5EF4-FFF2-40B4-BE49-F238E27FC236}">
                <a16:creationId xmlns:a16="http://schemas.microsoft.com/office/drawing/2014/main" id="{249A1C75-D7FD-41EC-A4FB-642C6DE44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5442">
            <a:off x="7385051" y="538164"/>
            <a:ext cx="2697163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 descr="蚊子">
            <a:extLst>
              <a:ext uri="{FF2B5EF4-FFF2-40B4-BE49-F238E27FC236}">
                <a16:creationId xmlns:a16="http://schemas.microsoft.com/office/drawing/2014/main" id="{B04E1C0E-97FD-47C5-AAB2-C343CF477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35795">
            <a:off x="5283201" y="1257300"/>
            <a:ext cx="9239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6">
            <a:extLst>
              <a:ext uri="{FF2B5EF4-FFF2-40B4-BE49-F238E27FC236}">
                <a16:creationId xmlns:a16="http://schemas.microsoft.com/office/drawing/2014/main" id="{7BD44B6D-F02C-44C7-95E5-5142E15FE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3016250"/>
            <a:ext cx="838676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4000" b="1">
                <a:solidFill>
                  <a:srgbClr val="096402"/>
                </a:solidFill>
                <a:latin typeface="楷体_GB2312" pitchFamily="49" charset="-122"/>
                <a:ea typeface="楷体_GB2312" pitchFamily="49" charset="-122"/>
              </a:rPr>
              <a:t>　　1958年，中华大地掀起一股声势浩大的</a:t>
            </a:r>
            <a:r>
              <a:rPr lang="zh-CN" altLang="zh-CN" sz="4000" b="1">
                <a:solidFill>
                  <a:srgbClr val="096402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zh-CN" sz="4000" b="1">
                <a:solidFill>
                  <a:srgbClr val="096402"/>
                </a:solidFill>
                <a:latin typeface="楷体_GB2312" pitchFamily="49" charset="-122"/>
                <a:ea typeface="楷体_GB2312" pitchFamily="49" charset="-122"/>
              </a:rPr>
              <a:t>除四害</a:t>
            </a:r>
            <a:r>
              <a:rPr lang="zh-CN" altLang="zh-CN" sz="4000" b="1">
                <a:solidFill>
                  <a:srgbClr val="096402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zh-CN" sz="4000" b="1">
                <a:solidFill>
                  <a:srgbClr val="096402"/>
                </a:solidFill>
                <a:latin typeface="楷体_GB2312" pitchFamily="49" charset="-122"/>
                <a:ea typeface="楷体_GB2312" pitchFamily="49" charset="-122"/>
              </a:rPr>
              <a:t>运动。一时间，全国上下对老鼠、苍蝇、蚊子、麻雀展开大规模围剿。被株连的还有野猪、野兔、狼等多种野生动物！</a:t>
            </a:r>
          </a:p>
        </p:txBody>
      </p:sp>
      <p:grpSp>
        <p:nvGrpSpPr>
          <p:cNvPr id="28679" name="Group 7">
            <a:extLst>
              <a:ext uri="{FF2B5EF4-FFF2-40B4-BE49-F238E27FC236}">
                <a16:creationId xmlns:a16="http://schemas.microsoft.com/office/drawing/2014/main" id="{C8EFEC50-4B41-4047-9550-7E13FA3866E1}"/>
              </a:ext>
            </a:extLst>
          </p:cNvPr>
          <p:cNvGrpSpPr>
            <a:grpSpLocks/>
          </p:cNvGrpSpPr>
          <p:nvPr/>
        </p:nvGrpSpPr>
        <p:grpSpPr bwMode="auto">
          <a:xfrm>
            <a:off x="1863726" y="3275014"/>
            <a:ext cx="8321675" cy="2492375"/>
            <a:chOff x="0" y="220"/>
            <a:chExt cx="5242" cy="1570"/>
          </a:xfrm>
        </p:grpSpPr>
        <p:sp>
          <p:nvSpPr>
            <p:cNvPr id="28680" name="AutoShape 8">
              <a:extLst>
                <a:ext uri="{FF2B5EF4-FFF2-40B4-BE49-F238E27FC236}">
                  <a16:creationId xmlns:a16="http://schemas.microsoft.com/office/drawing/2014/main" id="{46D5B0C9-1553-48CC-AC01-0A6D018BD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25"/>
              <a:ext cx="0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99CCFF">
                    <a:gamma/>
                    <a:shade val="8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681" name="Text Box 9">
              <a:extLst>
                <a:ext uri="{FF2B5EF4-FFF2-40B4-BE49-F238E27FC236}">
                  <a16:creationId xmlns:a16="http://schemas.microsoft.com/office/drawing/2014/main" id="{68748DBD-6DC9-4CD3-BFEE-D5DCBBC2CA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" y="220"/>
              <a:ext cx="5028" cy="1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6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5400" b="1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</a:rPr>
                <a:t>　　从</a:t>
              </a:r>
              <a:r>
                <a:rPr lang="zh-CN" altLang="zh-CN" sz="5400" b="1">
                  <a:solidFill>
                    <a:srgbClr val="800000"/>
                  </a:solidFill>
                  <a:latin typeface="Arial" panose="020B0604020202020204" pitchFamily="34" charset="0"/>
                  <a:ea typeface="楷体_GB2312" pitchFamily="49" charset="-122"/>
                </a:rPr>
                <a:t>“</a:t>
              </a:r>
              <a:r>
                <a:rPr lang="zh-CN" altLang="zh-CN" sz="5400" b="1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</a:rPr>
                <a:t>可持续发展</a:t>
              </a:r>
              <a:r>
                <a:rPr lang="zh-CN" altLang="zh-CN" sz="5400" b="1">
                  <a:solidFill>
                    <a:srgbClr val="800000"/>
                  </a:solidFill>
                  <a:latin typeface="Arial" panose="020B0604020202020204" pitchFamily="34" charset="0"/>
                  <a:ea typeface="楷体_GB2312" pitchFamily="49" charset="-122"/>
                </a:rPr>
                <a:t>”</a:t>
              </a:r>
              <a:r>
                <a:rPr lang="zh-CN" altLang="zh-CN" sz="5400" b="1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</a:rPr>
                <a:t>的角度来看，这场运动是对的吗？现在还应该开展吗？</a:t>
              </a: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0B17951-809D-4065-8514-02BC6C3D1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3412" y="3213100"/>
            <a:ext cx="7762876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altLang="zh-CN" sz="800"/>
              <a:t>、</a:t>
            </a:r>
          </a:p>
        </p:txBody>
      </p:sp>
      <p:pic>
        <p:nvPicPr>
          <p:cNvPr id="29699" name="Picture 3" descr="无标题">
            <a:extLst>
              <a:ext uri="{FF2B5EF4-FFF2-40B4-BE49-F238E27FC236}">
                <a16:creationId xmlns:a16="http://schemas.microsoft.com/office/drawing/2014/main" id="{15E62B6B-F7FC-4099-B9E3-CC22F6275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9" y="1944689"/>
            <a:ext cx="324167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无标题1">
            <a:extLst>
              <a:ext uri="{FF2B5EF4-FFF2-40B4-BE49-F238E27FC236}">
                <a16:creationId xmlns:a16="http://schemas.microsoft.com/office/drawing/2014/main" id="{6FEDDCB0-4A13-4E6A-B3A5-E296C790F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6" y="1557339"/>
            <a:ext cx="2028825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640EDBB-2CAD-451A-A918-11605B857A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63751" y="1196975"/>
            <a:ext cx="7235825" cy="467995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2400">
                <a:solidFill>
                  <a:srgbClr val="FF0066"/>
                </a:solidFill>
              </a:rPr>
              <a:t>工业革命以来，数百种动物因过度捕杀而遭灭顶之灾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zh-CN" sz="2400">
              <a:ea typeface="隶书" panose="02010509060101010101" pitchFamily="49" charset="-122"/>
            </a:endParaRPr>
          </a:p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zh-CN" altLang="zh-CN" sz="2400"/>
              <a:t> </a:t>
            </a:r>
            <a:r>
              <a:rPr lang="zh-CN" altLang="zh-CN" sz="2400">
                <a:solidFill>
                  <a:schemeClr val="bg2"/>
                </a:solidFill>
              </a:rPr>
              <a:t>当地球上最后一只老虎在人工林中徒劳 地寻求配偶；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zh-CN" altLang="zh-CN" sz="2400">
                <a:solidFill>
                  <a:schemeClr val="bg2"/>
                </a:solidFill>
              </a:rPr>
              <a:t>当最后一只未留下后代的 鹰从污浊的天空坠落下地；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zh-CN" altLang="zh-CN" sz="2400">
                <a:solidFill>
                  <a:schemeClr val="bg2"/>
                </a:solidFill>
              </a:rPr>
              <a:t>当麋鹿的最后一声哀鸣在干燥的沼泽地上空回荡……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zh-CN" altLang="zh-CN" sz="2400">
                <a:solidFill>
                  <a:schemeClr val="bg2"/>
                </a:solidFill>
              </a:rPr>
              <a:t>        人类也就看到了自己的结局。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zh-CN" sz="2400">
              <a:solidFill>
                <a:schemeClr val="bg2"/>
              </a:solidFill>
            </a:endParaRPr>
          </a:p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zh-CN" altLang="zh-CN" sz="2400" b="1"/>
              <a:t>          </a:t>
            </a:r>
            <a:endParaRPr lang="zh-CN" altLang="zh-CN" sz="2800" b="1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2400"/>
              <a:t>       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2400"/>
              <a:t>        </a:t>
            </a:r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FCBD9810-202A-434B-BF3C-0EE7A0083E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1125538"/>
            <a:ext cx="8280400" cy="2735262"/>
          </a:xfrm>
          <a:gradFill rotWithShape="1">
            <a:gsLst>
              <a:gs pos="0">
                <a:srgbClr val="66FF66">
                  <a:alpha val="42000"/>
                </a:srgbClr>
              </a:gs>
              <a:gs pos="100000">
                <a:srgbClr val="66FF66">
                  <a:gamma/>
                  <a:shade val="46275"/>
                  <a:invGamma/>
                  <a:alpha val="42000"/>
                </a:srgbClr>
              </a:gs>
            </a:gsLst>
            <a:lin ang="5400000" scaled="1"/>
          </a:gradFill>
          <a:ln/>
        </p:spPr>
        <p:txBody>
          <a:bodyPr/>
          <a:lstStyle/>
          <a:p>
            <a:r>
              <a:rPr lang="zh-CN" altLang="zh-CN" sz="5100">
                <a:solidFill>
                  <a:srgbClr val="0066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我       们</a:t>
            </a:r>
            <a:br>
              <a:rPr lang="zh-CN" altLang="zh-CN"/>
            </a:br>
            <a:br>
              <a:rPr lang="zh-CN" altLang="zh-CN"/>
            </a:br>
            <a:r>
              <a:rPr lang="zh-CN" altLang="zh-CN" b="1">
                <a:solidFill>
                  <a:srgbClr val="800000"/>
                </a:solidFill>
              </a:rPr>
              <a:t>在保护生物的多样性上能做些什么?</a:t>
            </a:r>
          </a:p>
        </p:txBody>
      </p:sp>
    </p:spTree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66FA31D2-4430-420E-8C11-78D84B6C9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33401"/>
            <a:ext cx="3048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4800" b="1">
                <a:solidFill>
                  <a:srgbClr val="FF0000"/>
                </a:solidFill>
              </a:rPr>
              <a:t>课堂小结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E8EB16DA-9F88-4E47-A5F8-FCF700BFC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9" y="1916114"/>
            <a:ext cx="8048625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4400" b="1">
                <a:solidFill>
                  <a:srgbClr val="000000"/>
                </a:solidFill>
              </a:rPr>
              <a:t>请把你们的感言用以下几种形式和同学们交流：</a:t>
            </a:r>
          </a:p>
          <a:p>
            <a:pPr>
              <a:spcBef>
                <a:spcPct val="50000"/>
              </a:spcBef>
            </a:pPr>
            <a:r>
              <a:rPr lang="zh-CN" altLang="zh-CN" sz="4000" b="1">
                <a:solidFill>
                  <a:srgbClr val="000000"/>
                </a:solidFill>
              </a:rPr>
              <a:t>(1)“我认为……”  (2)“我明白……             (3)“我提议……”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269432C-0798-41FA-B899-0F020D8499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813435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altLang="zh-CN" b="1">
                <a:solidFill>
                  <a:srgbClr val="FF0000"/>
                </a:solidFill>
              </a:rPr>
              <a:t>选择题：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zh-CN" b="1">
                <a:solidFill>
                  <a:srgbClr val="FF0000"/>
                </a:solidFill>
              </a:rPr>
              <a:t>1、保护生物多样性最有效的办法是：（    ）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zh-CN" b="1">
                <a:solidFill>
                  <a:schemeClr val="bg2"/>
                </a:solidFill>
              </a:rPr>
              <a:t>A：引入其他物种    B:迁地保护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zh-CN" b="1">
                <a:solidFill>
                  <a:schemeClr val="bg2"/>
                </a:solidFill>
              </a:rPr>
              <a:t>C:建立自然保护区  D:建立动植物园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5073E9B6-AA93-4C1D-B207-B992F2DDB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114" y="2708275"/>
            <a:ext cx="4778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200" b="1">
                <a:solidFill>
                  <a:schemeClr val="bg2"/>
                </a:solidFill>
              </a:rPr>
              <a:t>C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2108B843-0A40-4BF0-973E-16D809241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51088" y="1628775"/>
            <a:ext cx="7772400" cy="4191000"/>
          </a:xfrm>
        </p:spPr>
        <p:txBody>
          <a:bodyPr/>
          <a:lstStyle/>
          <a:p>
            <a:pPr marL="609600" indent="-609600">
              <a:buNone/>
            </a:pPr>
            <a:r>
              <a:rPr lang="zh-CN" altLang="zh-CN" b="1">
                <a:solidFill>
                  <a:srgbClr val="FF0000"/>
                </a:solidFill>
              </a:rPr>
              <a:t>2、生物多样性遭到破坏除自然变化外，其主要原因在于（      ）</a:t>
            </a:r>
          </a:p>
          <a:p>
            <a:pPr marL="609600" indent="-609600">
              <a:buNone/>
            </a:pPr>
            <a:r>
              <a:rPr lang="zh-CN" altLang="zh-CN" b="1">
                <a:solidFill>
                  <a:srgbClr val="FF0000"/>
                </a:solidFill>
              </a:rPr>
              <a:t>A.人口的增长        B.外来物种的入侵 </a:t>
            </a:r>
          </a:p>
          <a:p>
            <a:pPr marL="609600" indent="-609600">
              <a:buFont typeface="Wingdings" panose="05000000000000000000" pitchFamily="2" charset="2"/>
              <a:buAutoNum type="alphaUcPeriod" startAt="3"/>
            </a:pPr>
            <a:r>
              <a:rPr lang="zh-CN" altLang="zh-CN" b="1">
                <a:solidFill>
                  <a:srgbClr val="FF0000"/>
                </a:solidFill>
              </a:rPr>
              <a:t>湿地萎缩         D. 人类对生物多样性的</a:t>
            </a:r>
          </a:p>
          <a:p>
            <a:pPr marL="609600" indent="-609600">
              <a:buNone/>
            </a:pPr>
            <a:r>
              <a:rPr lang="zh-CN" altLang="zh-CN" b="1">
                <a:solidFill>
                  <a:srgbClr val="FF0000"/>
                </a:solidFill>
              </a:rPr>
              <a:t>                                    过度开发</a:t>
            </a:r>
            <a:r>
              <a:rPr lang="zh-CN" altLang="zh-CN"/>
              <a:t>             </a:t>
            </a:r>
          </a:p>
        </p:txBody>
      </p:sp>
      <p:sp>
        <p:nvSpPr>
          <p:cNvPr id="34819" name="Text Box 3">
            <a:extLst>
              <a:ext uri="{FF2B5EF4-FFF2-40B4-BE49-F238E27FC236}">
                <a16:creationId xmlns:a16="http://schemas.microsoft.com/office/drawing/2014/main" id="{6BC67F8F-EA16-4B7E-89CD-71E2887CA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539" y="2205038"/>
            <a:ext cx="504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chemeClr val="accent2"/>
                </a:solidFill>
              </a:rPr>
              <a:t>D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845AEE1A-E2E8-4518-B1DA-ADCE9528A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941388"/>
            <a:ext cx="83629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3、如果一个物种的所有个体都从地球上</a:t>
            </a: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消失了，那么这个物种就已经（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  ）。</a:t>
            </a: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C5F7F46D-A9EC-46D9-9DB7-965F89EEC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3068638"/>
            <a:ext cx="800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A.灭绝</a:t>
            </a:r>
            <a:r>
              <a:rPr lang="zh-CN" altLang="zh-CN" sz="3600" b="1">
                <a:solidFill>
                  <a:srgbClr val="FF0000"/>
                </a:solidFill>
              </a:rPr>
              <a:t> 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B.濒危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C.再生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D.受到威胁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53BCA356-701C-4BDE-AA96-BDDD9A4FE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1773238"/>
            <a:ext cx="60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chemeClr val="accent2"/>
                </a:solidFill>
                <a:latin typeface="宋体" panose="02010600030101010101" pitchFamily="2" charset="-122"/>
              </a:rPr>
              <a:t>A</a:t>
            </a:r>
            <a:r>
              <a:rPr lang="zh-CN" altLang="zh-CN" sz="3600" b="1">
                <a:solidFill>
                  <a:schemeClr val="accent2"/>
                </a:solidFill>
              </a:rPr>
              <a:t> </a:t>
            </a:r>
            <a:endParaRPr lang="zh-CN" altLang="zh-CN" sz="3600" b="1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5E278543-3DFF-4BEB-93B9-D822D0FB7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81001"/>
            <a:ext cx="7772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4、下列有关保护生物多样性的观念中，恰当的是（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   ）。</a:t>
            </a:r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61496BE1-A408-4F94-A3DC-0408BC1DF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876425"/>
            <a:ext cx="594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A.物种灭绝后，还可以再生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E560507D-0D46-47CC-BC89-038A0921B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229226"/>
            <a:ext cx="6629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D.与人类没有直接利益及关系的生物，也应该保留下来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BE87947E-74A3-421A-8417-EA4CE9328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933826"/>
            <a:ext cx="7620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C.引入世界各地不同的生物，以增加我国的生物多样性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9027DE0C-BF53-4621-9329-06FF65DB2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638426"/>
            <a:ext cx="6781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B.生物多样性的消失对人类自身不会产生威胁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03961A79-10CF-45DE-94D2-63EC6F2A8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908050"/>
            <a:ext cx="60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chemeClr val="accent2"/>
                </a:solidFill>
                <a:latin typeface="宋体" panose="02010600030101010101" pitchFamily="2" charset="-122"/>
              </a:rPr>
              <a:t>D</a:t>
            </a:r>
            <a:r>
              <a:rPr lang="zh-CN" altLang="zh-CN" sz="3600" b="1">
                <a:solidFill>
                  <a:schemeClr val="accent2"/>
                </a:solidFill>
              </a:rPr>
              <a:t> </a:t>
            </a:r>
            <a:endParaRPr lang="zh-CN" altLang="zh-CN" sz="3600" b="1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EABE755C-2826-45F8-8F72-98034F30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33401"/>
            <a:ext cx="78486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5、造成野生动植物濒危和灭绝的主要</a:t>
            </a: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原因是（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  ）。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E212EA4F-C37D-431A-996E-F9C70090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112964"/>
            <a:ext cx="7772400" cy="421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A.人类对野生动植物的过度狩猎或采伐，对栖息地环境的污染和改变</a:t>
            </a:r>
            <a:endParaRPr lang="zh-CN" altLang="zh-CN" sz="3600" b="1">
              <a:solidFill>
                <a:srgbClr val="FF0000"/>
              </a:solidFill>
            </a:endParaRP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B.物种退化</a:t>
            </a:r>
            <a:endParaRPr lang="zh-CN" altLang="zh-CN" sz="3600" b="1">
              <a:solidFill>
                <a:srgbClr val="FF0000"/>
              </a:solidFill>
            </a:endParaRP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C.食物链中弱肉强食</a:t>
            </a:r>
            <a:endParaRPr lang="zh-CN" altLang="zh-CN" sz="3600" b="1">
              <a:solidFill>
                <a:srgbClr val="FF0000"/>
              </a:solidFill>
            </a:endParaRP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D.人类对野生动植物资源的合理开发和利用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CFC79892-D2A2-4B47-A789-35C01479B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339850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chemeClr val="accent2"/>
                </a:solidFill>
                <a:latin typeface="宋体" panose="02010600030101010101" pitchFamily="2" charset="-122"/>
              </a:rPr>
              <a:t>A</a:t>
            </a:r>
            <a:r>
              <a:rPr lang="zh-CN" altLang="zh-CN" sz="3600" b="1">
                <a:solidFill>
                  <a:schemeClr val="accent2"/>
                </a:solidFill>
              </a:rPr>
              <a:t> </a:t>
            </a:r>
            <a:endParaRPr lang="zh-CN" altLang="zh-CN" sz="3600" b="1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8DA5FCD8-2214-4083-8AE2-037255AE6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33401"/>
            <a:ext cx="784860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6、数千年前我国黄土高原有茂密的森</a:t>
            </a: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林，后来却成了荒山秃岭，植被减少</a:t>
            </a: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的原因是（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  ）。</a:t>
            </a: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56B607F5-6C8B-4EF8-AB9C-D5F7068B3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971800"/>
            <a:ext cx="6172200" cy="311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A.地壳运动频繁</a:t>
            </a:r>
            <a:r>
              <a:rPr lang="zh-CN" altLang="zh-CN" sz="3600" b="1">
                <a:solidFill>
                  <a:srgbClr val="FF0000"/>
                </a:solidFill>
              </a:rPr>
              <a:t>  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B.北方寒流长期侵袭</a:t>
            </a:r>
            <a:endParaRPr lang="zh-CN" altLang="zh-CN" sz="3600" b="1">
              <a:solidFill>
                <a:srgbClr val="FF0000"/>
              </a:solidFill>
            </a:endParaRP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C.长年干旱，赤地千里</a:t>
            </a:r>
            <a:r>
              <a:rPr lang="zh-CN" altLang="zh-CN" sz="3600" b="1">
                <a:solidFill>
                  <a:srgbClr val="FF0000"/>
                </a:solidFill>
              </a:rPr>
              <a:t>  </a:t>
            </a:r>
            <a:endParaRPr lang="zh-CN" altLang="zh-CN" sz="3600" b="1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D.过度开发破坏生态平衡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0C2D3505-E9C8-422C-8607-99E29D51E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209800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chemeClr val="accent2"/>
                </a:solidFill>
                <a:latin typeface="宋体" panose="02010600030101010101" pitchFamily="2" charset="-122"/>
              </a:rPr>
              <a:t>D</a:t>
            </a:r>
            <a:r>
              <a:rPr lang="zh-CN" altLang="zh-CN" sz="3600" b="1">
                <a:solidFill>
                  <a:schemeClr val="accent2"/>
                </a:solidFill>
              </a:rPr>
              <a:t> </a:t>
            </a:r>
            <a:endParaRPr lang="zh-CN" altLang="zh-CN" sz="3600" b="1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A7BC2E01-DDC7-431F-AB1A-657763959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765176"/>
            <a:ext cx="8686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7、下列哪种不属于我国特有的珍稀植物?</a:t>
            </a: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（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 ）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E0448815-FADB-4331-AD21-3A981A8E5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3068638"/>
            <a:ext cx="7010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A.银杉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B.水杉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C.人参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D.珙桐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4D768285-C6E1-4A5A-A4A7-C9467F4B9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775" y="1563688"/>
            <a:ext cx="60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chemeClr val="accent2"/>
                </a:solidFill>
                <a:latin typeface="宋体" panose="02010600030101010101" pitchFamily="2" charset="-122"/>
              </a:rPr>
              <a:t>C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31218562-A9D9-41DD-9636-52688707D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622301"/>
            <a:ext cx="806291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8、下列我国特产的珍稀动物中，属于</a:t>
            </a: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水生哺乳动物而且正处于灭绝边缘的</a:t>
            </a:r>
          </a:p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是（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   ）。</a:t>
            </a: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D64AB5A1-F87C-4E20-99BF-90A3D29F2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168650"/>
            <a:ext cx="830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A.大熊猫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B.扬子鳄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C.大蟒</a:t>
            </a:r>
            <a:r>
              <a:rPr lang="zh-CN" altLang="zh-CN" sz="3600" b="1">
                <a:solidFill>
                  <a:srgbClr val="FF0000"/>
                </a:solidFill>
              </a:rPr>
              <a:t> </a:t>
            </a:r>
            <a:r>
              <a:rPr lang="zh-CN" altLang="zh-CN" sz="3600" b="1">
                <a:solidFill>
                  <a:srgbClr val="FF0000"/>
                </a:solidFill>
                <a:latin typeface="宋体" panose="02010600030101010101" pitchFamily="2" charset="-122"/>
              </a:rPr>
              <a:t> D.白鳍豚</a:t>
            </a: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8FC2B20F-0125-403B-A8BD-FEBC90CE7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2205038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zh-CN" sz="3600" b="1">
                <a:solidFill>
                  <a:schemeClr val="accent2"/>
                </a:solidFill>
                <a:latin typeface="宋体" panose="02010600030101010101" pitchFamily="2" charset="-122"/>
              </a:rPr>
              <a:t>D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WordArt 2">
            <a:extLst>
              <a:ext uri="{FF2B5EF4-FFF2-40B4-BE49-F238E27FC236}">
                <a16:creationId xmlns:a16="http://schemas.microsoft.com/office/drawing/2014/main" id="{F6812E2D-16EF-4755-8EE0-F5DBBF4D53A1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3287713" y="333375"/>
            <a:ext cx="44958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</a:rPr>
              <a:t>推荐作业</a:t>
            </a: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D70C218F-64DC-4933-9874-5162EA5EE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1341438"/>
            <a:ext cx="8075613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None/>
            </a:pPr>
            <a:r>
              <a:rPr lang="zh-CN" altLang="zh-CN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1、为了更好地保护生物，保护我们共有的美好家园，你认为我们应该怎么做？试提出一些主张和建议。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None/>
            </a:pPr>
            <a:r>
              <a:rPr lang="zh-CN" altLang="zh-CN" sz="2800" b="1">
                <a:solidFill>
                  <a:srgbClr val="FF00FF"/>
                </a:solidFill>
                <a:latin typeface="宋体" panose="02010600030101010101" pitchFamily="2" charset="-122"/>
              </a:rPr>
              <a:t>2. 请同学们以</a:t>
            </a:r>
            <a:r>
              <a:rPr lang="zh-CN" altLang="zh-CN" sz="2800" b="1">
                <a:solidFill>
                  <a:srgbClr val="FF00FF"/>
                </a:solidFill>
              </a:rPr>
              <a:t>“</a:t>
            </a:r>
            <a:r>
              <a:rPr lang="zh-CN" altLang="zh-CN" sz="2800" b="1">
                <a:solidFill>
                  <a:srgbClr val="FF00FF"/>
                </a:solidFill>
                <a:latin typeface="宋体" panose="02010600030101010101" pitchFamily="2" charset="-122"/>
              </a:rPr>
              <a:t>保护环境、珍爱生命、善待地球</a:t>
            </a:r>
            <a:r>
              <a:rPr lang="zh-CN" altLang="zh-CN" sz="2800" b="1">
                <a:solidFill>
                  <a:srgbClr val="FF00FF"/>
                </a:solidFill>
              </a:rPr>
              <a:t>”</a:t>
            </a:r>
            <a:r>
              <a:rPr lang="zh-CN" altLang="zh-CN" sz="2800" b="1">
                <a:solidFill>
                  <a:srgbClr val="FF00FF"/>
                </a:solidFill>
                <a:latin typeface="宋体" panose="02010600030101010101" pitchFamily="2" charset="-122"/>
              </a:rPr>
              <a:t>为主题，拟一份倡议书，号召全社会行动起来，保护我们的生存环境。</a:t>
            </a:r>
            <a:br>
              <a:rPr lang="zh-CN" altLang="zh-CN" sz="2800" b="1">
                <a:solidFill>
                  <a:srgbClr val="FF00FF"/>
                </a:solidFill>
                <a:latin typeface="宋体" panose="02010600030101010101" pitchFamily="2" charset="-122"/>
              </a:rPr>
            </a:br>
            <a:endParaRPr lang="zh-CN" altLang="zh-CN" sz="2800" b="1">
              <a:solidFill>
                <a:srgbClr val="FF00FF"/>
              </a:solidFill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zh-CN" sz="3200" b="1">
                <a:solidFill>
                  <a:srgbClr val="FF00FF"/>
                </a:solidFill>
              </a:rPr>
              <a:t>        </a:t>
            </a:r>
            <a:endParaRPr lang="zh-CN" altLang="zh-CN" sz="2800" b="1">
              <a:solidFill>
                <a:srgbClr val="FF00FF"/>
              </a:solidFill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zh-CN" sz="2800" b="1">
              <a:solidFill>
                <a:srgbClr val="990033"/>
              </a:solidFill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zh-CN" sz="2800" b="1">
                <a:solidFill>
                  <a:srgbClr val="990033"/>
                </a:solidFill>
                <a:latin typeface="宋体" panose="02010600030101010101" pitchFamily="2" charset="-122"/>
              </a:rPr>
              <a:t>   </a:t>
            </a:r>
          </a:p>
        </p:txBody>
      </p:sp>
    </p:spTree>
  </p:cSld>
  <p:clrMapOvr>
    <a:masterClrMapping/>
  </p:clrMapOvr>
  <p:transition spd="slow">
    <p:wipe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救救地球">
            <a:hlinkClick r:id="" action="ppaction://hlinkshowjump?jump=endshow"/>
            <a:extLst>
              <a:ext uri="{FF2B5EF4-FFF2-40B4-BE49-F238E27FC236}">
                <a16:creationId xmlns:a16="http://schemas.microsoft.com/office/drawing/2014/main" id="{8632D7CB-E6C3-4DB4-8F95-2BFC561B2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28"/>
          <a:stretch>
            <a:fillRect/>
          </a:stretch>
        </p:blipFill>
        <p:spPr bwMode="auto">
          <a:xfrm>
            <a:off x="3287713" y="765176"/>
            <a:ext cx="5275262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3">
            <a:extLst>
              <a:ext uri="{FF2B5EF4-FFF2-40B4-BE49-F238E27FC236}">
                <a16:creationId xmlns:a16="http://schemas.microsoft.com/office/drawing/2014/main" id="{6D05D189-8655-42EA-8BAF-49F947F8C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775" y="5013326"/>
            <a:ext cx="8174038" cy="701675"/>
          </a:xfrm>
          <a:prstGeom prst="rect">
            <a:avLst/>
          </a:prstGeom>
          <a:gradFill rotWithShape="0">
            <a:gsLst>
              <a:gs pos="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4000" b="1">
                <a:solidFill>
                  <a:srgbClr val="FFFF66"/>
                </a:solidFill>
                <a:ea typeface="华文行楷" panose="02010800040101010101" pitchFamily="2" charset="-122"/>
              </a:rPr>
              <a:t>保护生物，就是保护我们人类自己</a:t>
            </a:r>
          </a:p>
        </p:txBody>
      </p:sp>
      <p:pic>
        <p:nvPicPr>
          <p:cNvPr id="43012" name="朱哲琴 - 一个真实的故事.mp3" descr="朱哲琴 - 一个真实的故事">
            <a:hlinkClick r:id="" action="ppaction://media"/>
            <a:extLst>
              <a:ext uri="{FF2B5EF4-FFF2-40B4-BE49-F238E27FC236}">
                <a16:creationId xmlns:a16="http://schemas.microsoft.com/office/drawing/2014/main" id="{1BECC39E-F379-4283-93D3-25DCBBEDE062}"/>
              </a:ext>
            </a:extLst>
          </p:cNvPr>
          <p:cNvPicPr>
            <a:picLocks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3" y="60928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fill="hold" display="0" nodeType="clickEffect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0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30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9814" fill="hold"/>
                                        <p:tgtEl>
                                          <p:spTgt spid="430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植物">
  <a:themeElements>
    <a:clrScheme name="植物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植物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植物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植物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植物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植物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植物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植物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保护生物多样性的艰巨使命</Template>
  <TotalTime>0</TotalTime>
  <Words>1138</Words>
  <Application>Microsoft Office PowerPoint</Application>
  <PresentationFormat>宽屏</PresentationFormat>
  <Paragraphs>129</Paragraphs>
  <Slides>39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7" baseType="lpstr">
      <vt:lpstr>黑体</vt:lpstr>
      <vt:lpstr>华文琥珀</vt:lpstr>
      <vt:lpstr>楷体_GB2312</vt:lpstr>
      <vt:lpstr>宋体</vt:lpstr>
      <vt:lpstr>Arial</vt:lpstr>
      <vt:lpstr>Times New Roman</vt:lpstr>
      <vt:lpstr>Wingdings</vt:lpstr>
      <vt:lpstr>植物</vt:lpstr>
      <vt:lpstr>PowerPoint 演示文稿</vt:lpstr>
      <vt:lpstr>PowerPoint 演示文稿</vt:lpstr>
      <vt:lpstr>PowerPoint 演示文稿</vt:lpstr>
      <vt:lpstr>PowerPoint 演示文稿</vt:lpstr>
      <vt:lpstr>中国濒临灭绝的野生动物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长白山自然保护区 温带森林生态系统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我       们  在保护生物的多样性上能做些什么?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田茂友</dc:creator>
  <cp:lastModifiedBy>田茂友</cp:lastModifiedBy>
  <cp:revision>1</cp:revision>
  <dcterms:created xsi:type="dcterms:W3CDTF">2019-11-09T05:51:45Z</dcterms:created>
  <dcterms:modified xsi:type="dcterms:W3CDTF">2019-11-09T05:52:45Z</dcterms:modified>
</cp:coreProperties>
</file>