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666" r:id="rId1"/>
    <p:sldMasterId id="2147498703" r:id="rId2"/>
  </p:sldMasterIdLst>
  <p:notesMasterIdLst>
    <p:notesMasterId r:id="rId3"/>
  </p:notesMasterIdLst>
  <p:sldIdLst>
    <p:sldId id="6815" r:id="rId4"/>
    <p:sldId id="6820" r:id="rId5"/>
    <p:sldId id="6824" r:id="rId6"/>
    <p:sldId id="6827" r:id="rId7"/>
    <p:sldId id="6830" r:id="rId8"/>
    <p:sldId id="6833" r:id="rId9"/>
    <p:sldId id="6836" r:id="rId10"/>
    <p:sldId id="6839" r:id="rId11"/>
    <p:sldId id="6842" r:id="rId12"/>
    <p:sldId id="6845" r:id="rId13"/>
    <p:sldId id="6848" r:id="rId14"/>
    <p:sldId id="6851" r:id="rId15"/>
    <p:sldId id="6854" r:id="rId16"/>
    <p:sldId id="6857" r:id="rId17"/>
    <p:sldId id="6860" r:id="rId18"/>
    <p:sldId id="6863" r:id="rId19"/>
    <p:sldId id="6866" r:id="rId20"/>
    <p:sldId id="6869" r:id="rId21"/>
    <p:sldId id="6872" r:id="rId22"/>
    <p:sldId id="6875" r:id="rId23"/>
    <p:sldId id="6878" r:id="rId24"/>
    <p:sldId id="6881" r:id="rId25"/>
    <p:sldId id="6884" r:id="rId26"/>
    <p:sldId id="6887" r:id="rId27"/>
    <p:sldId id="6890" r:id="rId28"/>
    <p:sldId id="6893" r:id="rId29"/>
    <p:sldId id="689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67" r:id="rId1"/>
    <p:sldLayoutId id="2147498668" r:id="rId2"/>
    <p:sldLayoutId id="2147498669" r:id="rId3"/>
    <p:sldLayoutId id="2147498670" r:id="rId4"/>
    <p:sldLayoutId id="2147498671" r:id="rId5"/>
    <p:sldLayoutId id="2147498672" r:id="rId6"/>
    <p:sldLayoutId id="2147498673" r:id="rId7"/>
    <p:sldLayoutId id="2147498674" r:id="rId8"/>
    <p:sldLayoutId id="2147498675" r:id="rId9"/>
    <p:sldLayoutId id="2147498676" r:id="rId10"/>
    <p:sldLayoutId id="21474986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704" r:id="rId1"/>
    <p:sldLayoutId id="2147498705" r:id="rId2"/>
    <p:sldLayoutId id="2147498706" r:id="rId3"/>
    <p:sldLayoutId id="2147498707" r:id="rId4"/>
    <p:sldLayoutId id="2147498708" r:id="rId5"/>
    <p:sldLayoutId id="2147498709" r:id="rId6"/>
    <p:sldLayoutId id="2147498710" r:id="rId7"/>
    <p:sldLayoutId id="2147498711" r:id="rId8"/>
    <p:sldLayoutId id="2147498712" r:id="rId9"/>
    <p:sldLayoutId id="2147498713" r:id="rId10"/>
    <p:sldLayoutId id="21474987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tags" Target="../tags/tag243.xml"/><Relationship Id="rId22" Type="http://schemas.openxmlformats.org/officeDocument/2006/relationships/tags" Target="../tags/tag244.xml"/><Relationship Id="rId23" Type="http://schemas.openxmlformats.org/officeDocument/2006/relationships/tags" Target="../tags/tag245.xml"/><Relationship Id="rId24" Type="http://schemas.openxmlformats.org/officeDocument/2006/relationships/tags" Target="../tags/tag246.xml"/><Relationship Id="rId25" Type="http://schemas.openxmlformats.org/officeDocument/2006/relationships/tags" Target="../tags/tag247.xml"/><Relationship Id="rId26" Type="http://schemas.openxmlformats.org/officeDocument/2006/relationships/tags" Target="../tags/tag248.xml"/><Relationship Id="rId27" Type="http://schemas.openxmlformats.org/officeDocument/2006/relationships/tags" Target="../tags/tag249.xml"/><Relationship Id="rId28" Type="http://schemas.openxmlformats.org/officeDocument/2006/relationships/tags" Target="../tags/tag250.xml"/><Relationship Id="rId29" Type="http://schemas.openxmlformats.org/officeDocument/2006/relationships/tags" Target="../tags/tag25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tags" Target="../tags/tag325.xml"/><Relationship Id="rId22" Type="http://schemas.openxmlformats.org/officeDocument/2006/relationships/tags" Target="../tags/tag326.xml"/><Relationship Id="rId23" Type="http://schemas.openxmlformats.org/officeDocument/2006/relationships/tags" Target="../tags/tag327.xml"/><Relationship Id="rId24" Type="http://schemas.openxmlformats.org/officeDocument/2006/relationships/tags" Target="../tags/tag328.xml"/><Relationship Id="rId25" Type="http://schemas.openxmlformats.org/officeDocument/2006/relationships/tags" Target="../tags/tag329.xml"/><Relationship Id="rId26" Type="http://schemas.openxmlformats.org/officeDocument/2006/relationships/tags" Target="../tags/tag330.xml"/><Relationship Id="rId27" Type="http://schemas.openxmlformats.org/officeDocument/2006/relationships/tags" Target="../tags/tag331.xml"/><Relationship Id="rId28" Type="http://schemas.openxmlformats.org/officeDocument/2006/relationships/tags" Target="../tags/tag332.xml"/><Relationship Id="rId29" Type="http://schemas.openxmlformats.org/officeDocument/2006/relationships/tags" Target="../tags/tag333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认知学习理论在初中教育中的应用研究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42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3133730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2499365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3228975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认知学习理论概述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38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6303332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5668967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6398895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初中教育的特点和挑战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9472934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8838569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9568180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 fontScale="95833"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认知学习理论在初中教育中的应用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8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3133730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2499365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3228975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 fontScale="95833" lnSpcReduction="20000"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认知学习理论在初中教育中的实践案例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54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303332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6"/>
            </p:custDataLst>
          </p:nvPr>
        </p:nvSpPr>
        <p:spPr>
          <a:xfrm>
            <a:off x="5668967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7"/>
            </p:custDataLst>
          </p:nvPr>
        </p:nvSpPr>
        <p:spPr>
          <a:xfrm>
            <a:off x="6398895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 fontScale="95833"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认知学习理论在初中教育的效果评估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0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9472934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19"/>
            </p:custDataLst>
          </p:nvPr>
        </p:nvSpPr>
        <p:spPr>
          <a:xfrm>
            <a:off x="8838569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0"/>
            </p:custDataLst>
          </p:nvPr>
        </p:nvSpPr>
        <p:spPr>
          <a:xfrm>
            <a:off x="9568180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未来展望与研究方向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认知学习理论概述</a:t>
            </a:r>
            <a:endParaRPr altLang="en-US" lang="zh-CN"/>
          </a:p>
        </p:txBody>
      </p:sp>
      <p:sp>
        <p:nvSpPr>
          <p:cNvPr id="104900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认知学习理论的定义和起源</a:t>
            </a:r>
            <a:endParaRPr altLang="en-US" lang="zh-CN"/>
          </a:p>
        </p:txBody>
      </p:sp>
      <p:sp>
        <p:nvSpPr>
          <p:cNvPr id="10490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认知学习理论是一种强调学习者内部心理过程的理论，它认为学习是获取新知识、形成新技能的过程。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认知学习理论起源于对传统行为主义学习理论的批判和反思，强调学习者在学习过程中的主动性和认知作用。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认知学习理论认为学习者通过感知、记忆、思维等认知活动来获取知识，这些认知活动是有意识的、有目的的。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认知学习理论强调学习者在学习过程中的认知灵活性，认为学习者应该通过多种方式来获取知识和技能，以促进深度学习和长期记忆。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认知学习理论的基本原则</a:t>
            </a:r>
            <a:endParaRPr altLang="en-US" lang="zh-CN"/>
          </a:p>
        </p:txBody>
      </p:sp>
      <p:sp>
        <p:nvSpPr>
          <p:cNvPr id="10491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主动性：学生主动参与学习过程，而非被动接受知识。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建构性：学生根据已有知识建构新知识，形成自己的理解。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目标导向：学习目标是学习的出发点和归宿，指引学习进程。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情境性：学习与实际情境相结合，促进知识的迁移和应用。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认知学习理论的发展趋势</a:t>
            </a:r>
            <a:endParaRPr altLang="en-US" lang="zh-CN"/>
          </a:p>
        </p:txBody>
      </p:sp>
      <p:sp>
        <p:nvSpPr>
          <p:cNvPr id="10491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随着脑科学和人工智能等领域的不断发展，认知学习理论的研究和应用也在不断深入。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认知学习理论在教育领域的应用越来越广泛，成为教育心理学的重要组成部分。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认知学习理论的发展趋势是多元化和跨学科的，将不同领域的知识和方法结合起来，以更好地理解和应用认知学习理论。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未来认知学习理论的研究将更加注重实证研究和实践应用，以更好地服务于教育改革和人才培养。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初中教育的特点和挑战</a:t>
            </a:r>
            <a:endParaRPr altLang="en-US" lang="zh-CN"/>
          </a:p>
        </p:txBody>
      </p:sp>
      <p:sp>
        <p:nvSpPr>
          <p:cNvPr id="104919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初中生的心理发展特点</a:t>
            </a:r>
            <a:endParaRPr altLang="en-US" lang="zh-CN"/>
          </a:p>
        </p:txBody>
      </p:sp>
      <p:sp>
        <p:nvSpPr>
          <p:cNvPr id="10492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自我意识增强：初中生开始关注自己的内心世界，独立思考和决策能力逐渐提高。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社交需求增加：初中生开始对社交产生浓厚兴趣，与同龄人建立关系和友谊变得尤为重要。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学习压力增大：随着课程难度和学业要求的提高，初中生面临更大的学习压力和挑战。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情绪波动较大：初中生处于青春期，情绪容易受到外界影响，表现出不稳定的特点。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初中教育的课程设置和教学方式</a:t>
            </a:r>
            <a:endParaRPr altLang="en-US" lang="zh-CN"/>
          </a:p>
        </p:txBody>
      </p:sp>
      <p:sp>
        <p:nvSpPr>
          <p:cNvPr id="1049310" name="矩形 4"/>
          <p:cNvSpPr/>
          <p:nvPr>
            <p:custDataLst>
              <p:tags r:id="rId1"/>
            </p:custDataLst>
          </p:nvPr>
        </p:nvSpPr>
        <p:spPr>
          <a:xfrm>
            <a:off x="3582443" y="1490400"/>
            <a:ext cx="5021772" cy="4759858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2"/>
            </p:custDataLst>
          </p:nvPr>
        </p:nvSpPr>
        <p:spPr>
          <a:xfrm>
            <a:off x="4083238" y="2445267"/>
            <a:ext cx="2842885" cy="10601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>
                <a:srgbClr val="376FFF"/>
              </a:buClr>
              <a:buSzPct val="80000"/>
              <a:buFontTx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课程设置：初中教育注重基础学科的掌握，包括数学、语文、英语、科学等，旨在培养学生的基本知识和技能。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9314" name="标题"/>
          <p:cNvSpPr txBox="1"/>
          <p:nvPr>
            <p:custDataLst>
              <p:tags r:id="rId3"/>
            </p:custDataLst>
          </p:nvPr>
        </p:nvSpPr>
        <p:spPr>
          <a:xfrm>
            <a:off x="4083238" y="2042525"/>
            <a:ext cx="2842885" cy="367864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sz="160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4"/>
            </p:custDataLst>
          </p:nvPr>
        </p:nvSpPr>
        <p:spPr>
          <a:xfrm>
            <a:off x="4083238" y="4614283"/>
            <a:ext cx="2842885" cy="1060159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lvl="0">
              <a:lnSpc>
                <a:spcPct val="130000"/>
              </a:lnSpc>
              <a:buClr>
                <a:srgbClr val="376FFF"/>
              </a:buClr>
              <a:buSzPct val="80000"/>
              <a:buFontTx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教学方式：初中教育采用多样化的教学方式，如讲授、讨论、实验等，以激发学生的学习兴趣和主动性，培养其独立思考和解决问题的能力。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9318" name="标题"/>
          <p:cNvSpPr txBox="1"/>
          <p:nvPr>
            <p:custDataLst>
              <p:tags r:id="rId5"/>
            </p:custDataLst>
          </p:nvPr>
        </p:nvSpPr>
        <p:spPr>
          <a:xfrm>
            <a:off x="4083238" y="4211541"/>
            <a:ext cx="2842885" cy="367864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sz="160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77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090477" y="3870658"/>
            <a:ext cx="2806691" cy="0"/>
          </a:xfrm>
          <a:prstGeom prst="line"/>
          <a:ln w="3175">
            <a:solidFill>
              <a:schemeClr val="bg1">
                <a:alpha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初中教育中面临的教育挑战和教育问题</a:t>
            </a:r>
            <a:endParaRPr altLang="en-US" lang="zh-CN"/>
          </a:p>
        </p:txBody>
      </p:sp>
      <p:sp>
        <p:nvSpPr>
          <p:cNvPr id="10493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学科知识难度增加，学生需要更高的学习能力和思维能力。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家庭教育缺失或不当，对学生的成长和学习产生不良影响。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学生个性化差异明显，需要针对不同学生的特点进行差异化教学。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学生处于青春期，情绪波动较大，需要更多的关注和引导。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认知学习理论在初中教育中的应用</a:t>
            </a:r>
            <a:endParaRPr altLang="en-US" lang="zh-CN"/>
          </a:p>
        </p:txBody>
      </p:sp>
      <p:sp>
        <p:nvSpPr>
          <p:cNvPr id="104943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认知学习理论在初中学科教学中的应用</a:t>
            </a:r>
            <a:endParaRPr altLang="en-US" lang="zh-CN"/>
          </a:p>
        </p:txBody>
      </p:sp>
      <p:sp>
        <p:nvSpPr>
          <p:cNvPr id="10494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语文学科：通过认知学习理论，提高学生的阅读理解和写作能力。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数学学科：运用认知学习理论，培养学生的逻辑思维和问题解决能力。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英语学科：借助认知学习理论，提升学生的语言认知和记忆能力。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科学学科：应用认知学习理论，培养学生的科学探究和实验能力。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认知学习理论在初中学生能力培养方面的应用</a:t>
            </a:r>
            <a:endParaRPr altLang="en-US" lang="zh-CN"/>
          </a:p>
        </p:txBody>
      </p:sp>
      <p:sp>
        <p:nvSpPr>
          <p:cNvPr id="1049514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1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18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0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提升学生的自主学习能力：认知学习理论强调学生的主动性和自主性，通过引导学生主动探索和思考，提高学生的自主学习能力。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22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2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6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8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308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培养学生的思维能力和创新能力：认知学习理论注重学生的认知过程，通过启发式教学和情境创设等方式，培养学生的思维能力和创新能力。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30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4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6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强化学生的自我认知和自我管理能力：认知学习理论强调学生的自我认知和自我管理，通过引导学生认识自己的学习需求和特点，提高学生的自我认知和自我管理能力。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38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4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2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4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4615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提高学生的问题解决能力和实践能力：认知学习理论注重学生的实践和应用，通过案例分析和项目式学习等方式，提高学生的问题解决能力和实践能力。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认知学习理论在初中教育评价中的应用</a:t>
            </a:r>
            <a:endParaRPr altLang="en-US" lang="zh-CN"/>
          </a:p>
        </p:txBody>
      </p:sp>
      <p:sp>
        <p:nvSpPr>
          <p:cNvPr id="10495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认知学习理论强调学生对知识的理解和应用，而非死记硬背。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在初中教育评价中，应关注学生的思维能力、问题解决能力和创新能力。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认知学习理论的应用有助于提高初中教育评价的客观性和准确性。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通过认知学习理论的应用，可以更好地了解学生的学习状况，为教学提供更有针对性的指导。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认知学习理论在初中教育中的实践案例</a:t>
            </a:r>
            <a:endParaRPr altLang="en-US" lang="zh-CN"/>
          </a:p>
        </p:txBody>
      </p:sp>
      <p:sp>
        <p:nvSpPr>
          <p:cNvPr id="104962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具体学科教学中的实践案例</a:t>
            </a:r>
            <a:endParaRPr altLang="en-US" lang="zh-CN"/>
          </a:p>
        </p:txBody>
      </p:sp>
      <p:sp>
        <p:nvSpPr>
          <p:cNvPr id="10496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语文学科：通过认知学习理论，采用阅读理解、写作训练等方式提高学生的语文素养。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数学学科：运用认知学习理论，采用问题解决、数学建模等方式提高学生的数学思维能力。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英语学科：结合认知学习理论，采用情境模拟、语言实践等方式提高学生的英语应用能力。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科学学科：运用认知学习理论，采用实验探究、科学观察等方式提高学生的科学素养。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学生能力培养方面的实践案例</a:t>
            </a:r>
            <a:endParaRPr altLang="en-US" lang="zh-CN"/>
          </a:p>
        </p:txBody>
      </p:sp>
      <p:sp>
        <p:nvSpPr>
          <p:cNvPr id="10497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案例名称：项目式学习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案例简介：通过引导学生完成实际项目，培养其问题解决、团队协作和创新能力。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实施过程：教师确定项目主题，学生分组，制定计划并实施，最后进行成果展示和评价。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实践效果：学生在项目式学习中表现出更高的学习积极性和实际操作能力。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教育评价方面的实践案例</a:t>
            </a:r>
            <a:endParaRPr altLang="en-US" lang="zh-CN"/>
          </a:p>
        </p:txBody>
      </p:sp>
      <p:sp>
        <p:nvSpPr>
          <p:cNvPr id="104976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案例名称：课堂观察与评价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案例简介：通过观察学生在课堂上的表现，评估学生的学习状态和认知发展水平，为教师提供反馈，调整教学策略。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案例名称：学生自评与互评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案例简介：引导学生进行自我评价和互相评价，帮助学生认识自己的学习状况，激发学习动力，促进自主学习和合作学习。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认知学习理论在初中教育的效果评估</a:t>
            </a:r>
            <a:endParaRPr altLang="en-US" lang="zh-CN"/>
          </a:p>
        </p:txBody>
      </p:sp>
      <p:sp>
        <p:nvSpPr>
          <p:cNvPr id="104980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评估方法的选择和应用</a:t>
            </a:r>
            <a:endParaRPr altLang="en-US" lang="zh-CN"/>
          </a:p>
        </p:txBody>
      </p:sp>
      <p:sp>
        <p:nvSpPr>
          <p:cNvPr id="10498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认知测试：评估学生在认知层面的学习效果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案例分析：针对具体案例进行深入剖析和评估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问卷调查：了解学生对学习过程的感受和反馈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行为观察：观察学生在课堂和日常行为中的表现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评估结果的分析和解释</a:t>
            </a:r>
            <a:endParaRPr altLang="en-US" lang="zh-CN"/>
          </a:p>
        </p:txBody>
      </p:sp>
      <p:sp>
        <p:nvSpPr>
          <p:cNvPr id="10499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评估方法：采用问卷调查、测试成绩等手段进行评估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评估结果：认知学习理论在初中教育中取得了一定的效果，如提高了学生的思维能力、学习能力和学习成绩等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解释：认知学习理论强调学生对知识的主动建构和理解，通过引导学生进行思考、探究和实践，促进学生的全面发展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结论：认知学习理论在初中教育中具有积极的应用价值，但仍需进一步改进和完善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评估结果的反馈和应用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评估结果对教师和学生的反馈：提供具体、及时的反馈，帮助学生了解自己的学习状况，指导教师调整教学方法和策略。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评估结果的应用：将评估结果应用于课程设计、教学管理和教育政策制定等方面，提高教学质量和效果。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评估结果的推广：将成功的评估结果和经验推广到其他学校和地区，促进教育公平和提高教育质量。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评估结果的持续改进：根据评估结果进行持续改进，不断完善认知学习理论在初中教育中的应用，提高教学效果。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未来展望与研究方向</a:t>
            </a:r>
            <a:endParaRPr altLang="en-US" lang="zh-CN"/>
          </a:p>
        </p:txBody>
      </p:sp>
      <p:sp>
        <p:nvSpPr>
          <p:cNvPr id="1050038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认知学习理论在初中教育中的进一步应用探索</a:t>
            </a:r>
            <a:endParaRPr altLang="en-US" lang="zh-CN"/>
          </a:p>
        </p:txBody>
      </p:sp>
      <p:sp>
        <p:nvSpPr>
          <p:cNvPr id="10500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开发智能化教学工具，提高个性化教学水平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结合脑科学研究成果，深入探究学习机制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加强跨学科合作，拓展认知学习理论的应用领域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建立完善的评价体系，确保教学质量持续提高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认知学习理论与现代教育技术的结合研究</a:t>
            </a:r>
            <a:endParaRPr altLang="en-US" lang="zh-CN"/>
          </a:p>
        </p:txBody>
      </p:sp>
      <p:sp>
        <p:nvSpPr>
          <p:cNvPr id="105012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结合认知学习理论，开发智能教育平台和工具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3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探索虚拟现实技术，增强学习体验和认知能力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利用大数据分析，提高教学质量和效果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5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结合人工智能技术，实现个性化教学和学习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认知学习理论在解决初中教育问题中的创新研究</a:t>
            </a:r>
            <a:endParaRPr altLang="en-US" lang="zh-CN"/>
          </a:p>
        </p:txBody>
      </p:sp>
      <p:sp>
        <p:nvSpPr>
          <p:cNvPr id="10501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结合认知学习理论，探讨如何优化初中教育的教学模式和教学方法。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研究认知学习理论在初中教育中的应用，以提高学生的学习效果和综合素质。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分析认知学习理论在解决初中教育问题中的优势和局限性，并提出相应的改进措施。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结合实际案例，探讨认知学习理论在初中教育中的创新应用和未来发展方向。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48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6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6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6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1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6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2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6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3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6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4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6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5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6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5_6*l_h_i*1_6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6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SLIDE_ID" val="custom2023027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69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19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256_1*l_i*1_1"/>
  <p:tag name="KSO_WM_TEMPLATE_CATEGORY" val="diagram"/>
  <p:tag name="KSO_WM_TEMPLATE_INDEX" val="20231256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6_1*l_h_f*1_1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具体内容，简明扼要地阐述您的观点。单击添加文本具体内容，简明扼要地阐述您的观点。单击添加文本具体内容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6_1*l_h_a*1_1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6_1*l_h_f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具体内容，简明扼要地阐述您的观点。单击添加文本具体内容，简明扼要地阐述您的观点。单击添加文本具体内容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6_1*l_h_a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6_1*l_h_i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6499938964844,&quot;width&quot;:381.5499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.0500000007450580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54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281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304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6"/>
</p:tagLst>
</file>

<file path=ppt/tags/tag360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39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2023-12-31T16:58:17Z</dcterms:created>
  <dcterms:modified xsi:type="dcterms:W3CDTF">2023-12-31T16:58:17Z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460496b12c0141639432bb2a8aa23a62_21</vt:lpwstr>
  </property>
</Properties>
</file>