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815" r:id="rId1"/>
    <p:sldMasterId id="2147488852" r:id="rId2"/>
  </p:sldMasterIdLst>
  <p:notesMasterIdLst>
    <p:notesMasterId r:id="rId3"/>
  </p:notesMasterIdLst>
  <p:sldIdLst>
    <p:sldId id="2679" r:id="rId4"/>
    <p:sldId id="2684" r:id="rId5"/>
    <p:sldId id="2688" r:id="rId6"/>
    <p:sldId id="2691" r:id="rId7"/>
    <p:sldId id="2697" r:id="rId9"/>
    <p:sldId id="2700" r:id="rId10"/>
    <p:sldId id="2703" r:id="rId11"/>
    <p:sldId id="2706" r:id="rId12"/>
    <p:sldId id="2709" r:id="rId13"/>
    <p:sldId id="2715" r:id="rId15"/>
    <p:sldId id="2718" r:id="rId16"/>
    <p:sldId id="2721" r:id="rId17"/>
    <p:sldId id="2724" r:id="rId18"/>
    <p:sldId id="2727" r:id="rId19"/>
    <p:sldId id="2733" r:id="rId21"/>
    <p:sldId id="2736" r:id="rId22"/>
    <p:sldId id="2739" r:id="rId23"/>
    <p:sldId id="2742" r:id="rId24"/>
    <p:sldId id="2745" r:id="rId25"/>
    <p:sldId id="2751" r:id="rId27"/>
    <p:sldId id="2754" r:id="rId28"/>
    <p:sldId id="2757" r:id="rId29"/>
    <p:sldId id="2760" r:id="rId30"/>
    <p:sldId id="2763" r:id="rId31"/>
    <p:sldId id="2769" r:id="rId33"/>
    <p:sldId id="2772" r:id="rId34"/>
    <p:sldId id="2775" r:id="rId35"/>
    <p:sldId id="2779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816" r:id="rId1"/>
    <p:sldLayoutId id="2147488817" r:id="rId2"/>
    <p:sldLayoutId id="2147488818" r:id="rId3"/>
    <p:sldLayoutId id="2147488819" r:id="rId4"/>
    <p:sldLayoutId id="2147488820" r:id="rId5"/>
    <p:sldLayoutId id="2147488821" r:id="rId6"/>
    <p:sldLayoutId id="2147488822" r:id="rId7"/>
    <p:sldLayoutId id="2147488823" r:id="rId8"/>
    <p:sldLayoutId id="2147488824" r:id="rId9"/>
    <p:sldLayoutId id="2147488825" r:id="rId10"/>
    <p:sldLayoutId id="21474888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853" r:id="rId1"/>
    <p:sldLayoutId id="2147488854" r:id="rId2"/>
    <p:sldLayoutId id="2147488855" r:id="rId3"/>
    <p:sldLayoutId id="2147488856" r:id="rId4"/>
    <p:sldLayoutId id="2147488857" r:id="rId5"/>
    <p:sldLayoutId id="2147488858" r:id="rId6"/>
    <p:sldLayoutId id="2147488859" r:id="rId7"/>
    <p:sldLayoutId id="2147488860" r:id="rId8"/>
    <p:sldLayoutId id="2147488861" r:id="rId9"/>
    <p:sldLayoutId id="2147488862" r:id="rId10"/>
    <p:sldLayoutId id="214748886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tags" Target="../tags/tag109.xml"/><Relationship Id="rId18" Type="http://schemas.openxmlformats.org/officeDocument/2006/relationships/tags" Target="../tags/tag110.xml"/><Relationship Id="rId19" Type="http://schemas.openxmlformats.org/officeDocument/2006/relationships/tags" Target="../tags/tag111.xml"/><Relationship Id="rId20" Type="http://schemas.openxmlformats.org/officeDocument/2006/relationships/tags" Target="../tags/tag11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2024年制造与工业行业工作总结与展望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2024年制造与工业行业重点工作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未来展望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挑战与对策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结论与建议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2024年制造与工业行业工作总结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2024年制造与工业行业工作总结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行业概况与发展趋势</a:t>
            </a:r>
            <a:endParaRPr altLang="en-US" lang="zh-CN"/>
          </a:p>
        </p:txBody>
      </p:sp>
      <p:sp>
        <p:nvSpPr>
          <p:cNvPr id="10489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2024年制造与工业行业概述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行业面临的挑战与机遇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未来发展方向预测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行业发展趋势分析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制造与工业行业主要成就</a:t>
            </a:r>
            <a:endParaRPr altLang="en-US" lang="zh-CN"/>
          </a:p>
        </p:txBody>
      </p:sp>
      <p:sp>
        <p:nvSpPr>
          <p:cNvPr id="104900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1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数字化转型：推动制造与工业行业的数字化转型，提高生产效率和产品质量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智能化发展：加强人工智能、大数据等技术在制造与工业行业的应用，提高生产自动化和智能化水平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绿色环保：加强环保意识，推动制造与工业行业的绿色化发展，降低能源消耗和排放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产业链协同：加强产业链上下游的协同合作，提高产业链整体效率和竞争力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面临的主要挑战</a:t>
            </a:r>
            <a:endParaRPr altLang="en-US" lang="zh-CN"/>
          </a:p>
        </p:txBody>
      </p:sp>
      <p:sp>
        <p:nvSpPr>
          <p:cNvPr id="10490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技术变革带来的挑战：随着技术的不断进步，制造与工业行业面临着技术更新换代、设备升级等挑战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人才短缺：随着制造业的快速发展，人才短缺成为制约行业发展的瓶颈之一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环保要求提高：随着环保意识的提高，制造与工业行业面临着更高的环保要求和更严格的监管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市场竞争加剧：随着市场竞争的加剧，企业需要不断提高产品质量和服务水平，以保持竞争优势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关键技术应用与突破</a:t>
            </a:r>
            <a:endParaRPr altLang="en-US" lang="zh-CN"/>
          </a:p>
        </p:txBody>
      </p:sp>
      <p:sp>
        <p:nvSpPr>
          <p:cNvPr id="10491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5G+工业互联网：提升生产效率与降低成本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人工智能与大数据：优化供应链管理与决策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智能制造与自动化：实现高效、精准、个性化生产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绿色制造与可持续发展：降低能耗与排放，提升环保意识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2024年制造与工业行业重点工作</a:t>
            </a:r>
            <a:endParaRPr altLang="en-US" dirty="0" lang="zh-CN"/>
          </a:p>
        </p:txBody>
      </p:sp>
      <p:sp>
        <p:nvSpPr>
          <p:cNvPr id="10491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智能制造与数字化转型</a:t>
            </a:r>
            <a:endParaRPr altLang="en-US" lang="zh-CN"/>
          </a:p>
        </p:txBody>
      </p:sp>
      <p:sp>
        <p:nvSpPr>
          <p:cNvPr id="10492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智能制造的发展趋势和挑战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数字化转型在制造与工业行业的应用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智能制造与数字化转型的实践案例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未来智能制造与数字化转型的展望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绿色制造与可持续发展</a:t>
            </a:r>
            <a:endParaRPr altLang="en-US" lang="zh-CN"/>
          </a:p>
        </p:txBody>
      </p:sp>
      <p:sp>
        <p:nvSpPr>
          <p:cNvPr id="10493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绿色制造的背景和意义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绿色制造的主要内容和实施情况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可持续发展与绿色制造的关系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未来绿色制造的发展趋势和挑战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创新驱动与人才培养</a:t>
            </a:r>
            <a:endParaRPr altLang="en-US" lang="zh-CN"/>
          </a:p>
        </p:txBody>
      </p:sp>
      <p:sp>
        <p:nvSpPr>
          <p:cNvPr id="10493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创新驱动：加强技术研发，推动产业升级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创新与人才结合：推动产业高质量发展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未来展望：加强创新与人才培养，实现可持续发展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人才培养：重视人才引进与培养，提高员工素质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产业链协同与优化</a:t>
            </a:r>
            <a:endParaRPr altLang="en-US" lang="zh-CN"/>
          </a:p>
        </p:txBody>
      </p:sp>
      <p:sp>
        <p:nvSpPr>
          <p:cNvPr id="10494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产业链协同的定义和重要性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2024年制造与工业行业产业链协同的现状和挑战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产业链协同的优化策略和实践案例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产业链协同的未来发展趋势和展望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未来展望</a:t>
            </a:r>
            <a:endParaRPr altLang="en-US" dirty="0" lang="zh-CN"/>
          </a:p>
        </p:txBody>
      </p:sp>
      <p:sp>
        <p:nvSpPr>
          <p:cNvPr id="10495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制造与工业行业发展趋势预测</a:t>
            </a:r>
            <a:endParaRPr altLang="en-US" lang="zh-CN"/>
          </a:p>
        </p:txBody>
      </p:sp>
      <p:sp>
        <p:nvSpPr>
          <p:cNvPr id="1049574" name="矩形 5"/>
          <p:cNvSpPr/>
          <p:nvPr>
            <p:custDataLst>
              <p:tags r:id="rId1"/>
            </p:custDataLst>
          </p:nvPr>
        </p:nvSpPr>
        <p:spPr>
          <a:xfrm>
            <a:off x="860247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矩形 10"/>
          <p:cNvSpPr/>
          <p:nvPr>
            <p:custDataLst>
              <p:tags r:id="rId2"/>
            </p:custDataLst>
          </p:nvPr>
        </p:nvSpPr>
        <p:spPr>
          <a:xfrm>
            <a:off x="121129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TextBox 2"/>
          <p:cNvSpPr txBox="1"/>
          <p:nvPr>
            <p:custDataLst>
              <p:tags r:id="rId3"/>
            </p:custDataLst>
          </p:nvPr>
        </p:nvSpPr>
        <p:spPr>
          <a:xfrm>
            <a:off x="1013666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数字化转型：利用大数据、人工智能等技术提升生产效率和产品质量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0" name="矩形 6"/>
          <p:cNvSpPr/>
          <p:nvPr>
            <p:custDataLst>
              <p:tags r:id="rId4"/>
            </p:custDataLst>
          </p:nvPr>
        </p:nvSpPr>
        <p:spPr>
          <a:xfrm>
            <a:off x="44720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矩形 11"/>
          <p:cNvSpPr/>
          <p:nvPr>
            <p:custDataLst>
              <p:tags r:id="rId5"/>
            </p:custDataLst>
          </p:nvPr>
        </p:nvSpPr>
        <p:spPr>
          <a:xfrm>
            <a:off x="4842644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TextBox 2"/>
          <p:cNvSpPr txBox="1"/>
          <p:nvPr>
            <p:custDataLst>
              <p:tags r:id="rId6"/>
            </p:custDataLst>
          </p:nvPr>
        </p:nvSpPr>
        <p:spPr>
          <a:xfrm>
            <a:off x="4625517" y="2131496"/>
            <a:ext cx="2915364" cy="130754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智能化制造：应用机器人、自动化设备等实现生产过程的智能化和自动化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6" name="矩形 7"/>
          <p:cNvSpPr/>
          <p:nvPr>
            <p:custDataLst>
              <p:tags r:id="rId7"/>
            </p:custDataLst>
          </p:nvPr>
        </p:nvSpPr>
        <p:spPr>
          <a:xfrm>
            <a:off x="80832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矩形 12"/>
          <p:cNvSpPr/>
          <p:nvPr>
            <p:custDataLst>
              <p:tags r:id="rId8"/>
            </p:custDataLst>
          </p:nvPr>
        </p:nvSpPr>
        <p:spPr>
          <a:xfrm>
            <a:off x="847334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TextBox 2"/>
          <p:cNvSpPr txBox="1"/>
          <p:nvPr>
            <p:custDataLst>
              <p:tags r:id="rId9"/>
            </p:custDataLst>
          </p:nvPr>
        </p:nvSpPr>
        <p:spPr>
          <a:xfrm>
            <a:off x="82367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绿色环保：注重环保和可持续发展，推广清洁能源和绿色制造技术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2" name="矩形 33"/>
          <p:cNvSpPr/>
          <p:nvPr>
            <p:custDataLst>
              <p:tags r:id="rId10"/>
            </p:custDataLst>
          </p:nvPr>
        </p:nvSpPr>
        <p:spPr>
          <a:xfrm>
            <a:off x="85959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矩形 37"/>
          <p:cNvSpPr/>
          <p:nvPr>
            <p:custDataLst>
              <p:tags r:id="rId11"/>
            </p:custDataLst>
          </p:nvPr>
        </p:nvSpPr>
        <p:spPr>
          <a:xfrm>
            <a:off x="1210641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TextBox 2"/>
          <p:cNvSpPr txBox="1"/>
          <p:nvPr>
            <p:custDataLst>
              <p:tags r:id="rId12"/>
            </p:custDataLst>
          </p:nvPr>
        </p:nvSpPr>
        <p:spPr>
          <a:xfrm>
            <a:off x="1013016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定制化生产：满足消费者个性化需求，实现定制化生产和服务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8" name="矩形 34"/>
          <p:cNvSpPr/>
          <p:nvPr>
            <p:custDataLst>
              <p:tags r:id="rId13"/>
            </p:custDataLst>
          </p:nvPr>
        </p:nvSpPr>
        <p:spPr>
          <a:xfrm>
            <a:off x="447144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矩形 38"/>
          <p:cNvSpPr/>
          <p:nvPr>
            <p:custDataLst>
              <p:tags r:id="rId14"/>
            </p:custDataLst>
          </p:nvPr>
        </p:nvSpPr>
        <p:spPr>
          <a:xfrm>
            <a:off x="48419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TextBox 2"/>
          <p:cNvSpPr txBox="1"/>
          <p:nvPr>
            <p:custDataLst>
              <p:tags r:id="rId15"/>
            </p:custDataLst>
          </p:nvPr>
        </p:nvSpPr>
        <p:spPr>
          <a:xfrm>
            <a:off x="462486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产业链协同：加强产业链上下游企业之间的合作与协同，实现资源共享和优势互补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4" name="矩形 35"/>
          <p:cNvSpPr/>
          <p:nvPr>
            <p:custDataLst>
              <p:tags r:id="rId16"/>
            </p:custDataLst>
          </p:nvPr>
        </p:nvSpPr>
        <p:spPr>
          <a:xfrm>
            <a:off x="80826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矩形 39"/>
          <p:cNvSpPr/>
          <p:nvPr>
            <p:custDataLst>
              <p:tags r:id="rId17"/>
            </p:custDataLst>
          </p:nvPr>
        </p:nvSpPr>
        <p:spPr>
          <a:xfrm>
            <a:off x="8472696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TextBox 2"/>
          <p:cNvSpPr txBox="1"/>
          <p:nvPr>
            <p:custDataLst>
              <p:tags r:id="rId18"/>
            </p:custDataLst>
          </p:nvPr>
        </p:nvSpPr>
        <p:spPr>
          <a:xfrm>
            <a:off x="8236067" y="4709717"/>
            <a:ext cx="2915364" cy="130754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国际化拓展：积极参与国际市场竞争，推动中国制造向全球价值链高端攀升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技术创新与产业升级方向</a:t>
            </a:r>
            <a:endParaRPr altLang="en-US" lang="zh-CN"/>
          </a:p>
        </p:txBody>
      </p:sp>
      <p:sp>
        <p:nvSpPr>
          <p:cNvPr id="10496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数字化转型：利用大数据、人工智能等技术提升生产效率和质量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智能化升级：推广机器人、自动化设备等在生产中的应用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绿色制造：推广环保技术，降低能耗和排放，实现可持续发展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产业链协同：加强产业链上下游合作，实现资源共享和优势互补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政策环境与市场机遇分析</a:t>
            </a:r>
            <a:endParaRPr altLang="en-US" lang="zh-CN"/>
          </a:p>
        </p:txBody>
      </p:sp>
      <p:sp>
        <p:nvSpPr>
          <p:cNvPr id="10497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技术创新：新技术在制造与工业行业的应用与推广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政策环境：国家对制造与工业行业的政策支持与引导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市场机遇：未来制造与工业行业的发展趋势和机遇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产业链协同：产业链上下游企业的合作与协同发展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企业发展策略建议</a:t>
            </a:r>
            <a:endParaRPr altLang="en-US" lang="zh-CN"/>
          </a:p>
        </p:txBody>
      </p:sp>
      <p:sp>
        <p:nvSpPr>
          <p:cNvPr id="10497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拓展国际市场，提高出口创汇能力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加强人才培养和引进，提高企业综合素质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加大技术研发力度，提高产品质量和竞争力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加强品牌建设，提高品牌知名度和美誉度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挑战与对策</a:t>
            </a:r>
            <a:endParaRPr altLang="en-US" dirty="0" lang="zh-CN"/>
          </a:p>
        </p:txBody>
      </p:sp>
      <p:sp>
        <p:nvSpPr>
          <p:cNvPr id="1049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应对全球供应链重构挑战</a:t>
            </a:r>
            <a:endParaRPr altLang="en-US" lang="zh-CN"/>
          </a:p>
        </p:txBody>
      </p:sp>
      <p:sp>
        <p:nvSpPr>
          <p:cNvPr id="104989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供应链重构背景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9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供应链重构对制造与工业行业的影响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0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面临的挑战与问题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0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应对策略与措施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加强自主创新能力建设</a:t>
            </a:r>
            <a:endParaRPr altLang="en-US" lang="zh-CN"/>
          </a:p>
        </p:txBody>
      </p:sp>
      <p:sp>
        <p:nvSpPr>
          <p:cNvPr id="10499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推动产学研合作，促进科技成果转化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提升自主创新能力的重要性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加强技术研发和人才培养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鼓励企业加大研发投入，提高核心竞争力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推动绿色低碳发展</a:t>
            </a:r>
            <a:endParaRPr altLang="en-US" lang="zh-CN"/>
          </a:p>
        </p:txBody>
      </p:sp>
      <p:sp>
        <p:nvSpPr>
          <p:cNvPr id="10500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挑战：环保法规日益严格，企业需要承担更多的环保责任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对策：加强技术创新，提高能源利用效率，减少排放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推动绿色低碳发展：企业需要积极推广绿色生产方式，促进可持续发展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未来展望：随着环保意识的提高，绿色低碳发展将成为制造业的重要趋势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深化产学研合作与人才培养</a:t>
            </a:r>
            <a:endParaRPr altLang="en-US" lang="zh-CN"/>
          </a:p>
        </p:txBody>
      </p:sp>
      <p:sp>
        <p:nvSpPr>
          <p:cNvPr id="10500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挑战：技术更新迅速，人才需求多样化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合作模式：企业与高校、科研机构建立紧密合作关系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人才培养：注重实践能力和创新精神的培养，提高人才素质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对策：加强产学研合作，培养创新型人才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1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对制造与工业行业发展的总结评价</a:t>
            </a:r>
            <a:endParaRPr altLang="en-US" lang="zh-CN"/>
          </a:p>
        </p:txBody>
      </p:sp>
      <p:sp>
        <p:nvSpPr>
          <p:cNvPr id="10502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行业挑战与机遇：总结制造与工业行业面临的挑战和机遇，如环保要求、技术更新、市场需求变化等。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行业发展趋势：分析制造与工业行业的发展趋势，包括技术创新、市场需求、竞争格局等方面。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行业前景展望：对制造与工业行业的未来发展进行展望，包括技术创新、市场拓展、产业升级等方面。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行业政策建议：提出针对制造与工业行业的政策建议，如加强技术创新支持、推动产业升级转型、加强环保监管等。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对未来发展的政策建议</a:t>
            </a:r>
            <a:endParaRPr altLang="en-US" lang="zh-CN"/>
          </a:p>
        </p:txBody>
      </p:sp>
      <p:sp>
        <p:nvSpPr>
          <p:cNvPr id="105026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加大对制造业的投入和支持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6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推动制造业与互联网、大数据等新兴技术的融合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鼓励企业加强自主创新和技术研发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优化产业结构，推动制造业向高端化、智能化、绿色化方向发展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对企业发展的策略建议</a:t>
            </a:r>
            <a:endParaRPr altLang="en-US" lang="zh-CN"/>
          </a:p>
        </p:txBody>
      </p:sp>
      <p:sp>
        <p:nvSpPr>
          <p:cNvPr id="10503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策略建议1：加强技术创新，提高产品质量和竞争力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策略建议2：加强人才培养和引进，提高企业核心竞争力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策略建议3：加强产业链合作，实现互利共赢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策略建议4：加强环保意识，推动绿色制造发展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76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7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78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2023-12-17T22:58:06Z</dcterms:created>
  <dcterms:modified xsi:type="dcterms:W3CDTF">2023-12-17T22:58:06Z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f0339042f8104761a2528720412d6039_21</vt:lpwstr>
  </property>
</Properties>
</file>