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355" r:id="rId4"/>
    <p:sldId id="310" r:id="rId5"/>
    <p:sldId id="311" r:id="rId6"/>
    <p:sldId id="412" r:id="rId7"/>
    <p:sldId id="312" r:id="rId8"/>
    <p:sldId id="367" r:id="rId9"/>
    <p:sldId id="373" r:id="rId10"/>
    <p:sldId id="356" r:id="rId11"/>
    <p:sldId id="357" r:id="rId12"/>
    <p:sldId id="358" r:id="rId13"/>
    <p:sldId id="345" r:id="rId14"/>
    <p:sldId id="346" r:id="rId15"/>
    <p:sldId id="359" r:id="rId16"/>
    <p:sldId id="329" r:id="rId17"/>
    <p:sldId id="364" r:id="rId18"/>
    <p:sldId id="348" r:id="rId19"/>
    <p:sldId id="365" r:id="rId20"/>
    <p:sldId id="352" r:id="rId21"/>
    <p:sldId id="413" r:id="rId22"/>
    <p:sldId id="374" r:id="rId23"/>
    <p:sldId id="414" r:id="rId24"/>
    <p:sldId id="401" r:id="rId25"/>
    <p:sldId id="375" r:id="rId26"/>
    <p:sldId id="376" r:id="rId27"/>
    <p:sldId id="377" r:id="rId28"/>
    <p:sldId id="378" r:id="rId29"/>
    <p:sldId id="379" r:id="rId30"/>
    <p:sldId id="396" r:id="rId31"/>
    <p:sldId id="328" r:id="rId32"/>
    <p:sldId id="360" r:id="rId33"/>
    <p:sldId id="361" r:id="rId34"/>
    <p:sldId id="353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6" userDrawn="1">
          <p15:clr>
            <a:srgbClr val="A4A3A4"/>
          </p15:clr>
        </p15:guide>
        <p15:guide id="2" pos="38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2818" autoAdjust="0"/>
  </p:normalViewPr>
  <p:slideViewPr>
    <p:cSldViewPr snapToGrid="0">
      <p:cViewPr varScale="1">
        <p:scale>
          <a:sx n="72" d="100"/>
          <a:sy n="72" d="100"/>
        </p:scale>
        <p:origin x="84" y="114"/>
      </p:cViewPr>
      <p:guideLst>
        <p:guide orient="horz" pos="2266"/>
        <p:guide pos="38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715EE-3B03-4D2D-B87F-C1C933DDB61A}" type="datetimeFigureOut">
              <a:rPr lang="zh-CN" altLang="en-US" smtClean="0"/>
              <a:t>2023-03-24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6DF3B-9234-45E1-9B81-8D140CFA6B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39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275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888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463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083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11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387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042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909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762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614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18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90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484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4168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2533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9342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6916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2722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6944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280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0441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DF3B-9234-45E1-9B81-8D140CFA6B0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230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7"/>
          <p:cNvSpPr>
            <a:spLocks noChangeArrowheads="1"/>
          </p:cNvSpPr>
          <p:nvPr/>
        </p:nvSpPr>
        <p:spPr bwMode="auto">
          <a:xfrm>
            <a:off x="0" y="541655"/>
            <a:ext cx="4909820" cy="93281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第十章</a:t>
            </a:r>
            <a:r>
              <a:rPr lang="en-US" altLang="zh-CN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  </a:t>
            </a: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单元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642870" y="1781175"/>
            <a:ext cx="9406255" cy="141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66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</a:t>
            </a:r>
            <a:r>
              <a:rPr lang="en-US" altLang="zh-CN" sz="66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   </a:t>
            </a:r>
            <a:r>
              <a:rPr lang="zh-CN" altLang="en-US" sz="66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常见的酸和碱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688080" y="3499485"/>
            <a:ext cx="4933950" cy="321818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266954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引入新课</a:t>
            </a:r>
          </a:p>
        </p:txBody>
      </p:sp>
      <p:sp>
        <p:nvSpPr>
          <p:cNvPr id="2" name="TextBox 79"/>
          <p:cNvSpPr txBox="1"/>
          <p:nvPr/>
        </p:nvSpPr>
        <p:spPr>
          <a:xfrm>
            <a:off x="906145" y="2096135"/>
            <a:ext cx="662686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391160" algn="l" defTabSz="914400" fontAlgn="auto">
              <a:lnSpc>
                <a:spcPct val="150000"/>
              </a:lnSpc>
              <a:buFont typeface="Wingdings" panose="05000000000000000000" charset="0"/>
              <a:buChar char="u"/>
              <a:tabLst>
                <a:tab pos="179070" algn="l"/>
              </a:tabLst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调味用的食醋有酸味，是因为食醋中含有</a:t>
            </a: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醋酸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457200" indent="-391160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石灰水中含有</a:t>
            </a: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氢氧化钙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，清洁剂中含有</a:t>
            </a: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氢氧化钠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391160" algn="l" fontAlgn="auto">
              <a:lnSpc>
                <a:spcPct val="150000"/>
              </a:lnSpc>
              <a:buFont typeface="Wingdings" panose="05000000000000000000" charset="0"/>
              <a:buChar char="u"/>
            </a:pPr>
            <a:endParaRPr lang="zh-CN" altLang="en-US" sz="28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035" y="1924685"/>
            <a:ext cx="2209800" cy="3550920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43344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酸碱指示剂</a:t>
            </a:r>
          </a:p>
        </p:txBody>
      </p:sp>
      <p:sp>
        <p:nvSpPr>
          <p:cNvPr id="7" name="TextBox 79"/>
          <p:cNvSpPr txBox="1"/>
          <p:nvPr/>
        </p:nvSpPr>
        <p:spPr>
          <a:xfrm>
            <a:off x="1360805" y="5356860"/>
            <a:ext cx="30238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endParaRPr lang="zh-CN" altLang="en-US" sz="240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endParaRPr lang="zh-CN" altLang="en-US" sz="240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79"/>
          <p:cNvSpPr txBox="1"/>
          <p:nvPr/>
        </p:nvSpPr>
        <p:spPr>
          <a:xfrm>
            <a:off x="950595" y="1933575"/>
            <a:ext cx="5330825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345" indent="-347345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酸碱指示剂的概念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：能跟酸或碱的溶液起作用而显示不同颜色的物质。</a:t>
            </a:r>
          </a:p>
          <a:p>
            <a:pPr marL="347345" indent="-347345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常见指示剂：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紫色石蕊溶液和无色酚酞溶液。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-53610" t="36281" r="-31605" b="-36281"/>
          <a:stretch>
            <a:fillRect/>
          </a:stretch>
        </p:blipFill>
        <p:spPr>
          <a:xfrm>
            <a:off x="4478020" y="2257425"/>
            <a:ext cx="7948295" cy="460756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450024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酸碱与指示剂的作用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1464310" y="1633855"/>
            <a:ext cx="9063990" cy="244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5285" indent="-375285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酸碱指示剂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简称指示剂包括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紫色石蕊与无色酚酞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endParaRPr lang="zh-CN" altLang="en-US" sz="28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u"/>
            </a:pPr>
            <a:endParaRPr lang="zh-CN" altLang="en-US" sz="28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u"/>
            </a:pP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14769" t="35823" r="11424" b="20637"/>
          <a:stretch>
            <a:fillRect/>
          </a:stretch>
        </p:blipFill>
        <p:spPr>
          <a:xfrm>
            <a:off x="1946275" y="3079115"/>
            <a:ext cx="7682865" cy="2742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207454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实验</a:t>
            </a:r>
            <a:r>
              <a:rPr lang="en-US" altLang="zh-CN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 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33500" y="1704340"/>
          <a:ext cx="9640570" cy="4191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825"/>
                <a:gridCol w="3373120"/>
                <a:gridCol w="4492625"/>
              </a:tblGrid>
              <a:tr h="109347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实验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10-1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加入紫色石蕊溶液后颜色变化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加入无色酚酞溶液后的颜色变化</a:t>
                      </a:r>
                    </a:p>
                  </a:txBody>
                  <a:tcPr marL="177800" marR="177800" marT="107950" marB="107950" anchor="ctr"/>
                </a:tc>
              </a:tr>
              <a:tr h="4902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>
                          <a:latin typeface="楷体" panose="02010609060101010101" charset="-122"/>
                          <a:ea typeface="楷体" panose="02010609060101010101" charset="-122"/>
                        </a:rPr>
                        <a:t>白醋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>
                          <a:latin typeface="楷体" panose="02010609060101010101" charset="-122"/>
                          <a:ea typeface="楷体" panose="02010609060101010101" charset="-122"/>
                        </a:rPr>
                        <a:t>变红色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>
                          <a:latin typeface="楷体" panose="02010609060101010101" charset="-122"/>
                          <a:ea typeface="楷体" panose="02010609060101010101" charset="-122"/>
                        </a:rPr>
                        <a:t>不变色</a:t>
                      </a:r>
                    </a:p>
                  </a:txBody>
                  <a:tcPr marL="177800" marR="177800" marT="107950" marB="107950" anchor="ctr"/>
                </a:tc>
              </a:tr>
              <a:tr h="4902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>
                          <a:latin typeface="楷体" panose="02010609060101010101" charset="-122"/>
                          <a:ea typeface="楷体" panose="02010609060101010101" charset="-122"/>
                        </a:rPr>
                        <a:t>苹果汁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变红色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不变色</a:t>
                      </a:r>
                    </a:p>
                  </a:txBody>
                  <a:tcPr marL="177800" marR="177800" marT="107950" marB="107950" anchor="ctr"/>
                </a:tc>
              </a:tr>
              <a:tr h="4902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>
                          <a:latin typeface="楷体" panose="02010609060101010101" charset="-122"/>
                          <a:ea typeface="楷体" panose="02010609060101010101" charset="-122"/>
                        </a:rPr>
                        <a:t>石灰水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>
                          <a:latin typeface="楷体" panose="02010609060101010101" charset="-122"/>
                          <a:ea typeface="楷体" panose="02010609060101010101" charset="-122"/>
                        </a:rPr>
                        <a:t>变蓝色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>
                          <a:latin typeface="楷体" panose="02010609060101010101" charset="-122"/>
                          <a:ea typeface="楷体" panose="02010609060101010101" charset="-122"/>
                        </a:rPr>
                        <a:t>变红色</a:t>
                      </a:r>
                    </a:p>
                  </a:txBody>
                  <a:tcPr marL="177800" marR="177800" marT="107950" marB="107950" anchor="ctr"/>
                </a:tc>
              </a:tr>
              <a:tr h="113347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氯化钠溶液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>
                          <a:latin typeface="楷体" panose="02010609060101010101" charset="-122"/>
                          <a:ea typeface="楷体" panose="02010609060101010101" charset="-122"/>
                        </a:rPr>
                        <a:t>变蓝色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20" dirty="0">
                          <a:latin typeface="楷体" panose="02010609060101010101" charset="-122"/>
                          <a:ea typeface="楷体" panose="02010609060101010101" charset="-122"/>
                        </a:rPr>
                        <a:t>变红色</a:t>
                      </a:r>
                    </a:p>
                  </a:txBody>
                  <a:tcPr marL="177800" marR="177800" marT="107950" marB="10795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450024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酸碱与指示剂的作用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811530" y="1899920"/>
            <a:ext cx="722376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4815" indent="-241300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结论：</a:t>
            </a:r>
          </a:p>
          <a:p>
            <a:pPr marL="183515"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酸能使紫色石蕊溶液变红色，碱能使无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</a:p>
          <a:p>
            <a:pPr marL="183515"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色酚酞溶液变成蓝色。（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即石蕊酸红碱蓝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2. 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酸不能使无色酚酞溶液变色，碱能使无色</a:t>
            </a:r>
          </a:p>
          <a:p>
            <a:pPr marL="183515"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酚酞溶液变红。（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即酚酞酸无碱红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/>
          </a:p>
        </p:txBody>
      </p:sp>
      <p:pic>
        <p:nvPicPr>
          <p:cNvPr id="19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1880" y="2385695"/>
            <a:ext cx="2433320" cy="2837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11721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指示剂作用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1426210" y="1163955"/>
            <a:ext cx="85439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2905" indent="-382905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酸碱指示剂与酸中碱性溶液作用时显示颜色变化</a:t>
            </a:r>
          </a:p>
        </p:txBody>
      </p:sp>
      <p:sp>
        <p:nvSpPr>
          <p:cNvPr id="7" name="TextBox 79"/>
          <p:cNvSpPr txBox="1"/>
          <p:nvPr/>
        </p:nvSpPr>
        <p:spPr>
          <a:xfrm>
            <a:off x="2119630" y="4032250"/>
            <a:ext cx="1057021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酸溶液</a:t>
            </a: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碱溶液</a:t>
            </a: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酸性溶液</a:t>
            </a: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碱性溶液</a:t>
            </a: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</a:t>
            </a:r>
            <a:endParaRPr lang="zh-CN" altLang="en-US" sz="280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盐溶液</a:t>
            </a: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盐溶液</a:t>
            </a: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endParaRPr lang="zh-CN" altLang="en-US" sz="280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endParaRPr lang="zh-CN" altLang="en-US" sz="280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614805" y="2153285"/>
          <a:ext cx="862076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510"/>
                <a:gridCol w="2134870"/>
                <a:gridCol w="2155190"/>
                <a:gridCol w="2155190"/>
              </a:tblGrid>
              <a:tr h="8229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酸碱指示剂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遇酸性溶液呈现颜色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遇中性溶液呈现颜色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遇碱性溶液呈现颜色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紫色石蕊溶液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红色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紫色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蓝色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无色酚酞溶液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无色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无色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楷体" panose="02010609060101010101" charset="-122"/>
                          <a:ea typeface="楷体" panose="02010609060101010101" charset="-122"/>
                        </a:rPr>
                        <a:t>红色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左大括号 5"/>
          <p:cNvSpPr/>
          <p:nvPr/>
        </p:nvSpPr>
        <p:spPr>
          <a:xfrm>
            <a:off x="3617595" y="4472940"/>
            <a:ext cx="492125" cy="120904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左大括号 9"/>
          <p:cNvSpPr/>
          <p:nvPr/>
        </p:nvSpPr>
        <p:spPr>
          <a:xfrm>
            <a:off x="7390765" y="4474210"/>
            <a:ext cx="467995" cy="1207770"/>
          </a:xfrm>
          <a:prstGeom prst="leftBrace">
            <a:avLst>
              <a:gd name="adj1" fmla="val 8333"/>
              <a:gd name="adj2" fmla="val 55555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6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278193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  <a:sym typeface="+mn-ea"/>
              </a:rPr>
              <a:t>课堂练习</a:t>
            </a:r>
            <a:endParaRPr lang="zh-CN" altLang="en-US" sz="2800" smtClean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7715" y="1467485"/>
            <a:ext cx="10657205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例题：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用酒精和水浸泡蝴蝶兰花可得到紫色溶液，该溶液遇酸溶液显红色，遇碱溶液显黄色，下列说法不正确的是(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	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</a:p>
          <a:p>
            <a:pPr fontAlgn="auto">
              <a:lnSpc>
                <a:spcPct val="150000"/>
              </a:lnSpc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568325" indent="96520" defTabSz="914400" fontAlgn="auto">
              <a:lnSpc>
                <a:spcPct val="150000"/>
              </a:lnSpc>
              <a:tabLst>
                <a:tab pos="626745" algn="l"/>
              </a:tabLst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A.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能使蝴蝶兰花的溶液显黄色的一定是碱	</a:t>
            </a:r>
          </a:p>
          <a:p>
            <a:pPr marL="568325" indent="96520" defTabSz="914400" fontAlgn="auto">
              <a:lnSpc>
                <a:spcPct val="150000"/>
              </a:lnSpc>
              <a:tabLst>
                <a:tab pos="626745" algn="l"/>
              </a:tabLst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B.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该溶液可用作酸碱指示剂	</a:t>
            </a:r>
          </a:p>
          <a:p>
            <a:pPr marL="568325" indent="96520" defTabSz="914400" fontAlgn="auto">
              <a:lnSpc>
                <a:spcPct val="150000"/>
              </a:lnSpc>
              <a:tabLst>
                <a:tab pos="626745" algn="l"/>
              </a:tabLst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C.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将该溶液滴入水中，溶液仍为紫色		</a:t>
            </a:r>
          </a:p>
          <a:p>
            <a:pPr marL="568325" indent="96520" defTabSz="914400" fontAlgn="auto">
              <a:lnSpc>
                <a:spcPct val="150000"/>
              </a:lnSpc>
              <a:tabLst>
                <a:tab pos="626745" algn="l"/>
              </a:tabLst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D.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将该溶液滴人白醋中，溶液会显红色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428990" y="2335530"/>
            <a:ext cx="11195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</a:p>
        </p:txBody>
      </p:sp>
      <p:pic>
        <p:nvPicPr>
          <p:cNvPr id="17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21750" y="3236278"/>
            <a:ext cx="1978660" cy="249745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07594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  <a:sym typeface="+mn-ea"/>
              </a:rPr>
              <a:t>课堂练习</a:t>
            </a:r>
            <a:endParaRPr lang="zh-CN" altLang="en-US" sz="2800" smtClean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08125" y="1555115"/>
            <a:ext cx="7255510" cy="433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5260" indent="-64770" fontAlgn="auto"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解析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】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能使蝴蝶兰花的溶液显黄色的一定是碱性。呈碱性的物质不一定是碱。例如碳酸钠的溶液呈碱性，属于盐，故A错误；该溶液在酸碱溶液中显示不同的颜色，可用作酸碱指示剂，故B正确；水呈中性，将该溶液滴入水中，溶液仍为紫色，故C正确；白醋呈酸性，将该溶液滴入白醋中，溶液会显红色，故D正确。</a:t>
            </a:r>
          </a:p>
          <a:p>
            <a:pPr marL="175260" indent="-64770"/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9070340" y="1866265"/>
            <a:ext cx="2171700" cy="291465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262382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常见的酸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1532255" y="1176020"/>
            <a:ext cx="1057402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观察盐酸、硫酸的颜色和状态。</a:t>
            </a:r>
          </a:p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分别打开盛有盐酸和硫酸的瓶盖，观察现象并闻气味。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450975" y="2916555"/>
          <a:ext cx="9289415" cy="3204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5645"/>
                <a:gridCol w="2835910"/>
                <a:gridCol w="3197860"/>
              </a:tblGrid>
              <a:tr h="705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实验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</a:rPr>
                        <a:t>10-2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盐酸（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HCl</a:t>
                      </a: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硫酸（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H</a:t>
                      </a:r>
                      <a:r>
                        <a:rPr lang="en-US" altLang="zh-CN" sz="2400" baseline="-250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SO</a:t>
                      </a:r>
                      <a:r>
                        <a:rPr lang="en-US" altLang="zh-CN" sz="2400" baseline="-250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4</a:t>
                      </a: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）</a:t>
                      </a:r>
                      <a:endParaRPr lang="zh-CN" altLang="en-US" sz="2400" baseline="-2500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marL="817245" indent="-817245"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颜色状态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无色液体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无色粘稠油状液体</a:t>
                      </a: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打开是试剂瓶后现象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瓶口有白雾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无明显现象</a:t>
                      </a: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气味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有刺激性气味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无味</a:t>
                      </a: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密度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常用浓盐酸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1.19/cm</a:t>
                      </a:r>
                      <a:r>
                        <a:rPr lang="en-US" altLang="zh-CN" sz="2400" baseline="300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常用浓硫酸</a:t>
                      </a:r>
                      <a:r>
                        <a:rPr lang="en-US" altLang="zh-CN" sz="2400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1.84/cm</a:t>
                      </a:r>
                      <a:r>
                        <a:rPr lang="en-US" altLang="zh-CN" sz="2400" baseline="30000" dirty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3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212407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用途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84300" y="1231900"/>
          <a:ext cx="9334500" cy="480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3430"/>
                <a:gridCol w="7291070"/>
              </a:tblGrid>
              <a:tr h="870585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400" spc="13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317500" marR="317500" marT="215900" marB="21590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用途</a:t>
                      </a:r>
                    </a:p>
                  </a:txBody>
                  <a:tcPr marL="317500" marR="317500" marT="215900" marB="215900" anchor="ctr"/>
                </a:tc>
              </a:tr>
              <a:tr h="1748155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盐酸HC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l</a:t>
                      </a:r>
                    </a:p>
                  </a:txBody>
                  <a:tcPr marL="317500" marR="317500" marT="215900" marB="215900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pitchFamily="34" charset="-122"/>
                        </a:rPr>
                        <a:t>重要化工产品。用于金属表面除锈、制造药物（如盐酸麻黄素、氯化锌）等；人体胃液中含有盐酸，可帮助消化。</a:t>
                      </a:r>
                    </a:p>
                  </a:txBody>
                  <a:tcPr marL="317500" marR="317500" marT="215900" marB="215900" anchor="ctr"/>
                </a:tc>
              </a:tr>
              <a:tr h="2051685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硫酸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H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SO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4</a:t>
                      </a:r>
                    </a:p>
                  </a:txBody>
                  <a:tcPr marL="317500" marR="317500" marT="215900" marB="215900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 dirty="0">
                          <a:latin typeface="楷体" panose="02010609060101010101" charset="-122"/>
                          <a:ea typeface="楷体" panose="02010609060101010101" charset="-122"/>
                          <a:cs typeface="微软雅黑" panose="020B0503020204020204" pitchFamily="34" charset="-122"/>
                        </a:rPr>
                        <a:t>重要化工原料。用于生产化肥、农药、火药、染料以及冶炼金属、精炼石油和金属除锈等。浓硫酸具有吸水性，在实验室中常用它做干燥剂。</a:t>
                      </a:r>
                    </a:p>
                  </a:txBody>
                  <a:tcPr marL="317500" marR="317500" marT="215900" marB="21590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490855"/>
            <a:ext cx="273367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常见的酸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702310" y="1495425"/>
            <a:ext cx="1067244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实验室与生活中常见的酸：硝酸（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HNO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）、醋酸（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CH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COOH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7" name="TextBox 79"/>
          <p:cNvSpPr txBox="1"/>
          <p:nvPr/>
        </p:nvSpPr>
        <p:spPr>
          <a:xfrm>
            <a:off x="1624965" y="5172710"/>
            <a:ext cx="92456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食醋中含有醋酸</a:t>
            </a: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柑橘柠檬中含有柠檬酸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790" y="2160905"/>
            <a:ext cx="2679700" cy="300418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385" y="2674620"/>
            <a:ext cx="2438400" cy="185928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43344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浓硫酸的腐蚀性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508125" y="1527175"/>
          <a:ext cx="8987155" cy="457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640"/>
                <a:gridCol w="3823335"/>
                <a:gridCol w="2583180"/>
              </a:tblGrid>
              <a:tr h="7054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实验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10-3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放置一会儿后现象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原理</a:t>
                      </a:r>
                    </a:p>
                  </a:txBody>
                  <a:tcPr marL="215900" marR="215900" marT="133350" marB="133350" anchor="ctr">
                    <a:lnB>
                      <a:noFill/>
                    </a:lnB>
                  </a:tcPr>
                </a:tc>
              </a:tr>
              <a:tr h="100457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用玻璃棒蘸浓硫酸在纸上写字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纸上出现黑色字迹</a:t>
                      </a:r>
                    </a:p>
                  </a:txBody>
                  <a:tcPr marL="215900" marR="215900" marT="133350" marB="133350" anchor="ctr">
                    <a:lnR>
                      <a:noFill/>
                    </a:lnR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浓硫酸具有腐蚀性，能夺取碳氢氧等元素中的水分（氢氧元素），生成黑色的碳</a:t>
                      </a:r>
                    </a:p>
                  </a:txBody>
                  <a:tcPr marL="215900" marR="215900" marT="133350" marB="133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100457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用小木棍蘸少量浓硫酸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蘸有浓硫酸的部位变黑</a:t>
                      </a:r>
                    </a:p>
                  </a:txBody>
                  <a:tcPr marL="215900" marR="215900" marT="133350" marB="133350" anchor="ctr">
                    <a:lnR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457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将浓硫酸滴到一小块布上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 dirty="0">
                          <a:latin typeface="楷体" panose="02010609060101010101" charset="-122"/>
                          <a:ea typeface="楷体" panose="02010609060101010101" charset="-122"/>
                        </a:rPr>
                        <a:t>滴有硫酸的部位变黑甚至烧成洞</a:t>
                      </a:r>
                    </a:p>
                  </a:txBody>
                  <a:tcPr marL="215900" marR="215900" marT="133350" marB="13335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>
                      <a:noFill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43344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浓硫酸的稀释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506095" y="1403985"/>
            <a:ext cx="1058354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9775" indent="-394970" algn="l" defTabSz="914400" fontAlgn="auto">
              <a:lnSpc>
                <a:spcPct val="150000"/>
              </a:lnSpc>
              <a:buFont typeface="Wingdings" panose="05000000000000000000" charset="0"/>
              <a:buChar char="u"/>
              <a:tabLst>
                <a:tab pos="626745" algn="l"/>
              </a:tabLst>
            </a:pPr>
            <a:r>
              <a:rPr 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浓硫酸的稀释方法：</a:t>
            </a:r>
            <a:r>
              <a:rPr 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将浓硫酸沿烧杯壁缓慢地注入盛有水的烧杯里，用</a:t>
            </a:r>
            <a:r>
              <a:rPr 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玻璃棒不断搅动，并用手接触烧杯外壁。</a:t>
            </a:r>
          </a:p>
        </p:txBody>
      </p:sp>
      <p:sp>
        <p:nvSpPr>
          <p:cNvPr id="7" name="TextBox 79"/>
          <p:cNvSpPr txBox="1"/>
          <p:nvPr/>
        </p:nvSpPr>
        <p:spPr>
          <a:xfrm>
            <a:off x="5122545" y="3521075"/>
            <a:ext cx="596709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0815" indent="-170815" algn="l" defTabSz="914400" fontAlgn="auto">
              <a:lnSpc>
                <a:spcPct val="150000"/>
              </a:lnSpc>
              <a:buFont typeface="Wingdings" panose="05000000000000000000" charset="0"/>
              <a:buNone/>
              <a:tabLst>
                <a:tab pos="179070" algn="l"/>
              </a:tabLst>
            </a:pP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事故处理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：如果浓硫酸沾到皮肤或衣服上，怎么办？</a:t>
            </a:r>
          </a:p>
          <a:p>
            <a:pPr marL="170815" indent="-170815" algn="l" defTabSz="914400" fontAlgn="auto">
              <a:lnSpc>
                <a:spcPct val="150000"/>
              </a:lnSpc>
              <a:buFont typeface="Wingdings" panose="05000000000000000000" charset="0"/>
              <a:buNone/>
              <a:tabLst>
                <a:tab pos="179070" algn="l"/>
              </a:tabLst>
            </a:pP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8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处理方法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：立即用大量水冲洗，然后涂上</a:t>
            </a: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3%~5%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的碳酸氢钠溶液</a:t>
            </a: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" y="3426460"/>
            <a:ext cx="4225925" cy="2742565"/>
          </a:xfrm>
          <a:prstGeom prst="rect">
            <a:avLst/>
          </a:prstGeom>
          <a:effectLst>
            <a:softEdge rad="127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254889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随堂练习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712470" y="1527175"/>
            <a:ext cx="10384790" cy="2239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625" indent="-47625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例题：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在4个小烧杯里分别盛放相等质量的下列物质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在空气中放置一定时间后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质量增加的是(  )</a:t>
            </a:r>
          </a:p>
          <a:p>
            <a:pPr marL="47625" indent="-47625" algn="l" fontAlgn="auto">
              <a:lnSpc>
                <a:spcPct val="70000"/>
              </a:lnSpc>
              <a:buFont typeface="Wingdings" panose="05000000000000000000" charset="0"/>
              <a:buNone/>
            </a:pPr>
            <a:endParaRPr lang="en-US" altLang="zh-CN" sz="28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A. 浓盐酸	B. 蔗糖溶液	C. 浓硫酸	D. 浓硝酸</a:t>
            </a:r>
          </a:p>
        </p:txBody>
      </p:sp>
      <p:sp>
        <p:nvSpPr>
          <p:cNvPr id="7" name="TextBox 79"/>
          <p:cNvSpPr txBox="1"/>
          <p:nvPr/>
        </p:nvSpPr>
        <p:spPr>
          <a:xfrm>
            <a:off x="713105" y="4238625"/>
            <a:ext cx="1038479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解析】</a:t>
            </a:r>
            <a:r>
              <a:rPr lang="zh-CN" altLang="en-US" sz="240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浓盐酸、浓硝酸易挥发出溶质，溶质的质量减少，溶液的质量减少；浓硫酸易吸收空气中水分，溶剂质量增加，溶液质量增加，蔗糖溶液质量不变。故选</a:t>
            </a:r>
            <a:r>
              <a:rPr lang="en-US" altLang="zh-CN" sz="240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547360" y="2392045"/>
            <a:ext cx="361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282448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随堂练习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858520" y="1336675"/>
            <a:ext cx="10353040" cy="4867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例题：</a:t>
            </a:r>
            <a:r>
              <a:rPr 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下列各组反应时，能放出氢气的是(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indent="0" algn="l" fontAlgn="auto">
              <a:lnSpc>
                <a:spcPct val="80000"/>
              </a:lnSpc>
              <a:buFont typeface="Wingdings" panose="05000000000000000000" charset="0"/>
              <a:buNone/>
            </a:pPr>
            <a:endParaRPr lang="zh-CN" sz="28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锌粒和浓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HSO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B</a:t>
            </a:r>
            <a:r>
              <a:rPr 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镁带和稀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HNO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铜片和稀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HNO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铁屑和盐酸	</a:t>
            </a: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endParaRPr lang="zh-CN" sz="28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sz="28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解析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】</a:t>
            </a:r>
            <a:r>
              <a:rPr lang="zh-CN" sz="28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此题考查的是酸和金属制氢气的条件，我们知道要能制得氢气，金属应选用活泼金属，酸一般选用盐酸或稀硫酸，而浓硫酸和硝酸与金属反应不能得到氢气。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91400" y="1567815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</a:p>
        </p:txBody>
      </p:sp>
      <p:pic>
        <p:nvPicPr>
          <p:cNvPr id="6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815" y="2027873"/>
            <a:ext cx="2462530" cy="19043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18008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酸的化学性质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975995" y="1029335"/>
            <a:ext cx="952309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酸溶液能与酸碱指示剂反应</a:t>
            </a:r>
          </a:p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酸溶液能和活泼金属反应</a:t>
            </a:r>
          </a:p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u"/>
            </a:pPr>
            <a:endParaRPr lang="zh-CN" altLang="en-US" sz="28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60450" y="2463800"/>
          <a:ext cx="10121900" cy="299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575"/>
                <a:gridCol w="4257675"/>
                <a:gridCol w="4692650"/>
              </a:tblGrid>
              <a:tr h="78486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400" spc="13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与稀盐酸反应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与稀硫酸反应</a:t>
                      </a:r>
                    </a:p>
                  </a:txBody>
                  <a:tcPr marL="215900" marR="215900" marT="133350" marB="133350" anchor="ctr"/>
                </a:tc>
              </a:tr>
              <a:tr h="7372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镁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Mg+2HCl=MgCl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</a:rPr>
                        <a:t>2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+H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</a:rPr>
                        <a:t>2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↑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Mg+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H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SO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4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=MgSO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4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+H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↑</a:t>
                      </a:r>
                    </a:p>
                  </a:txBody>
                  <a:tcPr marL="215900" marR="215900" marT="133350" marB="133350" anchor="ctr"/>
                </a:tc>
              </a:tr>
              <a:tr h="73787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锌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Zn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+2HCl=</a:t>
                      </a: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Zn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Cl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+H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↑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Zn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+H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</a:rPr>
                        <a:t>2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SO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</a:rPr>
                        <a:t>4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=ZnSO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</a:rPr>
                        <a:t>4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+H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</a:rPr>
                        <a:t>2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↑</a:t>
                      </a:r>
                    </a:p>
                  </a:txBody>
                  <a:tcPr marL="215900" marR="215900" marT="133350" marB="133350" anchor="ctr"/>
                </a:tc>
              </a:tr>
              <a:tr h="7372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铁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Fe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+2HCl=</a:t>
                      </a: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Fe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Cl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+H</a:t>
                      </a:r>
                      <a:r>
                        <a:rPr lang="en-US" altLang="zh-CN" sz="2400" spc="130" baseline="-25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↑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 dirty="0">
                          <a:latin typeface="楷体" panose="02010609060101010101" charset="-122"/>
                          <a:ea typeface="楷体" panose="02010609060101010101" charset="-122"/>
                        </a:rPr>
                        <a:t>Fe+</a:t>
                      </a:r>
                      <a:r>
                        <a:rPr lang="en-US" altLang="zh-CN" sz="2400" spc="130" dirty="0">
                          <a:latin typeface="楷体" panose="02010609060101010101" charset="-122"/>
                          <a:ea typeface="楷体" panose="02010609060101010101" charset="-122"/>
                        </a:rPr>
                        <a:t>H</a:t>
                      </a:r>
                      <a:r>
                        <a:rPr lang="en-US" altLang="zh-CN" sz="2400" spc="130" baseline="-25000" dirty="0">
                          <a:latin typeface="楷体" panose="02010609060101010101" charset="-122"/>
                          <a:ea typeface="楷体" panose="02010609060101010101" charset="-122"/>
                        </a:rPr>
                        <a:t>2</a:t>
                      </a:r>
                      <a:r>
                        <a:rPr lang="en-US" altLang="zh-CN" sz="2400" spc="130" dirty="0">
                          <a:latin typeface="楷体" panose="02010609060101010101" charset="-122"/>
                          <a:ea typeface="楷体" panose="02010609060101010101" charset="-122"/>
                        </a:rPr>
                        <a:t>SO</a:t>
                      </a:r>
                      <a:r>
                        <a:rPr lang="en-US" altLang="zh-CN" sz="2400" spc="130" baseline="-25000" dirty="0">
                          <a:latin typeface="楷体" panose="02010609060101010101" charset="-122"/>
                          <a:ea typeface="楷体" panose="02010609060101010101" charset="-122"/>
                        </a:rPr>
                        <a:t>4</a:t>
                      </a:r>
                      <a:r>
                        <a:rPr lang="en-US" altLang="zh-CN" sz="2400" spc="130" dirty="0">
                          <a:latin typeface="楷体" panose="02010609060101010101" charset="-122"/>
                          <a:ea typeface="楷体" panose="02010609060101010101" charset="-122"/>
                        </a:rPr>
                        <a:t>=FeSO</a:t>
                      </a:r>
                      <a:r>
                        <a:rPr lang="en-US" altLang="zh-CN" sz="2400" spc="130" baseline="-25000" dirty="0">
                          <a:latin typeface="楷体" panose="02010609060101010101" charset="-122"/>
                          <a:ea typeface="楷体" panose="02010609060101010101" charset="-122"/>
                        </a:rPr>
                        <a:t>4</a:t>
                      </a:r>
                      <a:r>
                        <a:rPr lang="en-US" altLang="zh-CN" sz="2400" spc="130" dirty="0">
                          <a:latin typeface="楷体" panose="02010609060101010101" charset="-122"/>
                          <a:ea typeface="楷体" panose="02010609060101010101" charset="-122"/>
                        </a:rPr>
                        <a:t>+H</a:t>
                      </a:r>
                      <a:r>
                        <a:rPr lang="en-US" altLang="zh-CN" sz="2400" spc="130" baseline="-25000" dirty="0">
                          <a:latin typeface="楷体" panose="02010609060101010101" charset="-122"/>
                          <a:ea typeface="楷体" panose="02010609060101010101" charset="-122"/>
                        </a:rPr>
                        <a:t>2</a:t>
                      </a:r>
                      <a:r>
                        <a:rPr lang="en-US" altLang="zh-CN" sz="2400" spc="130" dirty="0">
                          <a:latin typeface="楷体" panose="02010609060101010101" charset="-122"/>
                          <a:ea typeface="楷体" panose="02010609060101010101" charset="-122"/>
                        </a:rPr>
                        <a:t>↑</a:t>
                      </a:r>
                    </a:p>
                  </a:txBody>
                  <a:tcPr marL="215900" marR="215900" marT="133350" marB="133350" anchor="ctr"/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39495" y="5751195"/>
            <a:ext cx="10164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结论：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酸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活泼金属→盐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氢气（置换反应）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423735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smtClean="0">
                <a:solidFill>
                  <a:srgbClr val="FFFFFF"/>
                </a:solidFill>
                <a:latin typeface="微软雅黑" panose="020B0503020204020204" pitchFamily="34" charset="-122"/>
              </a:rPr>
              <a:t>酸的化学性质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1127125" y="1096010"/>
            <a:ext cx="78886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1955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酸溶液能与金属氧化物反应</a:t>
            </a:r>
          </a:p>
        </p:txBody>
      </p:sp>
      <p:sp>
        <p:nvSpPr>
          <p:cNvPr id="7" name="TextBox 79"/>
          <p:cNvSpPr txBox="1"/>
          <p:nvPr/>
        </p:nvSpPr>
        <p:spPr>
          <a:xfrm>
            <a:off x="893445" y="4171950"/>
            <a:ext cx="93891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4525" indent="-291465" algn="l" defTabSz="914400" fontAlgn="auto">
              <a:lnSpc>
                <a:spcPct val="150000"/>
              </a:lnSpc>
              <a:buFont typeface="Wingdings" panose="05000000000000000000" charset="0"/>
              <a:buChar char="u"/>
              <a:tabLst>
                <a:tab pos="268605" algn="r"/>
              </a:tabLst>
            </a:pPr>
            <a:r>
              <a:rPr lang="en-US" altLang="zh-CN" sz="24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结论：</a:t>
            </a:r>
            <a:r>
              <a:rPr lang="zh-CN" altLang="en-US" sz="24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酸</a:t>
            </a:r>
            <a:r>
              <a:rPr lang="en-US" altLang="zh-CN" sz="24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4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金属氧化物</a:t>
            </a:r>
            <a:r>
              <a:rPr lang="zh-CN" altLang="en-US" sz="240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→盐</a:t>
            </a:r>
            <a:r>
              <a:rPr lang="en-US" altLang="zh-CN" sz="240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+</a:t>
            </a:r>
            <a:r>
              <a:rPr lang="zh-CN" altLang="en-US" sz="240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水（复分解反应）</a:t>
            </a:r>
            <a:endParaRPr lang="zh-CN" altLang="en-US" sz="240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20675" indent="-19050" algn="l" defTabSz="914400" fontAlgn="auto">
              <a:lnSpc>
                <a:spcPct val="150000"/>
              </a:lnSpc>
              <a:buFont typeface="Wingdings" panose="05000000000000000000" charset="0"/>
              <a:buNone/>
              <a:tabLst>
                <a:tab pos="268605" algn="r"/>
              </a:tabLst>
            </a:pPr>
            <a:r>
              <a:rPr lang="zh-CN" altLang="en-US" sz="24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复分解反应是由两种化合物互相交换成分，生成另外两种化合物。</a:t>
            </a:r>
          </a:p>
          <a:p>
            <a:pPr marL="320675" indent="-19050" algn="l" defTabSz="914400" fontAlgn="auto">
              <a:lnSpc>
                <a:spcPct val="150000"/>
              </a:lnSpc>
              <a:buFont typeface="Wingdings" panose="05000000000000000000" charset="0"/>
              <a:buNone/>
              <a:tabLst>
                <a:tab pos="268605" algn="r"/>
              </a:tabLst>
            </a:pPr>
            <a:r>
              <a:rPr lang="zh-CN" altLang="en-US" sz="24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实质：复分解反应的两种物质在水溶液中交换离子，结合成难电离</a:t>
            </a:r>
            <a:r>
              <a:rPr lang="en-US" altLang="zh-CN" sz="24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                            </a:t>
            </a:r>
            <a:r>
              <a:rPr lang="zh-CN" altLang="en-US" sz="24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的物质</a:t>
            </a:r>
            <a:r>
              <a:rPr lang="en-US" altLang="zh-CN" sz="24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——</a:t>
            </a:r>
            <a:r>
              <a:rPr lang="zh-CN" altLang="en-US" sz="240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沉淀、气体或弱电解质。（最常见的为水）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99795" y="1898015"/>
          <a:ext cx="10530205" cy="2342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3940"/>
                <a:gridCol w="1807845"/>
                <a:gridCol w="5138420"/>
              </a:tblGrid>
              <a:tr h="69659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现象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铁锈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+</a:t>
                      </a: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稀盐酸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铁锈消失，溶液由无色变为黄色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</a:rPr>
                        <a:t>Fe</a:t>
                      </a:r>
                      <a:r>
                        <a:rPr lang="en-US" altLang="zh-CN" sz="2400" baseline="-25000">
                          <a:latin typeface="楷体" panose="02010609060101010101" charset="-122"/>
                          <a:ea typeface="楷体" panose="02010609060101010101" charset="-122"/>
                        </a:rPr>
                        <a:t>2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</a:rPr>
                        <a:t>O</a:t>
                      </a:r>
                      <a:r>
                        <a:rPr lang="en-US" altLang="zh-CN" sz="2400" baseline="-25000">
                          <a:latin typeface="楷体" panose="02010609060101010101" charset="-122"/>
                          <a:ea typeface="楷体" panose="02010609060101010101" charset="-122"/>
                        </a:rPr>
                        <a:t>3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</a:rPr>
                        <a:t>+6HCl=2FeCl</a:t>
                      </a:r>
                      <a:r>
                        <a:rPr lang="en-US" altLang="zh-CN" sz="2400" baseline="-25000">
                          <a:latin typeface="楷体" panose="02010609060101010101" charset="-122"/>
                          <a:ea typeface="楷体" panose="02010609060101010101" charset="-122"/>
                        </a:rPr>
                        <a:t>3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</a:rPr>
                        <a:t>+3H</a:t>
                      </a:r>
                      <a:r>
                        <a:rPr lang="en-US" altLang="zh-CN" sz="2400" baseline="-25000">
                          <a:latin typeface="楷体" panose="02010609060101010101" charset="-122"/>
                          <a:ea typeface="楷体" panose="02010609060101010101" charset="-122"/>
                        </a:rPr>
                        <a:t>2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</a:rPr>
                        <a:t>O</a:t>
                      </a: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铁锈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+</a:t>
                      </a: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稀硫酸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Fe</a:t>
                      </a:r>
                      <a:r>
                        <a:rPr lang="en-US" altLang="zh-CN" sz="2400" baseline="-250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4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O</a:t>
                      </a:r>
                      <a:r>
                        <a:rPr lang="en-US" altLang="zh-CN" sz="2400" baseline="-250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3</a:t>
                      </a:r>
                      <a:r>
                        <a:rPr lang="en-US" altLang="zh-CN" sz="24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+3H</a:t>
                      </a:r>
                      <a:r>
                        <a:rPr lang="en-US" altLang="zh-CN" sz="2400" baseline="-250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4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SO</a:t>
                      </a:r>
                      <a:r>
                        <a:rPr lang="en-US" altLang="zh-CN" sz="2400" baseline="-250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4</a:t>
                      </a:r>
                      <a:r>
                        <a:rPr lang="en-US" altLang="zh-CN" sz="24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=Fe</a:t>
                      </a:r>
                      <a:r>
                        <a:rPr lang="en-US" altLang="zh-CN" sz="2400" baseline="-250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4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(SO</a:t>
                      </a:r>
                      <a:r>
                        <a:rPr lang="en-US" altLang="zh-CN" sz="2400" baseline="-250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4</a:t>
                      </a:r>
                      <a:r>
                        <a:rPr lang="en-US" altLang="zh-CN" sz="24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)</a:t>
                      </a:r>
                      <a:r>
                        <a:rPr lang="en-US" altLang="zh-CN" sz="2400" baseline="-250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3</a:t>
                      </a:r>
                      <a:r>
                        <a:rPr lang="en-US" altLang="zh-CN" sz="24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+3H</a:t>
                      </a:r>
                      <a:r>
                        <a:rPr lang="en-US" altLang="zh-CN" sz="2400" baseline="-250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400" dirty="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13080"/>
            <a:ext cx="325501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酸能与碱反应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749300" y="1562735"/>
            <a:ext cx="405257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0820" indent="-210820" algn="l" defTabSz="914400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复分解反应</a:t>
            </a:r>
          </a:p>
        </p:txBody>
      </p:sp>
      <p:sp>
        <p:nvSpPr>
          <p:cNvPr id="7" name="TextBox 79"/>
          <p:cNvSpPr txBox="1"/>
          <p:nvPr/>
        </p:nvSpPr>
        <p:spPr>
          <a:xfrm>
            <a:off x="742950" y="2496185"/>
            <a:ext cx="1024890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9095" indent="-379095" algn="l" defTabSz="914400" fontAlgn="auto">
              <a:lnSpc>
                <a:spcPct val="150000"/>
              </a:lnSpc>
              <a:buFont typeface="Wingdings" panose="05000000000000000000" charset="0"/>
              <a:buNone/>
              <a:tabLst>
                <a:tab pos="537210" algn="r"/>
              </a:tabLst>
            </a:pP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HCl+NaOH=NaCl+H</a:t>
            </a:r>
            <a:r>
              <a:rPr lang="en-US" altLang="zh-CN" sz="2800" baseline="-250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80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9095" indent="-379095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HCl+KOH=KCl+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</a:t>
            </a:r>
          </a:p>
          <a:p>
            <a:pPr marL="379095" indent="-379095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NaOH+HCl=NaCl+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</a:t>
            </a:r>
            <a:endParaRPr lang="zh-CN" altLang="en-US" sz="280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9095" indent="-379095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NaOH+H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SO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=Na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SO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+2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</a:t>
            </a:r>
            <a:endParaRPr lang="zh-CN" altLang="en-US" sz="280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酸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碱</a:t>
            </a:r>
            <a:r>
              <a:rPr lang="zh-CN" altLang="en-US" sz="280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→盐</a:t>
            </a:r>
            <a:r>
              <a:rPr lang="en-US" altLang="zh-CN" sz="280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+</a:t>
            </a:r>
            <a:r>
              <a:rPr lang="zh-CN" altLang="en-US" sz="280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水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7160260" y="1743075"/>
            <a:ext cx="3945255" cy="3716020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69633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酸能与某些盐反应</a:t>
            </a:r>
          </a:p>
        </p:txBody>
      </p:sp>
      <p:sp>
        <p:nvSpPr>
          <p:cNvPr id="8" name="TextBox 9"/>
          <p:cNvSpPr txBox="1"/>
          <p:nvPr/>
        </p:nvSpPr>
        <p:spPr>
          <a:xfrm>
            <a:off x="1159510" y="3105785"/>
            <a:ext cx="1083056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5580" indent="-151765" defTabSz="914400">
              <a:lnSpc>
                <a:spcPct val="150000"/>
              </a:lnSpc>
              <a:buFont typeface="Wingdings" panose="05000000000000000000" charset="0"/>
              <a:buChar char="u"/>
              <a:tabLst>
                <a:tab pos="358140" algn="l"/>
                <a:tab pos="447675" algn="l"/>
              </a:tabLst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碳酸钠与稀盐酸反应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Na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2HCl=2NaCl+CO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↑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+H</a:t>
            </a:r>
            <a:r>
              <a:rPr lang="en-US" altLang="zh-CN" sz="2800" baseline="-250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</a:t>
            </a:r>
          </a:p>
          <a:p>
            <a:pPr marL="43815" indent="0" defTabSz="914400">
              <a:lnSpc>
                <a:spcPct val="150000"/>
              </a:lnSpc>
              <a:buFont typeface="Wingdings" panose="05000000000000000000" charset="0"/>
              <a:buNone/>
              <a:tabLst>
                <a:tab pos="358140" algn="l"/>
                <a:tab pos="447675" algn="l"/>
              </a:tabLst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现象：生成能使纯净石灰水变浑浊的气体。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59510" y="1270635"/>
            <a:ext cx="1045591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7825" indent="-376555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大理石与稀盐酸反应CaCO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+2HCl 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=CaCl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+H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O+CO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↑</a:t>
            </a:r>
          </a:p>
          <a:p>
            <a:pPr marL="1270"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现象：白色固体溶解，生成能使纯净石灰水变浑浊的气体。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7463790" y="4683760"/>
            <a:ext cx="3860165" cy="176974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66" y="1390159"/>
            <a:ext cx="10418880" cy="5005647"/>
          </a:xfrm>
          <a:prstGeom prst="rect">
            <a:avLst/>
          </a:prstGeom>
        </p:spPr>
      </p:pic>
      <p:sp>
        <p:nvSpPr>
          <p:cNvPr id="2" name="五边形 7"/>
          <p:cNvSpPr>
            <a:spLocks noChangeArrowheads="1"/>
          </p:cNvSpPr>
          <p:nvPr/>
        </p:nvSpPr>
        <p:spPr bwMode="auto">
          <a:xfrm>
            <a:off x="0" y="501650"/>
            <a:ext cx="2569029" cy="661988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</a:rPr>
              <a:t>知识要点</a:t>
            </a:r>
            <a:endParaRPr lang="zh-CN" altLang="en-US" sz="2800" smtClean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6890" y="2026920"/>
            <a:ext cx="64598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33985">
              <a:buFont typeface="Wingdings" panose="05000000000000000000" charset="0"/>
              <a:buNone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酸的性质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759585" y="2402840"/>
            <a:ext cx="832612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2380" indent="-1149985">
              <a:lnSpc>
                <a:spcPct val="150000"/>
              </a:lnSpc>
            </a:pPr>
            <a:r>
              <a:rPr lang="en-US" altLang="zh-CN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、跟指示剂反应（石蕊酸红碱蓝，酚酞酸无碱红）</a:t>
            </a:r>
            <a:endParaRPr lang="en-US" altLang="zh-CN" sz="28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62380" indent="-1149985">
              <a:lnSpc>
                <a:spcPct val="150000"/>
              </a:lnSpc>
            </a:pPr>
            <a:r>
              <a:rPr lang="en-US" altLang="zh-CN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、跟活泼金属反应（置换反应）</a:t>
            </a:r>
            <a:endParaRPr lang="zh-CN" altLang="en-US" sz="28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62380" indent="-1149985">
              <a:lnSpc>
                <a:spcPct val="150000"/>
              </a:lnSpc>
            </a:pPr>
            <a:r>
              <a:rPr lang="en-US" altLang="zh-CN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、跟金属氧化物反应（复分解反应）</a:t>
            </a:r>
            <a:r>
              <a:rPr lang="en-US" altLang="zh-CN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endParaRPr lang="zh-CN" altLang="en-US" sz="28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62380" indent="-1149985">
              <a:lnSpc>
                <a:spcPct val="150000"/>
              </a:lnSpc>
            </a:pPr>
            <a:r>
              <a:rPr lang="en-US" altLang="zh-CN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、跟碱反应（复分解反应）</a:t>
            </a:r>
            <a:endParaRPr lang="zh-CN" altLang="en-US" sz="28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62380" indent="-1149985">
              <a:lnSpc>
                <a:spcPct val="150000"/>
              </a:lnSpc>
            </a:pPr>
            <a:r>
              <a:rPr lang="en-US" altLang="zh-CN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、跟某些盐反应</a:t>
            </a:r>
            <a:r>
              <a:rPr lang="en-US" altLang="zh-CN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07594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常见的碱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47775" y="1449705"/>
            <a:ext cx="8833485" cy="372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buFont typeface="Wingdings" panose="05000000000000000000" charset="0"/>
              <a:buChar char="u"/>
              <a:tabLst>
                <a:tab pos="716280" algn="r"/>
              </a:tabLst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几种常见的碱：碱指在水溶液中电离出的阴离子全部都是</a:t>
            </a:r>
            <a:r>
              <a:rPr lang="en-US" altLang="zh-CN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OH</a:t>
            </a:r>
            <a:r>
              <a:rPr lang="en-US" altLang="zh-CN" sz="2800" baseline="300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-</a:t>
            </a:r>
            <a:r>
              <a:rPr lang="zh-CN" altLang="en-US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的物质。</a:t>
            </a:r>
            <a:endParaRPr lang="en-US" altLang="zh-CN" sz="2800" baseline="30000" smtClean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indent="0" defTabSz="914400">
              <a:buFont typeface="+mj-lt"/>
              <a:buNone/>
              <a:tabLst>
                <a:tab pos="716280" algn="r"/>
              </a:tabLst>
            </a:pP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514350" indent="-514350"/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85090"/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529715" y="2733040"/>
          <a:ext cx="8896350" cy="3009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525"/>
                <a:gridCol w="1545590"/>
                <a:gridCol w="3497580"/>
                <a:gridCol w="2065655"/>
              </a:tblGrid>
              <a:tr h="7200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400" spc="13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化学式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俗名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状态</a:t>
                      </a:r>
                    </a:p>
                  </a:txBody>
                  <a:tcPr marL="215900" marR="215900" marT="133350" marB="133350" anchor="ctr"/>
                </a:tc>
              </a:tr>
              <a:tr h="113474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氢氧化钠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NaOH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火碱、烧碱或苛性钠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片状或颗粒形态</a:t>
                      </a:r>
                    </a:p>
                  </a:txBody>
                  <a:tcPr marL="215900" marR="215900" marT="133350" marB="133350" anchor="ctr"/>
                </a:tc>
              </a:tr>
              <a:tr h="10414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氢氧化钙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CaOH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熟石灰、消石灰、水溶液称作澄清石灰水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 dirty="0">
                          <a:latin typeface="楷体" panose="02010609060101010101" charset="-122"/>
                          <a:ea typeface="楷体" panose="02010609060101010101" charset="-122"/>
                        </a:rPr>
                        <a:t>一种白色粉末状固体</a:t>
                      </a:r>
                    </a:p>
                  </a:txBody>
                  <a:tcPr marL="215900" marR="215900" marT="133350" marB="133350" anchor="ctr"/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22605"/>
            <a:ext cx="450024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氢氧化钠的物理性质</a:t>
            </a:r>
            <a:endParaRPr lang="zh-CN" altLang="en-US" sz="2800" smtClean="0">
              <a:solidFill>
                <a:schemeClr val="bg1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30300" y="1807210"/>
          <a:ext cx="9931400" cy="4139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8285"/>
                <a:gridCol w="2142490"/>
                <a:gridCol w="2460625"/>
              </a:tblGrid>
              <a:tr h="7054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实验</a:t>
                      </a:r>
                      <a:r>
                        <a:rPr lang="en-US" altLang="zh-CN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10-5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现象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分析</a:t>
                      </a:r>
                    </a:p>
                  </a:txBody>
                  <a:tcPr marL="215900" marR="215900" marT="133350" marB="133350" anchor="ctr"/>
                </a:tc>
              </a:tr>
              <a:tr h="6375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观察氢氧化纳的颜色和状态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白色固体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zh-CN" altLang="en-US" sz="2400" spc="13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215900" marR="215900" marT="133350" marB="133350" anchor="ctr"/>
                </a:tc>
              </a:tr>
              <a:tr h="9804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将氢氧化钠放在表面皿上，放置一会儿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表面潮湿并逐渐溶解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容易吸收水分</a:t>
                      </a:r>
                    </a:p>
                  </a:txBody>
                  <a:tcPr marL="215900" marR="215900" marT="133350" marB="133350" anchor="ctr"/>
                </a:tc>
              </a:tr>
              <a:tr h="9804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将氢氧化钠放入盛有少量水的试管里，并用手轻轻触碰试管外壁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>
                          <a:latin typeface="楷体" panose="02010609060101010101" charset="-122"/>
                          <a:ea typeface="楷体" panose="02010609060101010101" charset="-122"/>
                        </a:rPr>
                        <a:t>发热</a:t>
                      </a:r>
                    </a:p>
                  </a:txBody>
                  <a:tcPr marL="215900" marR="215900" marT="133350" marB="1333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spc="130" dirty="0">
                          <a:latin typeface="楷体" panose="02010609060101010101" charset="-122"/>
                          <a:ea typeface="楷体" panose="02010609060101010101" charset="-122"/>
                        </a:rPr>
                        <a:t>氢氧化钠溶于水放出大量热量</a:t>
                      </a:r>
                    </a:p>
                  </a:txBody>
                  <a:tcPr marL="215900" marR="215900" marT="133350" marB="13335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77761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氢氧化钠的应用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1475" y="1437005"/>
            <a:ext cx="1061593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1990" indent="-40640" fontAlgn="auto">
              <a:lnSpc>
                <a:spcPct val="150000"/>
              </a:lnSpc>
            </a:pPr>
            <a:r>
              <a:rPr lang="zh-CN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应用：</a:t>
            </a:r>
            <a:r>
              <a:rPr lang="zh-CN" altLang="zh-CN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是一种重要的化工原料，广泛应用于肥皂、石油、造纸、纺织、和印染等工业，可做碱性干燥剂，生活中可用于去除油污。</a:t>
            </a:r>
          </a:p>
          <a:p>
            <a:pPr marL="681990" indent="-40640" fontAlgn="auto">
              <a:lnSpc>
                <a:spcPct val="150000"/>
              </a:lnSpc>
            </a:pP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注意：</a:t>
            </a:r>
            <a:r>
              <a:rPr lang="zh-CN" altLang="en-US" sz="28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氢氧化钠有强烈的腐蚀性，若不慎沾到皮肤上要用大量水冲洗，再涂上硼酸溶液。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4314190" y="4634230"/>
            <a:ext cx="6915785" cy="2167255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200152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实验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16280" y="1332230"/>
            <a:ext cx="1061847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取一药匙氢氧化钙，观察颜色和状态，放入小烧杯中，加入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30mL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水，搅拌，观察氢氧化钙在水中的溶解情况。然后向上层澄清溶液中通入二氧化碳。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4770" y="5833745"/>
            <a:ext cx="9451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氢氧化钙制法：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CaO+H</a:t>
            </a:r>
            <a:r>
              <a:rPr lang="en-US" altLang="zh-CN" sz="2800" baseline="-25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O=Ca(OH)</a:t>
            </a:r>
            <a:r>
              <a:rPr lang="en-US" altLang="zh-CN" sz="2800" baseline="-25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503045" y="3596005"/>
          <a:ext cx="853313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5765"/>
                <a:gridCol w="4317365"/>
              </a:tblGrid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4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现象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颜色和状态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白色粉末状固体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在水中的溶解情况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</a:rPr>
                        <a:t>没有完全溶解，呈浑浊状态</a:t>
                      </a:r>
                    </a:p>
                  </a:txBody>
                  <a:tcPr/>
                </a:tc>
              </a:tr>
              <a:tr h="3454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向澄清溶液中通入</a:t>
                      </a:r>
                      <a:r>
                        <a:rPr lang="en-US" altLang="zh-CN" sz="24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CO</a:t>
                      </a:r>
                      <a:r>
                        <a:rPr lang="en-US" altLang="zh-CN" sz="2400" baseline="-250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楷体" panose="02010609060101010101" charset="-122"/>
                          <a:ea typeface="楷体" panose="02010609060101010101" charset="-122"/>
                        </a:rPr>
                        <a:t>产生白色浑浊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07594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碱的化学性质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44195" y="1720215"/>
            <a:ext cx="1130681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4615" indent="324485" defTabSz="914400" fontAlgn="auto">
              <a:lnSpc>
                <a:spcPct val="150000"/>
              </a:lnSpc>
              <a:buFont typeface="Wingdings" panose="05000000000000000000" charset="0"/>
              <a:buChar char="u"/>
              <a:tabLst>
                <a:tab pos="89535" algn="l"/>
              </a:tabLst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碱与反应指示剂</a:t>
            </a:r>
          </a:p>
          <a:p>
            <a:pPr marL="94615" indent="324485" defTabSz="914400" fontAlgn="auto">
              <a:lnSpc>
                <a:spcPct val="150000"/>
              </a:lnSpc>
              <a:buFont typeface="Wingdings" panose="05000000000000000000" charset="0"/>
              <a:buChar char="u"/>
              <a:tabLst>
                <a:tab pos="89535" algn="l"/>
              </a:tabLst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碱与某些非金属氧化物反应</a:t>
            </a:r>
          </a:p>
          <a:p>
            <a:pPr marL="94615" indent="324485" defTabSz="914400" fontAlgn="auto">
              <a:lnSpc>
                <a:spcPct val="150000"/>
              </a:lnSpc>
              <a:tabLst>
                <a:tab pos="89535" algn="l"/>
              </a:tabLst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Ca(OH)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+CO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=CaCO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↓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O(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检验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94615" indent="324485" defTabSz="914400" fontAlgn="auto">
              <a:lnSpc>
                <a:spcPct val="150000"/>
              </a:lnSpc>
              <a:buFont typeface="Arial" panose="020B0604020202020204" pitchFamily="34" charset="0"/>
              <a:buNone/>
              <a:tabLst>
                <a:tab pos="89535" algn="l"/>
              </a:tabLst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2NaOH+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=Na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+H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O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94615" indent="324485" defTabSz="914400" fontAlgn="auto">
              <a:lnSpc>
                <a:spcPct val="150000"/>
              </a:lnSpc>
              <a:tabLst>
                <a:tab pos="89535" algn="l"/>
              </a:tabLst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2NaOH+SO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=Na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+H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O</a:t>
            </a:r>
          </a:p>
          <a:p>
            <a:pPr marL="94615" indent="324485" defTabSz="914400" fontAlgn="auto">
              <a:lnSpc>
                <a:spcPct val="150000"/>
              </a:lnSpc>
              <a:tabLst>
                <a:tab pos="89535" algn="l"/>
              </a:tabLst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2NaOH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=Na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+H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O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732395" y="2381885"/>
            <a:ext cx="4015105" cy="298069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07594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碱的化学性质</a:t>
            </a:r>
          </a:p>
        </p:txBody>
      </p:sp>
      <p:sp>
        <p:nvSpPr>
          <p:cNvPr id="8" name="TextBox 9"/>
          <p:cNvSpPr txBox="1"/>
          <p:nvPr/>
        </p:nvSpPr>
        <p:spPr>
          <a:xfrm>
            <a:off x="706120" y="3277235"/>
            <a:ext cx="1033399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1350" indent="-395605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碱与某些盐反应</a:t>
            </a:r>
          </a:p>
          <a:p>
            <a:pPr marL="702945" indent="-457200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碱</a:t>
            </a:r>
            <a:r>
              <a:rPr lang="en-US" altLang="zh-CN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8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盐</a:t>
            </a:r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→新碱</a:t>
            </a:r>
            <a:r>
              <a:rPr lang="en-US" altLang="zh-CN" sz="2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+</a:t>
            </a:r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新盐（复分解反应）</a:t>
            </a:r>
            <a:endParaRPr lang="zh-CN" altLang="en-US" sz="28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702945" indent="-457200">
              <a:lnSpc>
                <a:spcPct val="150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Na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+Ca(OH)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=CaCO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↓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+2NaOH</a:t>
            </a:r>
          </a:p>
          <a:p>
            <a:pPr marL="641350" indent="-395605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碱与盐反应：反应物可溶，生成物有沉淀、气体或水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41350" indent="-395605">
              <a:lnSpc>
                <a:spcPct val="150000"/>
              </a:lnSpc>
            </a:pPr>
            <a:endParaRPr lang="en-US" altLang="zh-CN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1262380" indent="-884555">
              <a:lnSpc>
                <a:spcPct val="150000"/>
              </a:lnSpc>
            </a:pPr>
            <a:endParaRPr lang="en-US" altLang="zh-CN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6120" y="1205230"/>
            <a:ext cx="645985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9270" indent="-272415" defTabSz="914400" fontAlgn="auto">
              <a:lnSpc>
                <a:spcPct val="150000"/>
              </a:lnSpc>
              <a:buFont typeface="Wingdings" panose="05000000000000000000" charset="0"/>
              <a:buChar char="u"/>
              <a:tabLst>
                <a:tab pos="626745" algn="l"/>
              </a:tabLst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碱与酸反应</a:t>
            </a:r>
          </a:p>
          <a:p>
            <a:pPr marL="509270" indent="-272415" defTabSz="914400" fontAlgn="auto">
              <a:lnSpc>
                <a:spcPct val="150000"/>
              </a:lnSpc>
              <a:buFont typeface="Wingdings" panose="05000000000000000000" charset="0"/>
              <a:buChar char="u"/>
              <a:tabLst>
                <a:tab pos="626745" algn="l"/>
              </a:tabLst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酸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碱</a:t>
            </a:r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→盐</a:t>
            </a:r>
            <a:r>
              <a:rPr lang="en-US" altLang="zh-CN" sz="2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+</a:t>
            </a:r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水</a:t>
            </a:r>
            <a:r>
              <a:rPr lang="en-US" altLang="zh-CN" sz="2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复分解反应）</a:t>
            </a:r>
            <a:endParaRPr lang="zh-CN" altLang="en-US" sz="28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09270" indent="-272415" defTabSz="914400" fontAlgn="auto">
              <a:lnSpc>
                <a:spcPct val="150000"/>
              </a:lnSpc>
              <a:tabLst>
                <a:tab pos="626745" algn="l"/>
              </a:tabLst>
            </a:pPr>
            <a:r>
              <a:rPr lang="en-US" altLang="zh-CN" sz="28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KOH+HCl=KCl+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O</a:t>
            </a:r>
            <a:endParaRPr lang="en-US" altLang="zh-CN" sz="28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7327900" y="1287780"/>
            <a:ext cx="3811905" cy="320992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54393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酸与碱的导电性</a:t>
            </a:r>
          </a:p>
        </p:txBody>
      </p:sp>
      <p:sp>
        <p:nvSpPr>
          <p:cNvPr id="8" name="TextBox 9"/>
          <p:cNvSpPr txBox="1"/>
          <p:nvPr/>
        </p:nvSpPr>
        <p:spPr>
          <a:xfrm>
            <a:off x="1029970" y="1931670"/>
            <a:ext cx="6779260" cy="3742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酸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：在水溶液中解离</a:t>
            </a:r>
            <a:r>
              <a:rPr lang="zh-CN" altLang="en-US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→</a:t>
            </a:r>
            <a:r>
              <a:rPr lang="en-US" altLang="zh-CN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</a:t>
            </a:r>
            <a:r>
              <a:rPr lang="en-US" altLang="zh-CN" sz="2800" baseline="300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+</a:t>
            </a:r>
            <a:r>
              <a:rPr lang="en-US" altLang="zh-CN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+</a:t>
            </a:r>
            <a:r>
              <a:rPr lang="zh-CN" altLang="en-US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酸根离子</a:t>
            </a:r>
          </a:p>
          <a:p>
            <a:pPr marL="1262380" indent="-1262380">
              <a:lnSpc>
                <a:spcPct val="15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   HCl=</a:t>
            </a:r>
            <a:r>
              <a:rPr lang="en-US" altLang="zh-CN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H</a:t>
            </a:r>
            <a:r>
              <a:rPr lang="en-US" altLang="zh-CN" sz="2800" baseline="300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+</a:t>
            </a:r>
            <a:r>
              <a:rPr lang="en-US" altLang="zh-CN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+Cl</a:t>
            </a:r>
            <a:r>
              <a:rPr lang="en-US" altLang="zh-CN" sz="2800" baseline="300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-</a:t>
            </a:r>
            <a:endParaRPr lang="zh-CN" altLang="en-US" sz="2800" smtClean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262380" indent="-1262380">
              <a:lnSpc>
                <a:spcPct val="150000"/>
              </a:lnSpc>
            </a:pPr>
            <a:endParaRPr lang="zh-CN" altLang="en-US" sz="2800" smtClean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碱：在水溶液中解离</a:t>
            </a:r>
            <a:r>
              <a:rPr lang="zh-CN" altLang="en-US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→金属离子</a:t>
            </a:r>
            <a:r>
              <a:rPr lang="en-US" altLang="zh-CN" sz="28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+OH</a:t>
            </a:r>
            <a:r>
              <a:rPr lang="en-US" altLang="zh-CN" sz="2800" baseline="300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-</a:t>
            </a:r>
          </a:p>
          <a:p>
            <a:pPr marL="1262380" indent="-1262380">
              <a:lnSpc>
                <a:spcPct val="150000"/>
              </a:lnSpc>
            </a:pPr>
            <a:r>
              <a:rPr lang="en-US" altLang="zh-CN" sz="2800" baseline="3000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    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Ca(OH)</a:t>
            </a:r>
            <a:r>
              <a:rPr lang="en-US" altLang="zh-CN" sz="28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=Ca</a:t>
            </a:r>
            <a:r>
              <a:rPr lang="en-US" altLang="zh-CN" sz="2800" baseline="3000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2+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+2OH</a:t>
            </a:r>
            <a:r>
              <a:rPr lang="en-US" altLang="zh-CN" sz="2800" baseline="3000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-</a:t>
            </a:r>
          </a:p>
          <a:p>
            <a:pPr marL="1262380" indent="-1262380">
              <a:lnSpc>
                <a:spcPct val="150000"/>
              </a:lnSpc>
            </a:pPr>
            <a:endParaRPr lang="en-US" altLang="zh-CN" sz="2800" baseline="3000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150" y="2298700"/>
            <a:ext cx="3689985" cy="322961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07594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  <a:sym typeface="+mn-ea"/>
              </a:rPr>
              <a:t>课堂练习</a:t>
            </a:r>
            <a:endParaRPr lang="zh-CN" altLang="en-US" sz="2800" smtClean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8990" y="1565910"/>
            <a:ext cx="9432925" cy="298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例题：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下列有关操作及实验现象的描述中正确的是(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	</a:t>
            </a:r>
          </a:p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09930" indent="442595" defTabSz="914400">
              <a:tabLst>
                <a:tab pos="1074420" algn="l"/>
              </a:tabLst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A.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打开浓盐酸的试剂瓶塞，一会儿瓶口会产生白烟</a:t>
            </a:r>
          </a:p>
          <a:p>
            <a:pPr marL="709930" indent="442595" defTabSz="914400" fontAlgn="auto">
              <a:lnSpc>
                <a:spcPct val="150000"/>
              </a:lnSpc>
              <a:tabLst>
                <a:tab pos="1074420" algn="l"/>
              </a:tabLst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B.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振荡试管时，用手紧握试管，拇指堵住试管口，上下晃动</a:t>
            </a:r>
          </a:p>
          <a:p>
            <a:pPr marL="709930" indent="442595" defTabSz="914400" fontAlgn="auto">
              <a:lnSpc>
                <a:spcPct val="150000"/>
              </a:lnSpc>
              <a:tabLst>
                <a:tab pos="1074420" algn="l"/>
              </a:tabLst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C.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含碘酸钾(KIO)的食盐水滴在馒头片上，出现蓝色</a:t>
            </a:r>
          </a:p>
          <a:p>
            <a:pPr marL="709930" indent="442595" defTabSz="914400" fontAlgn="auto">
              <a:lnSpc>
                <a:spcPct val="150000"/>
              </a:lnSpc>
              <a:tabLst>
                <a:tab pos="1074420" algn="l"/>
              </a:tabLst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D.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向蛋清溶液中滴几滴浓硝酸，微热，出现黄色固体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765540" y="1606550"/>
            <a:ext cx="486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</a:p>
        </p:txBody>
      </p:sp>
      <p:pic>
        <p:nvPicPr>
          <p:cNvPr id="5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175" y="4656773"/>
            <a:ext cx="2462530" cy="19043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307594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  <a:sym typeface="+mn-ea"/>
              </a:rPr>
              <a:t>课堂练习</a:t>
            </a:r>
            <a:endParaRPr lang="zh-CN" altLang="en-US" sz="2800" smtClean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23925" y="1606550"/>
            <a:ext cx="10172700" cy="4892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【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解析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】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打开浓HCI瓶盖,可观察到瓶口有白雾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没有烟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烟是固体小颗粒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雾是液体故A错误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振荡试管时正确方法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“三指握两指拳”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即大拇指、食指、中指握住试管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无名指和小指握成拳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手指握在试管中上部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振荡试管时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用手腕力量摆动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不可上下颠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以防液体溅出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故B错误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淀粉遇碘水变蓝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碘酸钾中的碘是以化合态形式存在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因此含碘酸钾(KIO)的食盐水滴在馒头片上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不能出现蓝色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故C错误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蛋白质遇浓硝酸变黄色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蛋清的主要成分是蛋白质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因此向蛋清溶液中滴几滴浓硝酸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微热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出现黄色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故D正确。</a:t>
            </a:r>
          </a:p>
          <a:p>
            <a:endParaRPr lang="en-US" altLang="zh-CN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263525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随堂练习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765175" y="1511935"/>
            <a:ext cx="10306050" cy="4892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例题：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下列各组气体均可用固体NaOH干燥的是(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	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	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</a:t>
            </a: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	</a:t>
            </a: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【解析】NaOH固体具有吸水性，可以做某些气体的干燥剂，但由于NaOH 能与某些非金属氧化物反应，所以它不能干燥像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SO</a:t>
            </a:r>
            <a:r>
              <a:rPr lang="en-US" altLang="zh-CN" sz="2400" baseline="-25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CO</a:t>
            </a:r>
            <a:r>
              <a:rPr lang="en-US" altLang="zh-CN" sz="2400" baseline="-25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NO</a:t>
            </a:r>
            <a:r>
              <a:rPr lang="en-US" altLang="zh-CN" sz="2400" baseline="-25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等这样的酸性氧化物气体。</a:t>
            </a:r>
            <a:endParaRPr lang="en-US" altLang="zh-CN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90650" y="2235835"/>
            <a:ext cx="8454390" cy="3340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8495" indent="0" algn="l" defTabSz="914400" fontAlgn="auto">
              <a:lnSpc>
                <a:spcPct val="150000"/>
              </a:lnSpc>
              <a:tabLst>
                <a:tab pos="984885" algn="l"/>
              </a:tabLst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A. H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O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SO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</a:p>
          <a:p>
            <a:pPr marL="658495" indent="0" algn="l" defTabSz="914400" fontAlgn="auto">
              <a:lnSpc>
                <a:spcPct val="150000"/>
              </a:lnSpc>
              <a:tabLst>
                <a:tab pos="984885" algn="l"/>
              </a:tabLst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B. CO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NO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</a:p>
          <a:p>
            <a:pPr marL="658495" indent="0" algn="l" defTabSz="914400" fontAlgn="auto">
              <a:lnSpc>
                <a:spcPct val="150000"/>
              </a:lnSpc>
              <a:tabLst>
                <a:tab pos="984885" algn="l"/>
              </a:tabLst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C. H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O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</a:t>
            </a:r>
          </a:p>
          <a:p>
            <a:pPr marL="658495" indent="0" algn="l" defTabSz="914400" fontAlgn="auto">
              <a:lnSpc>
                <a:spcPct val="150000"/>
              </a:lnSpc>
              <a:tabLst>
                <a:tab pos="984885" algn="l"/>
              </a:tabLst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D. CO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</a:t>
            </a:r>
            <a:r>
              <a:rPr lang="en-US" altLang="zh-CN" sz="2400" baseline="-25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HCl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658495" indent="0" algn="l" defTabSz="914400" fontAlgn="auto">
              <a:lnSpc>
                <a:spcPct val="150000"/>
              </a:lnSpc>
              <a:tabLst>
                <a:tab pos="984885" algn="l"/>
              </a:tabLst>
            </a:pPr>
            <a:endParaRPr lang="en-US" altLang="zh-CN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658495" indent="0" algn="l" defTabSz="914400" fontAlgn="auto">
              <a:lnSpc>
                <a:spcPct val="100000"/>
              </a:lnSpc>
              <a:tabLst>
                <a:tab pos="984885" algn="l"/>
              </a:tabLst>
            </a:pPr>
            <a:endParaRPr lang="en-US" altLang="zh-CN" sz="2400" baseline="-25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58495" indent="0" algn="l" defTabSz="914400" fontAlgn="auto">
              <a:lnSpc>
                <a:spcPct val="100000"/>
              </a:lnSpc>
              <a:tabLst>
                <a:tab pos="984885" algn="l"/>
              </a:tabLst>
            </a:pPr>
            <a:endParaRPr lang="en-US" altLang="zh-CN" sz="2400" baseline="-25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32165" y="1713865"/>
            <a:ext cx="360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</a:p>
        </p:txBody>
      </p:sp>
      <p:pic>
        <p:nvPicPr>
          <p:cNvPr id="16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46428" y="2235518"/>
            <a:ext cx="3056255" cy="2409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01650"/>
            <a:ext cx="2447925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随堂练习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562610" y="1416685"/>
            <a:ext cx="11097895" cy="350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例题：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下列有关实验说法正确的是	(   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endParaRPr lang="en-US" altLang="zh-CN" sz="240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97560" indent="-233045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A. 向某无色溶液中滴加酚酞试液,溶液变红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则该溶液一定是碱的溶液	</a:t>
            </a:r>
          </a:p>
          <a:p>
            <a:pPr marL="797560" indent="-233045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B. 将饱和硫酸铵溶液加入鸡蛋清中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析出白色固体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该固体主要是硫酸铵 </a:t>
            </a:r>
          </a:p>
          <a:p>
            <a:pPr marL="797560" indent="-233045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C. 向稀硫酸中滴入几滴NaOH溶液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再加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CuSO</a:t>
            </a:r>
            <a:r>
              <a:rPr lang="en-US" altLang="zh-CN" sz="2400" baseline="-25000">
                <a:latin typeface="楷体" panose="02010609060101010101" charset="-122"/>
                <a:ea typeface="楷体" panose="02010609060101010101" charset="-122"/>
                <a:sym typeface="+mn-ea"/>
              </a:rPr>
              <a:t>4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溶液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不一定生成蓝色沉淀</a:t>
            </a:r>
          </a:p>
          <a:p>
            <a:pPr marL="797560" indent="-233045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D. 向氮肥中加入熟石灰粉末进行研磨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一定能够闻到刺激性气味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78880" y="1610360"/>
            <a:ext cx="360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</a:p>
        </p:txBody>
      </p:sp>
      <p:pic>
        <p:nvPicPr>
          <p:cNvPr id="18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968" y="4793298"/>
            <a:ext cx="3052445" cy="2063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7"/>
          <p:cNvSpPr>
            <a:spLocks noChangeArrowheads="1"/>
          </p:cNvSpPr>
          <p:nvPr/>
        </p:nvSpPr>
        <p:spPr bwMode="auto">
          <a:xfrm>
            <a:off x="0" y="568325"/>
            <a:ext cx="2442210" cy="662305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smtClean="0">
                <a:solidFill>
                  <a:srgbClr val="FFFFFF"/>
                </a:solidFill>
                <a:latin typeface="微软雅黑" panose="020B0503020204020204" pitchFamily="34" charset="-122"/>
              </a:rPr>
              <a:t>课堂练习</a:t>
            </a:r>
          </a:p>
        </p:txBody>
      </p:sp>
      <p:sp>
        <p:nvSpPr>
          <p:cNvPr id="5" name="TextBox 79"/>
          <p:cNvSpPr txBox="1"/>
          <p:nvPr/>
        </p:nvSpPr>
        <p:spPr>
          <a:xfrm>
            <a:off x="856615" y="1673860"/>
            <a:ext cx="1047813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解析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】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向某无色溶液中滴如酚酞试液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溶液变红,该溶液不一定是碱的溶液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如碳酸钠溶液显碱性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属于盐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遇碱性溶液变红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故A选项说法错误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向鸡蛋清中加入饱和硫酸铵溶液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可以观察到的现象为析出沉淀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说明饱和硫酸铵溶液可使蛋白质的溶解性变小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此过程叫做蛋白质的“盐析”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故B选项说法错误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向稀硫酸中滴入NaOH溶液后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若稀硫酸有剩余或恰好完全反应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再滴加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CuSO</a:t>
            </a:r>
            <a:r>
              <a:rPr lang="en-US" altLang="zh-CN" sz="2400" baseline="-25000">
                <a:latin typeface="楷体" panose="02010609060101010101" charset="-122"/>
                <a:ea typeface="楷体" panose="02010609060101010101" charset="-122"/>
                <a:sym typeface="+mn-ea"/>
              </a:rPr>
              <a:t>4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溶液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没有蓝色沉淀生成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故C选项说法正确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向铵态氮肥中加入熟石灰粉末进行研磨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会产生氨气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能够闻到刺激性气味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但不是所有氮肥</a:t>
            </a:r>
            <a:r>
              <a:rPr lang="zh-CN" altLang="en-US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CN" sz="24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故D选项说法错误。</a:t>
            </a: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endParaRPr lang="en-US" altLang="zh-CN" sz="240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6" y="1380634"/>
            <a:ext cx="10418880" cy="5005647"/>
          </a:xfrm>
          <a:prstGeom prst="rect">
            <a:avLst/>
          </a:prstGeom>
        </p:spPr>
      </p:pic>
      <p:sp>
        <p:nvSpPr>
          <p:cNvPr id="2" name="五边形 7"/>
          <p:cNvSpPr>
            <a:spLocks noChangeArrowheads="1"/>
          </p:cNvSpPr>
          <p:nvPr/>
        </p:nvSpPr>
        <p:spPr bwMode="auto">
          <a:xfrm>
            <a:off x="0" y="501650"/>
            <a:ext cx="2569029" cy="661988"/>
          </a:xfrm>
          <a:prstGeom prst="homePlate">
            <a:avLst>
              <a:gd name="adj" fmla="val 45226"/>
            </a:avLst>
          </a:prstGeom>
          <a:solidFill>
            <a:srgbClr val="306A9B"/>
          </a:solidFill>
          <a:ln w="12700" cmpd="sng">
            <a:solidFill>
              <a:srgbClr val="41719C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indent="363855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</a:rPr>
              <a:t>知识要点</a:t>
            </a:r>
            <a:endParaRPr lang="zh-CN" altLang="en-US" sz="2800" smtClean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64258" y="2416598"/>
            <a:ext cx="8263042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酸碱指示剂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 常见的几种酸的特性及主要用途</a:t>
            </a:r>
            <a:endParaRPr lang="en-US" altLang="zh-CN" sz="28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en-US" altLang="zh-CN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 酸的通性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en-US" altLang="zh-CN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 几种常见碱的特性及主要用途</a:t>
            </a:r>
            <a:endParaRPr lang="en-US" altLang="zh-CN" sz="28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8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ODM4MjkzYmE4MzMyMDcyNjEwMDQ3YmNkMzI1ZDJiOTYifQ=="/>
  <p:tag name="KSO_WPP_MARK_KEY" val="8620029f-d8f9-4562-b17a-43151a7c6da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970,&quot;width&quot;:8850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c0437b8-fa6d-4f11-a937-093268a4f8d0}"/>
  <p:tag name="TABLE_AUTOADJUST_FLAG" val="1"/>
  <p:tag name="TABLE_ENDDRAG_ORIGIN_RECT" val="759*179"/>
  <p:tag name="TABLE_ENDDRAG_RECT" val="73*114*759*17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946e8d4-5c12-4ace-a5ce-2ceaffd4b959}"/>
  <p:tag name="TABLE_COLORIDX" val="l"/>
  <p:tag name="TABLE_EMPHASIZE_COLOR" val="6579300"/>
  <p:tag name="TABLE_ENDDRAG_ORIGIN_RECT" val="678*223"/>
  <p:tag name="TABLE_ENDDRAG_RECT" val="135*158*678*223"/>
  <p:tag name="TABLE_ONEKEY_SKIN_IDX" val="0"/>
  <p:tag name="TABLE_RECT" val="144*225*671.75*90"/>
  <p:tag name="TABLE_SKINIDX" val="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5c9b768-82a2-445e-8683-b9d3e4d0a5b8}"/>
  <p:tag name="TABLE_ENDDRAG_ORIGIN_RECT" val="731*246"/>
  <p:tag name="TABLE_ENDDRAG_RECT" val="111*211*731*24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9f42b19-56d9-4fbe-bddd-932cff0422da}"/>
  <p:tag name="TABLE_AUTOADJUST_FLAG" val="1"/>
  <p:tag name="TABLE_ENDDRAG_ORIGIN_RECT" val="735*361"/>
  <p:tag name="TABLE_ENDDRAG_RECT" val="109*97*735*36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ced419-cb21-48cb-a8dd-1e807ed034cb}"/>
  <p:tag name="TABLE_AUTOADJUST_FLAG" val="1"/>
  <p:tag name="TABLE_ENDDRAG_ORIGIN_RECT" val="707*394"/>
  <p:tag name="TABLE_ENDDRAG_RECT" val="93*101*707*39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2b35fea-db35-4dba-96e3-9ba39c89b1e3}"/>
  <p:tag name="TABLE_AUTOADJUST_FLAG" val="1"/>
  <p:tag name="TABLE_ENDDRAG_ORIGIN_RECT" val="797*236"/>
  <p:tag name="TABLE_ENDDRAG_RECT" val="52*194*797*23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a701fe7-d4df-468a-b01a-1f19eea7e2ed}"/>
  <p:tag name="TABLE_ENDDRAG_ORIGIN_RECT" val="829*184"/>
  <p:tag name="TABLE_ENDDRAG_RECT" val="70*149*829*18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400,&quot;width&quot;:15600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4f5cf4d-ae29-4dee-a657-d54c6ecf6b4f}"/>
  <p:tag name="TABLE_AUTOADJUST_FLAG" val="1"/>
  <p:tag name="TABLE_ENDDRAG_ORIGIN_RECT" val="671*192"/>
  <p:tag name="TABLE_ENDDRAG_RECT" val="141*183*671*19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e957eca-23e5-4c5e-a672-d7f3d4f05b0b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8f3ec6c-852f-404a-81c4-19615394c364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1750</Words>
  <Application>Microsoft Office PowerPoint</Application>
  <PresentationFormat>宽屏</PresentationFormat>
  <Paragraphs>284</Paragraphs>
  <Slides>34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1" baseType="lpstr">
      <vt:lpstr>楷体</vt:lpstr>
      <vt:lpstr>宋体</vt:lpstr>
      <vt:lpstr>微软雅黑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2023-03-24T06:49:43Z</dcterms:created>
  <dcterms:modified xsi:type="dcterms:W3CDTF">2023-03-24T06:52:23Z</dcterms:modified>
</cp:coreProperties>
</file>