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  <p:sldId id="332" r:id="rId23"/>
    <p:sldId id="335" r:id="rId24"/>
    <p:sldId id="338" r:id="rId25"/>
    <p:sldId id="341" r:id="rId26"/>
    <p:sldId id="344" r:id="rId27"/>
    <p:sldId id="347" r:id="rId28"/>
    <p:sldId id="350" r:id="rId29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10"/>
          </p:nvPr>
        </p:nvSpPr>
        <p:spPr>
          <a:noFill/>
        </p:spPr>
        <p:txBody>
          <a:bodyPr lIns="91440" tIns="45720" rIns="91440" bIns="45720" rtlCol="0" anchor="b"/>
          <a:lstStyle/>
          <a:p>
            <a:pPr marL="0" marR="0" lvl="0" indent="0" algn="r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C545644-C4B0-4BE0-A5D6-F04637C3B761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10"/>
          </p:nvPr>
        </p:nvSpPr>
        <p:spPr>
          <a:noFill/>
        </p:spPr>
        <p:txBody>
          <a:bodyPr lIns="91440" tIns="45720" rIns="91440" bIns="45720" rtlCol="0" anchor="b"/>
          <a:lstStyle/>
          <a:p>
            <a:pPr marL="0" marR="0" lvl="0" indent="0" algn="r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057585-4EB6-43A0-8D48-C6B3B96C51C4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10"/>
          </p:nvPr>
        </p:nvSpPr>
        <p:spPr>
          <a:noFill/>
        </p:spPr>
        <p:txBody>
          <a:bodyPr lIns="91440" tIns="45720" rIns="91440" bIns="45720" rtlCol="0" anchor="b"/>
          <a:lstStyle/>
          <a:p>
            <a:pPr marL="0" marR="0" lvl="0" indent="0" algn="r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C06B2A-3F03-443E-AB62-D8AB66FB79AC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jpeg" /><Relationship Id="rId5" Type="http://schemas.openxmlformats.org/officeDocument/2006/relationships/image" Target="../media/image11.png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4959352" y="1898651"/>
            <a:ext cx="6093884" cy="266065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algn="ctr" defTabSz="609600"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867" b="1" kern="1200" cap="none" spc="0" normalizeH="0" baseline="0" noProof="0">
                <a:latin typeface="+mj-lt"/>
                <a:ea typeface="+mn-ea"/>
                <a:cs typeface="+mn-cs"/>
              </a:rPr>
              <a:t>第</a:t>
            </a:r>
            <a:r>
              <a:rPr kumimoji="0" lang="en-US" altLang="zh-CN" sz="5867" b="1" kern="1200" cap="none" spc="0" normalizeH="0" baseline="0" noProof="0">
                <a:latin typeface="+mj-lt"/>
                <a:ea typeface="+mn-ea"/>
                <a:cs typeface="+mn-cs"/>
              </a:rPr>
              <a:t>2</a:t>
            </a:r>
            <a:r>
              <a:rPr kumimoji="0" lang="zh-CN" altLang="en-US" sz="5867" b="1" kern="1200" cap="none" spc="0" normalizeH="0" baseline="0" noProof="0">
                <a:latin typeface="+mj-lt"/>
                <a:ea typeface="+mn-ea"/>
                <a:cs typeface="+mn-cs"/>
              </a:rPr>
              <a:t>课时 中心对称</a:t>
            </a:r>
            <a:endParaRPr kumimoji="0" lang="en-US" altLang="zh-CN" sz="5867" b="1" kern="1200" cap="none" spc="0" normalizeH="0" baseline="0" noProof="0">
              <a:latin typeface="+mj-lt"/>
              <a:ea typeface="+mn-ea"/>
              <a:cs typeface="+mn-cs"/>
            </a:endParaRPr>
          </a:p>
          <a:p>
            <a:pPr marR="0" algn="ctr" defTabSz="609600"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867" b="1" kern="1200" cap="none" spc="0" normalizeH="0" baseline="0" noProof="0">
                <a:latin typeface="+mj-lt"/>
                <a:ea typeface="+mn-ea"/>
                <a:cs typeface="+mn-cs"/>
              </a:rPr>
              <a:t>与中心对称图形</a:t>
            </a:r>
          </a:p>
        </p:txBody>
      </p:sp>
      <p:sp>
        <p:nvSpPr>
          <p:cNvPr id="5123" name="文本框 5"/>
          <p:cNvSpPr txBox="1"/>
          <p:nvPr/>
        </p:nvSpPr>
        <p:spPr>
          <a:xfrm>
            <a:off x="6616700" y="5414433"/>
            <a:ext cx="2707218" cy="4931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zh-CN" altLang="en-US" sz="1800" b="1">
                <a:latin typeface="黑体" pitchFamily="49" charset="-122"/>
                <a:ea typeface="黑体" pitchFamily="49" charset="-122"/>
              </a:rPr>
              <a:t>沪科版九年级下册</a:t>
            </a:r>
          </a:p>
        </p:txBody>
      </p:sp>
      <p:pic>
        <p:nvPicPr>
          <p:cNvPr id="512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127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46" name="组合 7"/>
          <p:cNvGrpSpPr/>
          <p:nvPr/>
        </p:nvGrpSpPr>
        <p:grpSpPr>
          <a:xfrm>
            <a:off x="4241800" y="188384"/>
            <a:ext cx="3708400" cy="1026582"/>
            <a:chOff x="3313152" y="1714114"/>
            <a:chExt cx="3706690" cy="1026846"/>
          </a:xfrm>
        </p:grpSpPr>
        <p:pic>
          <p:nvPicPr>
            <p:cNvPr id="6165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3152" y="1765517"/>
              <a:ext cx="3706689" cy="9754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3981712" y="1714114"/>
              <a:ext cx="2989471" cy="9442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 eaLnBrk="1" fontAlgn="auto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333" b="1" kern="1200" cap="none" spc="0" normalizeH="0" baseline="0" noProof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+mn-cs"/>
                </a:rPr>
                <a:t>新课导入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814917" y="1344084"/>
            <a:ext cx="10562167" cy="1502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</a:t>
            </a:r>
            <a:r>
              <a:rPr lang="zh-CN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问题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：把图中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三角形绕定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旋转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180°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，你有什么发现？</a:t>
            </a:r>
            <a:endParaRPr lang="zh-CN" altLang="zh-CN" sz="3733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92767" y="2874433"/>
            <a:ext cx="8911167" cy="3259667"/>
            <a:chOff x="1392603" y="2866763"/>
            <a:chExt cx="8912447" cy="326010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694541" y="3067874"/>
              <a:ext cx="6389017" cy="2946796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等腰三角形 1"/>
            <p:cNvSpPr/>
            <p:nvPr/>
          </p:nvSpPr>
          <p:spPr>
            <a:xfrm rot="1518134">
              <a:off x="3033257" y="3802455"/>
              <a:ext cx="2104269" cy="1280756"/>
            </a:xfrm>
            <a:prstGeom prst="triangle">
              <a:avLst>
                <a:gd name="adj" fmla="val 1383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490523" y="2866763"/>
              <a:ext cx="518657" cy="6160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A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247860" y="4443893"/>
              <a:ext cx="518659" cy="61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B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50621" y="5510836"/>
              <a:ext cx="520775" cy="6160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C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392603" y="4566677"/>
              <a:ext cx="891244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4009180" y="2866763"/>
              <a:ext cx="4100573" cy="3260106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897517" y="4507404"/>
              <a:ext cx="120668" cy="12066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677353" y="3853264"/>
              <a:ext cx="544063" cy="6160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O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 rot="12317034">
              <a:off x="5683703" y="4386735"/>
              <a:ext cx="480552" cy="480548"/>
            </a:xfrm>
            <a:prstGeom prst="arc">
              <a:avLst>
                <a:gd name="adj1" fmla="val 10872611"/>
                <a:gd name="adj2" fmla="val 0"/>
              </a:avLst>
            </a:prstGeom>
            <a:ln w="28575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615961" y="4983715"/>
              <a:ext cx="1274416" cy="61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kern="1200" cap="none" spc="0" normalizeH="0" baseline="0" noProof="0">
                  <a:latin typeface="+mj-lt"/>
                  <a:ea typeface="+mn-ea"/>
                  <a:cs typeface="+mn-cs"/>
                </a:rPr>
                <a:t>180°</a:t>
              </a:r>
              <a:endParaRPr kumimoji="0" lang="zh-CN" altLang="en-US" sz="3200" b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6149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15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14917" y="814917"/>
            <a:ext cx="10562167" cy="21928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</a:t>
            </a:r>
            <a:r>
              <a:rPr lang="zh-CN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问题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：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如图，线段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BD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相交于点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OC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OB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OD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把△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OCD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绕点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旋转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180°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，你又有什么发现？</a:t>
            </a:r>
          </a:p>
        </p:txBody>
      </p:sp>
      <p:pic>
        <p:nvPicPr>
          <p:cNvPr id="6" name="Picture 7" descr="E:\梅子花开 2016年秋上\理科\人九数上课\人九数上导学案\LL29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80000">
            <a:off x="3500967" y="2836333"/>
            <a:ext cx="5192184" cy="34776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任意多边形 6"/>
          <p:cNvSpPr/>
          <p:nvPr/>
        </p:nvSpPr>
        <p:spPr>
          <a:xfrm>
            <a:off x="6127751" y="4578351"/>
            <a:ext cx="2628900" cy="918633"/>
          </a:xfrm>
          <a:custGeom>
            <a:gdLst>
              <a:gd name="connisteX0" fmla="*/ 0 w 1972310"/>
              <a:gd name="connsiteY0" fmla="*/ 29210 h 688975"/>
              <a:gd name="connisteX1" fmla="*/ 0 w 1972310"/>
              <a:gd name="connsiteY1" fmla="*/ 29210 h 688975"/>
              <a:gd name="connisteX2" fmla="*/ 1036955 w 1972310"/>
              <a:gd name="connsiteY2" fmla="*/ 688975 h 688975"/>
              <a:gd name="connisteX3" fmla="*/ 1036955 w 1972310"/>
              <a:gd name="connsiteY3" fmla="*/ 688975 h 688975"/>
              <a:gd name="connisteX4" fmla="*/ 1972310 w 1972310"/>
              <a:gd name="connsiteY4" fmla="*/ 7620 h 688975"/>
              <a:gd name="connisteX5" fmla="*/ 1972310 w 1972310"/>
              <a:gd name="connsiteY5" fmla="*/ 0 h 688975"/>
              <a:gd name="connisteX6" fmla="*/ 0 w 1972310"/>
              <a:gd name="connsiteY6" fmla="*/ 29210 h 688975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1972310" h="688975">
                <a:moveTo>
                  <a:pt x="0" y="29210"/>
                </a:moveTo>
                <a:lnTo>
                  <a:pt x="1036955" y="688975"/>
                </a:lnTo>
                <a:lnTo>
                  <a:pt x="1972310" y="7620"/>
                </a:lnTo>
                <a:lnTo>
                  <a:pt x="1972310" y="0"/>
                </a:lnTo>
                <a:lnTo>
                  <a:pt x="0" y="29210"/>
                </a:lnTo>
                <a:close/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4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7173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7176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7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194" name="组合 7"/>
          <p:cNvGrpSpPr/>
          <p:nvPr/>
        </p:nvGrpSpPr>
        <p:grpSpPr>
          <a:xfrm>
            <a:off x="4241800" y="188384"/>
            <a:ext cx="3708400" cy="1026582"/>
            <a:chOff x="3313152" y="1714114"/>
            <a:chExt cx="3706690" cy="1026846"/>
          </a:xfrm>
        </p:grpSpPr>
        <p:pic>
          <p:nvPicPr>
            <p:cNvPr id="8207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3152" y="1765517"/>
              <a:ext cx="3706689" cy="9754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文本框 3"/>
            <p:cNvSpPr txBox="1"/>
            <p:nvPr/>
          </p:nvSpPr>
          <p:spPr>
            <a:xfrm>
              <a:off x="3981712" y="1714114"/>
              <a:ext cx="2989471" cy="9442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 eaLnBrk="1" fontAlgn="auto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333" b="1" kern="1200" cap="none" spc="0" normalizeH="0" baseline="0" noProof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+mn-cs"/>
                </a:rPr>
                <a:t>推进新课</a:t>
              </a: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63600" y="1227667"/>
            <a:ext cx="3581400" cy="69003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667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你发现了什么？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3600" y="2015067"/>
            <a:ext cx="10464800" cy="43899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algn="just" defTabSz="1219200"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把一个图形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                    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，如果它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                 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，那么就说这两个图形关于这个点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或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，这个点叫做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u="sng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                                      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这两个图形在旋转后能重合的对应点叫做关于对称中心的对称点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zh-CN" sz="3733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36067" y="2118784"/>
            <a:ext cx="4480984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zh-CN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绕着某一点旋转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180°</a:t>
            </a:r>
            <a:endParaRPr lang="zh-CN" altLang="en-US" sz="3733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99684" y="2935818"/>
            <a:ext cx="5010150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能够与另一个图形重合</a:t>
            </a:r>
          </a:p>
        </p:txBody>
      </p:sp>
      <p:sp>
        <p:nvSpPr>
          <p:cNvPr id="15" name="矩形 14"/>
          <p:cNvSpPr/>
          <p:nvPr/>
        </p:nvSpPr>
        <p:spPr>
          <a:xfrm>
            <a:off x="4241800" y="3780367"/>
            <a:ext cx="1198033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对称</a:t>
            </a:r>
            <a:endParaRPr lang="zh-CN" altLang="en-US" sz="3733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33634" y="3786718"/>
            <a:ext cx="2150533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中心对称</a:t>
            </a:r>
          </a:p>
        </p:txBody>
      </p:sp>
      <p:sp>
        <p:nvSpPr>
          <p:cNvPr id="17" name="矩形 16"/>
          <p:cNvSpPr/>
          <p:nvPr/>
        </p:nvSpPr>
        <p:spPr>
          <a:xfrm>
            <a:off x="2455333" y="4635500"/>
            <a:ext cx="5010151" cy="6900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对称中心（简称中心）</a:t>
            </a:r>
          </a:p>
        </p:txBody>
      </p:sp>
      <p:pic>
        <p:nvPicPr>
          <p:cNvPr id="820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3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8205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6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13" grpId="2"/>
      <p:bldP spid="14" grpId="3"/>
      <p:bldP spid="15" grpId="4"/>
      <p:bldP spid="16" grpId="5"/>
      <p:bldP spid="17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等腰三角形 13"/>
          <p:cNvSpPr/>
          <p:nvPr/>
        </p:nvSpPr>
        <p:spPr>
          <a:xfrm rot="1518134" flipH="1" flipV="1">
            <a:off x="7044267" y="2245784"/>
            <a:ext cx="2106084" cy="1280584"/>
          </a:xfrm>
          <a:prstGeom prst="triangle">
            <a:avLst>
              <a:gd name="adj" fmla="val 1383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19" name="组合 1"/>
          <p:cNvGrpSpPr/>
          <p:nvPr/>
        </p:nvGrpSpPr>
        <p:grpSpPr>
          <a:xfrm>
            <a:off x="1640418" y="1058333"/>
            <a:ext cx="8911167" cy="3259667"/>
            <a:chOff x="1454525" y="2412677"/>
            <a:chExt cx="8912447" cy="326010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756461" y="2613788"/>
              <a:ext cx="6389017" cy="2946796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等腰三角形 3"/>
            <p:cNvSpPr/>
            <p:nvPr/>
          </p:nvSpPr>
          <p:spPr>
            <a:xfrm rot="1518134">
              <a:off x="3095178" y="3348369"/>
              <a:ext cx="2104269" cy="1280756"/>
            </a:xfrm>
            <a:prstGeom prst="triangle">
              <a:avLst>
                <a:gd name="adj" fmla="val 13831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52443" y="2412677"/>
              <a:ext cx="518659" cy="6160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A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09781" y="3989806"/>
              <a:ext cx="518657" cy="61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B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12543" y="5056750"/>
              <a:ext cx="520775" cy="6160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C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54525" y="4112590"/>
              <a:ext cx="891244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4071102" y="2412677"/>
              <a:ext cx="4100572" cy="3260106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5959439" y="4053316"/>
              <a:ext cx="120667" cy="12066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39276" y="3399177"/>
              <a:ext cx="544061" cy="6160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i="1" kern="1200" cap="none" spc="0" normalizeH="0" baseline="0" noProof="0">
                  <a:latin typeface="+mj-lt"/>
                  <a:ea typeface="+mn-ea"/>
                  <a:cs typeface="+mn-cs"/>
                </a:rPr>
                <a:t>O</a:t>
              </a:r>
              <a:endParaRPr kumimoji="0" lang="zh-CN" altLang="en-US" sz="3200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弧形 11"/>
            <p:cNvSpPr/>
            <p:nvPr/>
          </p:nvSpPr>
          <p:spPr>
            <a:xfrm rot="12317034">
              <a:off x="5745624" y="3932648"/>
              <a:ext cx="480553" cy="480548"/>
            </a:xfrm>
            <a:prstGeom prst="arc">
              <a:avLst>
                <a:gd name="adj1" fmla="val 10872611"/>
                <a:gd name="adj2" fmla="val 0"/>
              </a:avLst>
            </a:prstGeom>
            <a:ln w="28575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77881" y="4529629"/>
              <a:ext cx="1274416" cy="61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200" b="1" kern="1200" cap="none" spc="0" normalizeH="0" baseline="0" noProof="0">
                  <a:latin typeface="+mj-lt"/>
                  <a:ea typeface="+mn-ea"/>
                  <a:cs typeface="+mn-cs"/>
                </a:rPr>
                <a:t>180°</a:t>
              </a:r>
              <a:endParaRPr kumimoji="0" lang="zh-CN" altLang="en-US" sz="3200" b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979834" y="3814233"/>
            <a:ext cx="635000" cy="61595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200" b="1" i="1" kern="1200" cap="none" spc="0" normalizeH="0" baseline="0" noProof="0">
                <a:latin typeface="+mj-lt"/>
                <a:ea typeface="+mn-ea"/>
                <a:cs typeface="+mn-cs"/>
              </a:rPr>
              <a:t>A′</a:t>
            </a:r>
            <a:endParaRPr kumimoji="0" lang="zh-CN" altLang="en-US" sz="3200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02752" y="2760133"/>
            <a:ext cx="635000" cy="61595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200" b="1" i="1" kern="1200" cap="none" spc="0" normalizeH="0" baseline="0" noProof="0">
                <a:latin typeface="+mj-lt"/>
                <a:ea typeface="+mn-ea"/>
                <a:cs typeface="+mn-cs"/>
              </a:rPr>
              <a:t>B′</a:t>
            </a:r>
            <a:endParaRPr kumimoji="0" lang="zh-CN" altLang="en-US" sz="3200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13034" y="1293284"/>
            <a:ext cx="635000" cy="61595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200" b="1" i="1" kern="1200" cap="none" spc="0" normalizeH="0" baseline="0" noProof="0">
                <a:latin typeface="+mj-lt"/>
                <a:ea typeface="+mn-ea"/>
                <a:cs typeface="+mn-cs"/>
              </a:rPr>
              <a:t>C′</a:t>
            </a:r>
            <a:endParaRPr kumimoji="0" lang="zh-CN" altLang="en-US" sz="3200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sp>
        <p:nvSpPr>
          <p:cNvPr id="18" name="文本框 107570"/>
          <p:cNvSpPr txBox="1">
            <a:spLocks noChangeArrowheads="1"/>
          </p:cNvSpPr>
          <p:nvPr/>
        </p:nvSpPr>
        <p:spPr bwMode="auto">
          <a:xfrm>
            <a:off x="495300" y="4620684"/>
            <a:ext cx="11201400" cy="169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找一找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下图中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△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A′</a:t>
            </a:r>
            <a:r>
              <a:rPr kumimoji="0" lang="zh-CN" altLang="zh-CN" sz="4267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B′C′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与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△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ABC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关于点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是成中心对称的，你能从图中找到哪些等量关系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n-US" altLang="zh-CN" sz="42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922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7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8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07570"/>
          <p:cNvSpPr txBox="1">
            <a:spLocks noChangeArrowheads="1"/>
          </p:cNvSpPr>
          <p:nvPr/>
        </p:nvSpPr>
        <p:spPr bwMode="auto">
          <a:xfrm>
            <a:off x="495300" y="812800"/>
            <a:ext cx="11201400" cy="16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思考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观察上图，两个图形形成中心对称，说一说中心对称有什么特性？</a:t>
            </a:r>
            <a:endParaRPr kumimoji="0" lang="en-US" altLang="zh-CN" sz="42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95300" y="3708400"/>
            <a:ext cx="11201400" cy="143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  <a:sym typeface="Wingdings" pitchFamily="2" charset="2"/>
              </a:rPr>
              <a:t>1.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关于中心对称的两个图形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,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对称点所连线段都经过对称中心，并且被对称中心所平分</a:t>
            </a:r>
            <a:r>
              <a:rPr kumimoji="0" lang="en-US" altLang="zh-CN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4267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5300" y="5355167"/>
            <a:ext cx="112014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关于中心对称的两个图形是全等形</a:t>
            </a: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.</a:t>
            </a:r>
            <a:endParaRPr lang="zh-CN" altLang="en-US" sz="4267" b="1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300" y="2719918"/>
            <a:ext cx="8784167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r>
              <a:rPr lang="zh-CN" altLang="en-US" sz="4267" b="1">
                <a:solidFill>
                  <a:srgbClr val="FF0000"/>
                </a:solidFill>
                <a:latin typeface="Arial" pitchFamily="34" charset="0"/>
                <a:ea typeface="宋体" pitchFamily="2" charset="-122"/>
              </a:rPr>
              <a:t>归纳</a:t>
            </a:r>
            <a:r>
              <a:rPr lang="zh-CN" altLang="en-US" sz="4267" b="1">
                <a:solidFill>
                  <a:srgbClr val="FF0000"/>
                </a:solidFill>
                <a:latin typeface="Arial" pitchFamily="34" charset="0"/>
                <a:ea typeface="宋体" pitchFamily="2" charset="-122"/>
                <a:sym typeface="Wingdings" pitchFamily="2" charset="2"/>
              </a:rPr>
              <a:t>：中心对称的性质</a:t>
            </a:r>
          </a:p>
        </p:txBody>
      </p:sp>
      <p:pic>
        <p:nvPicPr>
          <p:cNvPr id="1024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9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14917" y="484717"/>
            <a:ext cx="10562167" cy="1502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想一想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：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中心对称与轴对称有什么区别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?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又有什么联系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?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14917" y="2034118"/>
          <a:ext cx="10562168" cy="4459817"/>
        </p:xfrm>
        <a:graphic>
          <a:graphicData uri="http://schemas.openxmlformats.org/drawingml/2006/table">
            <a:tbl>
              <a:tblPr/>
              <a:tblGrid>
                <a:gridCol w="5281084"/>
                <a:gridCol w="5281084"/>
              </a:tblGrid>
              <a:tr h="768277"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latin typeface="+mj-lt"/>
                          <a:ea typeface="+mn-ea"/>
                        </a:rPr>
                        <a:t>轴对称</a:t>
                      </a:r>
                    </a:p>
                  </a:txBody>
                  <a:tcPr marL="121908" marR="121908" marT="60955" marB="60955" anchor="ctr">
                    <a:lnL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中心对称</a:t>
                      </a:r>
                    </a:p>
                  </a:txBody>
                  <a:tcPr marL="121908" marR="121908" marT="60955" marB="60955" anchor="ctr">
                    <a:lnL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L>
                    <a:lnR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553"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latin typeface="+mj-lt"/>
                          <a:ea typeface="+mn-ea"/>
                        </a:rPr>
                        <a:t>有一条对称轴</a:t>
                      </a:r>
                      <a:r>
                        <a:rPr lang="en-US" altLang="zh-CN" sz="3733" b="1">
                          <a:latin typeface="+mj-lt"/>
                          <a:ea typeface="+mn-ea"/>
                        </a:rPr>
                        <a:t>---</a:t>
                      </a:r>
                      <a:r>
                        <a:rPr lang="zh-CN" altLang="en-US" sz="3733" b="1">
                          <a:latin typeface="+mj-lt"/>
                          <a:ea typeface="+mn-ea"/>
                        </a:rPr>
                        <a:t>直线</a:t>
                      </a:r>
                    </a:p>
                  </a:txBody>
                  <a:tcPr marL="121908" marR="121908" marT="60955" marB="60955" anchor="ctr">
                    <a:lnL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有一个对称中心</a:t>
                      </a:r>
                      <a:r>
                        <a:rPr lang="en-US" altLang="zh-CN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—</a:t>
                      </a: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点</a:t>
                      </a:r>
                    </a:p>
                  </a:txBody>
                  <a:tcPr marL="121908" marR="121908" marT="60955" marB="60955" anchor="ctr">
                    <a:lnL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L>
                    <a:lnR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0993"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latin typeface="+mj-lt"/>
                          <a:ea typeface="+mn-ea"/>
                        </a:rPr>
                        <a:t>图形沿对称轴对折</a:t>
                      </a:r>
                      <a:r>
                        <a:rPr lang="en-US" altLang="zh-CN" sz="3733" b="1">
                          <a:latin typeface="+mj-lt"/>
                          <a:ea typeface="+mn-ea"/>
                        </a:rPr>
                        <a:t>(</a:t>
                      </a:r>
                      <a:r>
                        <a:rPr lang="zh-CN" altLang="en-US" sz="3733" b="1">
                          <a:latin typeface="+mj-lt"/>
                          <a:ea typeface="+mn-ea"/>
                        </a:rPr>
                        <a:t>翻折</a:t>
                      </a:r>
                      <a:r>
                        <a:rPr lang="en-US" altLang="zh-CN" sz="3733" b="1">
                          <a:latin typeface="+mj-lt"/>
                          <a:ea typeface="+mn-ea"/>
                        </a:rPr>
                        <a:t>180</a:t>
                      </a:r>
                      <a:r>
                        <a:rPr lang="en-US" altLang="zh-CN" sz="3733" b="1" baseline="0">
                          <a:latin typeface="+mj-lt"/>
                          <a:ea typeface="+mn-ea"/>
                        </a:rPr>
                        <a:t>°</a:t>
                      </a:r>
                      <a:r>
                        <a:rPr lang="en-US" altLang="zh-CN" sz="3733" b="1">
                          <a:latin typeface="+mj-lt"/>
                          <a:ea typeface="+mn-ea"/>
                        </a:rPr>
                        <a:t>)</a:t>
                      </a:r>
                      <a:r>
                        <a:rPr lang="zh-CN" altLang="en-US" sz="3733" b="1">
                          <a:latin typeface="+mj-lt"/>
                          <a:ea typeface="+mn-ea"/>
                        </a:rPr>
                        <a:t>后重合</a:t>
                      </a:r>
                    </a:p>
                  </a:txBody>
                  <a:tcPr marL="121908" marR="121908" marT="60955" marB="60955" anchor="ctr">
                    <a:lnL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图形绕对称中心旋转</a:t>
                      </a:r>
                      <a:r>
                        <a:rPr lang="en-US" altLang="zh-CN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180</a:t>
                      </a:r>
                      <a:r>
                        <a:rPr lang="en-US" altLang="zh-CN" sz="3733" b="1" baseline="0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°</a:t>
                      </a: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后重合</a:t>
                      </a:r>
                    </a:p>
                  </a:txBody>
                  <a:tcPr marL="121908" marR="121908" marT="60955" marB="60955" anchor="ctr">
                    <a:lnL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L>
                    <a:lnR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0993"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latin typeface="+mj-lt"/>
                          <a:ea typeface="+mn-ea"/>
                        </a:rPr>
                        <a:t>对称点的连线被对称轴垂直平分</a:t>
                      </a:r>
                    </a:p>
                  </a:txBody>
                  <a:tcPr marL="121908" marR="121908" marT="60955" marB="60955" anchor="ctr">
                    <a:lnL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lvl="0" indent="-457200" algn="l" defTabSz="12192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n"/>
                        <a:defRPr sz="3467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893233" lvl="1" indent="-433493">
                        <a:buClr>
                          <a:schemeClr val="accent2"/>
                        </a:buClr>
                        <a:defRPr sz="2933" kern="1200"/>
                      </a:lvl2pPr>
                      <a:lvl3pPr marL="1363133" lvl="2" indent="-467360">
                        <a:buClr>
                          <a:schemeClr val="accent1"/>
                        </a:buClr>
                        <a:defRPr sz="2667" kern="1200"/>
                      </a:lvl3pPr>
                      <a:lvl4pPr marL="1786467" lvl="3" indent="-420793">
                        <a:buClr>
                          <a:schemeClr val="accent2"/>
                        </a:buClr>
                        <a:defRPr sz="2400" kern="1200"/>
                      </a:lvl4pPr>
                      <a:lvl5pPr marL="2241973" lvl="4" indent="-452967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对称点连线经过对称中心</a:t>
                      </a:r>
                      <a:r>
                        <a:rPr lang="en-US" altLang="zh-CN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,</a:t>
                      </a:r>
                      <a:r>
                        <a:rPr lang="zh-CN" altLang="en-US" sz="3733" b="1">
                          <a:solidFill>
                            <a:srgbClr val="000099"/>
                          </a:solidFill>
                          <a:latin typeface="+mj-lt"/>
                          <a:ea typeface="+mn-ea"/>
                        </a:rPr>
                        <a:t>且被对称中心平分</a:t>
                      </a:r>
                    </a:p>
                  </a:txBody>
                  <a:tcPr marL="121908" marR="121908" marT="60955" marB="60955" anchor="ctr">
                    <a:lnL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L>
                    <a:lnR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99"/>
                      </a:solidFill>
                      <a:prstDash val="solid"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FF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684" y="2891367"/>
            <a:ext cx="4881033" cy="8233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684" y="3956051"/>
            <a:ext cx="4881033" cy="10900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684" y="5268384"/>
            <a:ext cx="4881033" cy="109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8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8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129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9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63033" y="1073151"/>
            <a:ext cx="11065934" cy="14372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思考</a:t>
            </a:r>
            <a:r>
              <a:rPr lang="en-US" altLang="zh-CN" sz="4267" b="1">
                <a:latin typeface="Times New Roman" pitchFamily="18" charset="0"/>
                <a:ea typeface="宋体" pitchFamily="2" charset="-122"/>
              </a:rPr>
              <a:t>1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：已知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点和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点，你能画出点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关于点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的对称点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A'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吗？</a:t>
            </a:r>
            <a:endParaRPr lang="en-US" altLang="zh-CN" sz="4267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" name="椭圆 2"/>
          <p:cNvSpPr>
            <a:spLocks noChangeArrowheads="1"/>
          </p:cNvSpPr>
          <p:nvPr/>
        </p:nvSpPr>
        <p:spPr bwMode="auto">
          <a:xfrm>
            <a:off x="3414184" y="3409951"/>
            <a:ext cx="101600" cy="1016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4" name="椭圆 3"/>
          <p:cNvSpPr>
            <a:spLocks noChangeArrowheads="1"/>
          </p:cNvSpPr>
          <p:nvPr/>
        </p:nvSpPr>
        <p:spPr bwMode="auto">
          <a:xfrm>
            <a:off x="5852584" y="3409951"/>
            <a:ext cx="101600" cy="1016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5" name="直接连接符 4"/>
          <p:cNvSpPr/>
          <p:nvPr/>
        </p:nvSpPr>
        <p:spPr>
          <a:xfrm flipV="1">
            <a:off x="3475567" y="3467100"/>
            <a:ext cx="2432051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6" name="直接连接符 5"/>
          <p:cNvSpPr/>
          <p:nvPr/>
        </p:nvSpPr>
        <p:spPr>
          <a:xfrm>
            <a:off x="5903384" y="3460751"/>
            <a:ext cx="2427816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dash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8278284" y="3409951"/>
            <a:ext cx="101600" cy="1016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>
            <a:defPPr>
              <a:defRPr lang="en-US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81251" y="2878667"/>
            <a:ext cx="641349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33484" y="2523067"/>
            <a:ext cx="711200" cy="7810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771467" y="2878667"/>
            <a:ext cx="764117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A'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788584" y="4220633"/>
            <a:ext cx="3454400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4267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连结</a:t>
            </a:r>
            <a:r>
              <a:rPr kumimoji="0" lang="en-US" altLang="zh-CN" sz="4267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OA</a:t>
            </a:r>
            <a:r>
              <a:rPr kumimoji="0" lang="zh-CN" altLang="en-US" sz="4267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endParaRPr kumimoji="0" lang="zh-CN" altLang="en-US" sz="4267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38084" y="4214285"/>
            <a:ext cx="6720416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spcBef>
                <a:spcPct val="50000"/>
              </a:spcBef>
            </a:pP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并延长到</a:t>
            </a:r>
            <a:r>
              <a:rPr lang="en-US" altLang="zh-CN" sz="4267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A'</a:t>
            </a: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，使</a:t>
            </a:r>
            <a:r>
              <a:rPr lang="en-US" altLang="zh-CN" sz="4267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OA'</a:t>
            </a: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=</a:t>
            </a:r>
            <a:r>
              <a:rPr lang="en-US" altLang="zh-CN" sz="4267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OA</a:t>
            </a: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88584" y="5213351"/>
            <a:ext cx="5384800" cy="7810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spcBef>
                <a:spcPct val="50000"/>
              </a:spcBef>
            </a:pP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则</a:t>
            </a:r>
            <a:r>
              <a:rPr lang="en-US" altLang="zh-CN" sz="4267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A'</a:t>
            </a:r>
            <a:r>
              <a:rPr lang="zh-CN" altLang="en-US" sz="42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是所求的点</a:t>
            </a:r>
          </a:p>
        </p:txBody>
      </p:sp>
      <p:pic>
        <p:nvPicPr>
          <p:cNvPr id="12302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3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2305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6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  <p:bldP spid="9" grpId="2"/>
      <p:bldP spid="10" grpId="3"/>
      <p:bldP spid="11" grpId="4"/>
      <p:bldP spid="12" grpId="5"/>
      <p:bldP spid="13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63033" y="772584"/>
            <a:ext cx="11065934" cy="1435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思考</a:t>
            </a:r>
            <a:r>
              <a:rPr lang="en-US" altLang="zh-CN" sz="4267" b="1">
                <a:latin typeface="Times New Roman" pitchFamily="18" charset="0"/>
                <a:ea typeface="宋体" pitchFamily="2" charset="-122"/>
              </a:rPr>
              <a:t>2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：已知线段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AB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和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点，画出线段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AB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关于点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的对称线段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A' B' 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05334" y="3308351"/>
            <a:ext cx="8128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O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73334" y="2819400"/>
            <a:ext cx="5080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297334" y="5422900"/>
            <a:ext cx="5080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B</a:t>
            </a:r>
          </a:p>
        </p:txBody>
      </p:sp>
      <p:sp>
        <p:nvSpPr>
          <p:cNvPr id="6" name="直接连接符 5"/>
          <p:cNvSpPr/>
          <p:nvPr/>
        </p:nvSpPr>
        <p:spPr>
          <a:xfrm>
            <a:off x="7281334" y="3409951"/>
            <a:ext cx="1016000" cy="2032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7" name="椭圆 6"/>
          <p:cNvSpPr/>
          <p:nvPr/>
        </p:nvSpPr>
        <p:spPr>
          <a:xfrm>
            <a:off x="9190567" y="3822700"/>
            <a:ext cx="101600" cy="1016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63033" y="2341033"/>
            <a:ext cx="6553200" cy="127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连结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并延长到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A'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，使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OA'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＝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OA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，则得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的对称点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A'</a:t>
            </a:r>
            <a:endParaRPr kumimoji="0" lang="en-US" altLang="zh-CN" sz="3733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" name="直接连接符 8"/>
          <p:cNvSpPr/>
          <p:nvPr/>
        </p:nvSpPr>
        <p:spPr>
          <a:xfrm>
            <a:off x="7321550" y="3429000"/>
            <a:ext cx="3839633" cy="863600"/>
          </a:xfrm>
          <a:prstGeom prst="line">
            <a:avLst/>
          </a:prstGeom>
          <a:ln w="19050" cap="flat" cmpd="sng">
            <a:solidFill>
              <a:srgbClr val="0000FF"/>
            </a:solidFill>
            <a:prstDash val="dash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10" name="文本框 9"/>
          <p:cNvSpPr txBox="1"/>
          <p:nvPr/>
        </p:nvSpPr>
        <p:spPr>
          <a:xfrm>
            <a:off x="11029952" y="4121151"/>
            <a:ext cx="9144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A'</a:t>
            </a:r>
          </a:p>
        </p:txBody>
      </p:sp>
      <p:sp>
        <p:nvSpPr>
          <p:cNvPr id="11" name="直接连接符 10"/>
          <p:cNvSpPr/>
          <p:nvPr/>
        </p:nvSpPr>
        <p:spPr>
          <a:xfrm flipV="1">
            <a:off x="8318500" y="2288118"/>
            <a:ext cx="1824567" cy="3168649"/>
          </a:xfrm>
          <a:prstGeom prst="line">
            <a:avLst/>
          </a:prstGeom>
          <a:ln w="19050" cap="flat" cmpd="sng">
            <a:solidFill>
              <a:srgbClr val="0000FF"/>
            </a:solidFill>
            <a:prstDash val="dash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12" name="文本框 11"/>
          <p:cNvSpPr txBox="1"/>
          <p:nvPr/>
        </p:nvSpPr>
        <p:spPr>
          <a:xfrm>
            <a:off x="571500" y="3744384"/>
            <a:ext cx="6538384" cy="1272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连结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BO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并延长到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B'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，使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OB'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＝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OB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，则得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B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的对称点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B'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535585" y="1731433"/>
            <a:ext cx="11176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B'</a:t>
            </a:r>
          </a:p>
        </p:txBody>
      </p:sp>
      <p:sp>
        <p:nvSpPr>
          <p:cNvPr id="14" name="直接连接符 13"/>
          <p:cNvSpPr/>
          <p:nvPr/>
        </p:nvSpPr>
        <p:spPr>
          <a:xfrm>
            <a:off x="10143067" y="2226733"/>
            <a:ext cx="1016000" cy="2032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15" name="文本框 14"/>
          <p:cNvSpPr txBox="1"/>
          <p:nvPr/>
        </p:nvSpPr>
        <p:spPr>
          <a:xfrm>
            <a:off x="563033" y="5149851"/>
            <a:ext cx="6546851" cy="1272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连结 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A'B' 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，则线段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A'B'</a:t>
            </a: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是所画线段</a:t>
            </a:r>
          </a:p>
        </p:txBody>
      </p:sp>
      <p:pic>
        <p:nvPicPr>
          <p:cNvPr id="1332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9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3331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2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5" nodeType="after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7" nodeType="afterEffect"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8" grpId="4"/>
      <p:bldP spid="10" grpId="5"/>
      <p:bldP spid="12" grpId="6"/>
      <p:bldP spid="13" grpId="7"/>
      <p:bldP spid="15" grpId="8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文本框 1"/>
          <p:cNvSpPr txBox="1"/>
          <p:nvPr/>
        </p:nvSpPr>
        <p:spPr>
          <a:xfrm>
            <a:off x="563033" y="931333"/>
            <a:ext cx="11065934" cy="2093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algn="just">
              <a:spcBef>
                <a:spcPct val="50000"/>
              </a:spcBef>
            </a:pP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例  如图，已知四边形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ABCD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和点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，试画出四边形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ABCD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关于点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O</a:t>
            </a:r>
            <a:r>
              <a:rPr lang="zh-CN" altLang="en-US" sz="4267" b="1">
                <a:latin typeface="Times New Roman" pitchFamily="18" charset="0"/>
                <a:ea typeface="宋体" pitchFamily="2" charset="-122"/>
              </a:rPr>
              <a:t>成中心对称的图形</a:t>
            </a:r>
            <a:r>
              <a:rPr lang="en-US" altLang="zh-CN" sz="4267" b="1" i="1">
                <a:latin typeface="Times New Roman" pitchFamily="18" charset="0"/>
                <a:ea typeface="宋体" pitchFamily="2" charset="-122"/>
              </a:rPr>
              <a:t>A'B'C'D'</a:t>
            </a:r>
            <a:r>
              <a:rPr lang="en-US" altLang="zh-CN" sz="4267" b="1">
                <a:latin typeface="Times New Roman" pitchFamily="18" charset="0"/>
                <a:ea typeface="宋体" pitchFamily="2" charset="-122"/>
              </a:rPr>
              <a:t>.</a:t>
            </a:r>
            <a:endParaRPr lang="en-US" altLang="zh-CN" sz="4267" b="1" i="1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15363" name="组合 26"/>
          <p:cNvGrpSpPr/>
          <p:nvPr/>
        </p:nvGrpSpPr>
        <p:grpSpPr>
          <a:xfrm>
            <a:off x="2027767" y="2755899"/>
            <a:ext cx="5238750" cy="3539068"/>
            <a:chOff x="2028238" y="2756427"/>
            <a:chExt cx="5237269" cy="3539502"/>
          </a:xfrm>
        </p:grpSpPr>
        <p:sp>
          <p:nvSpPr>
            <p:cNvPr id="19" name="任意多边形 18"/>
            <p:cNvSpPr/>
            <p:nvPr/>
          </p:nvSpPr>
          <p:spPr>
            <a:xfrm>
              <a:off x="2713844" y="3455013"/>
              <a:ext cx="2295935" cy="2201603"/>
            </a:xfrm>
            <a:custGeom>
              <a:gdLst>
                <a:gd name="connsiteX0" fmla="*/ 0 w 1479550"/>
                <a:gd name="connsiteY0" fmla="*/ 825500 h 1419225"/>
                <a:gd name="connsiteX1" fmla="*/ 117475 w 1479550"/>
                <a:gd name="connsiteY1" fmla="*/ 1419225 h 1419225"/>
                <a:gd name="connsiteX2" fmla="*/ 1479550 w 1479550"/>
                <a:gd name="connsiteY2" fmla="*/ 1419225 h 1419225"/>
                <a:gd name="connsiteX3" fmla="*/ 803275 w 1479550"/>
                <a:gd name="connsiteY3" fmla="*/ 0 h 1419225"/>
                <a:gd name="connsiteX4" fmla="*/ 0 w 1479550"/>
                <a:gd name="connsiteY4" fmla="*/ 825500 h 14192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550" h="1419225">
                  <a:moveTo>
                    <a:pt x="0" y="825500"/>
                  </a:moveTo>
                  <a:lnTo>
                    <a:pt x="117475" y="1419225"/>
                  </a:lnTo>
                  <a:lnTo>
                    <a:pt x="1479550" y="1419225"/>
                  </a:lnTo>
                  <a:lnTo>
                    <a:pt x="803275" y="0"/>
                  </a:lnTo>
                  <a:lnTo>
                    <a:pt x="0" y="825500"/>
                  </a:ln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39301" y="5597343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A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09779" y="5597342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B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79318" y="2756427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C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28238" y="4051986"/>
              <a:ext cx="59249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D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910008" y="4272146"/>
              <a:ext cx="118500" cy="1185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73008" y="3573561"/>
              <a:ext cx="59249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O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6" name="云形标注 114721"/>
          <p:cNvSpPr/>
          <p:nvPr/>
        </p:nvSpPr>
        <p:spPr>
          <a:xfrm>
            <a:off x="7876118" y="4749800"/>
            <a:ext cx="3752849" cy="1278467"/>
          </a:xfrm>
          <a:prstGeom prst="cloudCallout">
            <a:avLst>
              <a:gd name="adj1" fmla="val 44727"/>
              <a:gd name="adj2" fmla="val 68935"/>
            </a:avLst>
          </a:pr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en-US"/>
            </a:defPPr>
          </a:lstStyle>
          <a:p>
            <a:pPr algn="ctr">
              <a:spcBef>
                <a:spcPct val="50000"/>
              </a:spcBef>
            </a:pPr>
            <a:r>
              <a:rPr lang="zh-CN" altLang="en-US" sz="4267" b="1">
                <a:solidFill>
                  <a:srgbClr val="FF0000"/>
                </a:solidFill>
                <a:latin typeface="Arial" pitchFamily="34" charset="0"/>
                <a:ea typeface="华文行楷" panose="02010800040101010101" pitchFamily="2" charset="-122"/>
              </a:rPr>
              <a:t>怎么办？</a:t>
            </a:r>
            <a:endParaRPr lang="zh-CN" altLang="en-US" sz="4267" b="1">
              <a:solidFill>
                <a:srgbClr val="FF0000"/>
              </a:solidFill>
              <a:latin typeface="Times New Roman" pitchFamily="18" charset="0"/>
              <a:ea typeface="华文行楷" panose="02010800040101010101" pitchFamily="2" charset="-122"/>
            </a:endParaRPr>
          </a:p>
        </p:txBody>
      </p:sp>
      <p:pic>
        <p:nvPicPr>
          <p:cNvPr id="15365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5368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9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1"/>
          <p:cNvGrpSpPr/>
          <p:nvPr/>
        </p:nvGrpSpPr>
        <p:grpSpPr>
          <a:xfrm>
            <a:off x="2027767" y="639233"/>
            <a:ext cx="5238750" cy="3539067"/>
            <a:chOff x="2028238" y="2227196"/>
            <a:chExt cx="5237269" cy="3539500"/>
          </a:xfrm>
        </p:grpSpPr>
        <p:sp>
          <p:nvSpPr>
            <p:cNvPr id="3" name="任意多边形 2"/>
            <p:cNvSpPr/>
            <p:nvPr/>
          </p:nvSpPr>
          <p:spPr>
            <a:xfrm>
              <a:off x="2713844" y="2925781"/>
              <a:ext cx="2295935" cy="2201603"/>
            </a:xfrm>
            <a:custGeom>
              <a:gdLst>
                <a:gd name="connsiteX0" fmla="*/ 0 w 1479550"/>
                <a:gd name="connsiteY0" fmla="*/ 825500 h 1419225"/>
                <a:gd name="connsiteX1" fmla="*/ 117475 w 1479550"/>
                <a:gd name="connsiteY1" fmla="*/ 1419225 h 1419225"/>
                <a:gd name="connsiteX2" fmla="*/ 1479550 w 1479550"/>
                <a:gd name="connsiteY2" fmla="*/ 1419225 h 1419225"/>
                <a:gd name="connsiteX3" fmla="*/ 803275 w 1479550"/>
                <a:gd name="connsiteY3" fmla="*/ 0 h 1419225"/>
                <a:gd name="connsiteX4" fmla="*/ 0 w 1479550"/>
                <a:gd name="connsiteY4" fmla="*/ 825500 h 14192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550" h="1419225">
                  <a:moveTo>
                    <a:pt x="0" y="825500"/>
                  </a:moveTo>
                  <a:lnTo>
                    <a:pt x="117475" y="1419225"/>
                  </a:lnTo>
                  <a:lnTo>
                    <a:pt x="1479550" y="1419225"/>
                  </a:lnTo>
                  <a:lnTo>
                    <a:pt x="803275" y="0"/>
                  </a:lnTo>
                  <a:lnTo>
                    <a:pt x="0" y="825500"/>
                  </a:ln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39301" y="5068111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A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09779" y="5068111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B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579318" y="2227196"/>
              <a:ext cx="562875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C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28238" y="3522755"/>
              <a:ext cx="59249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D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910008" y="3742915"/>
              <a:ext cx="118500" cy="1185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673008" y="3044329"/>
              <a:ext cx="59249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O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63033" y="4324351"/>
            <a:ext cx="11065934" cy="209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just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分析：要画出四边形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ABCD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关于点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O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成中心对称的图形，只要画出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C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D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四点关于点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O</a:t>
            </a: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的对应点，再顺次连接各对应点即可</a:t>
            </a:r>
            <a:r>
              <a:rPr kumimoji="0" lang="en-US" altLang="zh-CN" sz="4267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4267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638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6391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14"/>
          <p:cNvSpPr/>
          <p:nvPr/>
        </p:nvSpPr>
        <p:spPr>
          <a:xfrm flipH="1" flipV="1">
            <a:off x="7806267" y="1058333"/>
            <a:ext cx="2294467" cy="2201333"/>
          </a:xfrm>
          <a:custGeom>
            <a:gdLst>
              <a:gd name="connsiteX0" fmla="*/ 0 w 1479550"/>
              <a:gd name="connsiteY0" fmla="*/ 825500 h 1419225"/>
              <a:gd name="connsiteX1" fmla="*/ 117475 w 1479550"/>
              <a:gd name="connsiteY1" fmla="*/ 1419225 h 1419225"/>
              <a:gd name="connsiteX2" fmla="*/ 1479550 w 1479550"/>
              <a:gd name="connsiteY2" fmla="*/ 1419225 h 1419225"/>
              <a:gd name="connsiteX3" fmla="*/ 803275 w 1479550"/>
              <a:gd name="connsiteY3" fmla="*/ 0 h 1419225"/>
              <a:gd name="connsiteX4" fmla="*/ 0 w 1479550"/>
              <a:gd name="connsiteY4" fmla="*/ 825500 h 14192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550" h="1419225">
                <a:moveTo>
                  <a:pt x="0" y="825500"/>
                </a:moveTo>
                <a:lnTo>
                  <a:pt x="117475" y="1419225"/>
                </a:lnTo>
                <a:lnTo>
                  <a:pt x="1479550" y="1419225"/>
                </a:lnTo>
                <a:lnTo>
                  <a:pt x="803275" y="0"/>
                </a:lnTo>
                <a:lnTo>
                  <a:pt x="0" y="825500"/>
                </a:ln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411" name="组合 1"/>
          <p:cNvGrpSpPr/>
          <p:nvPr/>
        </p:nvGrpSpPr>
        <p:grpSpPr>
          <a:xfrm>
            <a:off x="903818" y="800100"/>
            <a:ext cx="5236633" cy="3539067"/>
            <a:chOff x="1747422" y="2267417"/>
            <a:chExt cx="5237269" cy="3539500"/>
          </a:xfrm>
        </p:grpSpPr>
        <p:sp>
          <p:nvSpPr>
            <p:cNvPr id="3" name="任意多边形 2"/>
            <p:cNvSpPr/>
            <p:nvPr/>
          </p:nvSpPr>
          <p:spPr>
            <a:xfrm>
              <a:off x="2431188" y="2966002"/>
              <a:ext cx="2296863" cy="2201603"/>
            </a:xfrm>
            <a:custGeom>
              <a:gdLst>
                <a:gd name="connsiteX0" fmla="*/ 0 w 1479550"/>
                <a:gd name="connsiteY0" fmla="*/ 825500 h 1419225"/>
                <a:gd name="connsiteX1" fmla="*/ 117475 w 1479550"/>
                <a:gd name="connsiteY1" fmla="*/ 1419225 h 1419225"/>
                <a:gd name="connsiteX2" fmla="*/ 1479550 w 1479550"/>
                <a:gd name="connsiteY2" fmla="*/ 1419225 h 1419225"/>
                <a:gd name="connsiteX3" fmla="*/ 803275 w 1479550"/>
                <a:gd name="connsiteY3" fmla="*/ 0 h 1419225"/>
                <a:gd name="connsiteX4" fmla="*/ 0 w 1479550"/>
                <a:gd name="connsiteY4" fmla="*/ 825500 h 14192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550" h="1419225">
                  <a:moveTo>
                    <a:pt x="0" y="825500"/>
                  </a:moveTo>
                  <a:lnTo>
                    <a:pt x="117475" y="1419225"/>
                  </a:lnTo>
                  <a:lnTo>
                    <a:pt x="1479550" y="1419225"/>
                  </a:lnTo>
                  <a:lnTo>
                    <a:pt x="803275" y="0"/>
                  </a:lnTo>
                  <a:lnTo>
                    <a:pt x="0" y="825500"/>
                  </a:ln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056492" y="5108332"/>
              <a:ext cx="565217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A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728049" y="5108332"/>
              <a:ext cx="565217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B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297010" y="2267417"/>
              <a:ext cx="565217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C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747422" y="3562976"/>
              <a:ext cx="59273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D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629049" y="3783136"/>
              <a:ext cx="118548" cy="1185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391952" y="3084551"/>
              <a:ext cx="592739" cy="698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>
                <a:buClrTx/>
                <a:buSzTx/>
                <a:buFontTx/>
                <a:buNone/>
                <a:defRPr/>
              </a:pPr>
              <a:r>
                <a:rPr kumimoji="0" lang="en-US" altLang="zh-CN" sz="3733" b="1" i="1" kern="1200" cap="none" spc="0" normalizeH="0" baseline="0" noProof="0">
                  <a:latin typeface="+mj-lt"/>
                  <a:ea typeface="+mn-ea"/>
                  <a:cs typeface="+mn-cs"/>
                </a:rPr>
                <a:t>O</a:t>
              </a:r>
              <a:endParaRPr kumimoji="0" lang="zh-CN" altLang="en-US" sz="3733" b="1" i="1" kern="1200" cap="none" spc="0" normalizeH="0" baseline="0" noProof="0">
                <a:latin typeface="+mj-lt"/>
                <a:ea typeface="+mn-ea"/>
                <a:cs typeface="+mn-cs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 flipV="1">
            <a:off x="1778000" y="2398184"/>
            <a:ext cx="4006851" cy="129116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5905500" y="1066800"/>
            <a:ext cx="4004733" cy="129116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728133" y="4459817"/>
            <a:ext cx="10735734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连结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AO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并延长到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，使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OA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＝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OA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，得到点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的对应点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A'</a:t>
            </a:r>
            <a:endParaRPr kumimoji="0" lang="en-US" altLang="zh-CN" sz="32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003367" y="529167"/>
            <a:ext cx="698500" cy="6985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733" b="1" i="1" kern="1200" cap="none" spc="0" normalizeH="0" baseline="0" noProof="0">
                <a:latin typeface="+mj-lt"/>
                <a:ea typeface="+mn-ea"/>
                <a:cs typeface="+mn-cs"/>
              </a:rPr>
              <a:t>A′</a:t>
            </a:r>
            <a:endParaRPr kumimoji="0" lang="zh-CN" altLang="en-US" sz="3733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28133" y="5187951"/>
            <a:ext cx="10735734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同理，可作出点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的对应点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32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cxnSp>
        <p:nvCxnSpPr>
          <p:cNvPr id="30" name="直接连接符 29"/>
          <p:cNvCxnSpPr>
            <a:endCxn id="15" idx="2"/>
          </p:cNvCxnSpPr>
          <p:nvPr/>
        </p:nvCxnSpPr>
        <p:spPr>
          <a:xfrm flipV="1">
            <a:off x="6503105" y="1411111"/>
            <a:ext cx="3905251" cy="264160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226300" y="529167"/>
            <a:ext cx="698500" cy="6985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733" b="1" i="1" kern="1200" cap="none" spc="0" normalizeH="0" baseline="0" noProof="0">
                <a:latin typeface="+mj-lt"/>
                <a:ea typeface="+mn-ea"/>
                <a:cs typeface="+mn-cs"/>
              </a:rPr>
              <a:t>B′</a:t>
            </a:r>
            <a:endParaRPr kumimoji="0" lang="zh-CN" altLang="en-US" sz="3733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cxnSp>
        <p:nvCxnSpPr>
          <p:cNvPr id="33" name="直接连接符 32"/>
          <p:cNvCxnSpPr>
            <a:endCxn id="15" idx="3"/>
          </p:cNvCxnSpPr>
          <p:nvPr/>
        </p:nvCxnSpPr>
        <p:spPr>
          <a:xfrm>
            <a:off x="5766841" y="2578807"/>
            <a:ext cx="6038851" cy="17674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8763000" y="3208867"/>
            <a:ext cx="700617" cy="6985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733" b="1" i="1" kern="1200" cap="none" spc="0" normalizeH="0" baseline="0" noProof="0">
                <a:latin typeface="+mj-lt"/>
                <a:ea typeface="+mn-ea"/>
                <a:cs typeface="+mn-cs"/>
              </a:rPr>
              <a:t>C′</a:t>
            </a:r>
            <a:endParaRPr kumimoji="0" lang="zh-CN" altLang="en-US" sz="3733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cxnSp>
        <p:nvCxnSpPr>
          <p:cNvPr id="36" name="直接连接符 35"/>
          <p:cNvCxnSpPr>
            <a:endCxn id="15" idx="0"/>
          </p:cNvCxnSpPr>
          <p:nvPr/>
        </p:nvCxnSpPr>
        <p:spPr>
          <a:xfrm flipV="1">
            <a:off x="4954411" y="2638834"/>
            <a:ext cx="8513234" cy="8149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094385" y="1816100"/>
            <a:ext cx="726017" cy="6963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>
              <a:buClrTx/>
              <a:buSzTx/>
              <a:buFontTx/>
              <a:buNone/>
              <a:defRPr/>
            </a:pPr>
            <a:r>
              <a:rPr kumimoji="0" lang="en-US" altLang="zh-CN" sz="3733" b="1" i="1" kern="1200" cap="none" spc="0" normalizeH="0" baseline="0" noProof="0">
                <a:latin typeface="+mj-lt"/>
                <a:ea typeface="+mn-ea"/>
                <a:cs typeface="+mn-cs"/>
              </a:rPr>
              <a:t>D′</a:t>
            </a:r>
            <a:endParaRPr kumimoji="0" lang="zh-CN" altLang="en-US" sz="3733" b="1" i="1" kern="1200" cap="none" spc="0" normalizeH="0" baseline="0" noProof="0">
              <a:latin typeface="+mj-lt"/>
              <a:ea typeface="+mn-ea"/>
              <a:cs typeface="+mn-cs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728133" y="5918200"/>
            <a:ext cx="10735734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顺次连接点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'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则四边形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A'B'C'D'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即为所作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1742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2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7427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28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1"/>
      <p:bldP spid="29" grpId="2"/>
      <p:bldP spid="32" grpId="3"/>
      <p:bldP spid="35" grpId="4"/>
      <p:bldP spid="38" grpId="5"/>
      <p:bldP spid="39" grpId="6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矩形 1"/>
          <p:cNvSpPr/>
          <p:nvPr/>
        </p:nvSpPr>
        <p:spPr>
          <a:xfrm>
            <a:off x="814917" y="865717"/>
            <a:ext cx="10562167" cy="1502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想一想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：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如图，已知</a:t>
            </a:r>
            <a:r>
              <a:rPr lang="zh-CN" altLang="en-US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zh-CN" altLang="en-US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A′B′C′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中心对称，怎样求出它们的对称中心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？</a:t>
            </a:r>
          </a:p>
        </p:txBody>
      </p:sp>
      <p:grpSp>
        <p:nvGrpSpPr>
          <p:cNvPr id="18435" name="组合 70658"/>
          <p:cNvGrpSpPr/>
          <p:nvPr/>
        </p:nvGrpSpPr>
        <p:grpSpPr>
          <a:xfrm>
            <a:off x="1968503" y="2487083"/>
            <a:ext cx="7711019" cy="3939116"/>
            <a:chOff x="1366" y="1922"/>
            <a:chExt cx="4857" cy="2481"/>
          </a:xfrm>
        </p:grpSpPr>
        <p:grpSp>
          <p:nvGrpSpPr>
            <p:cNvPr id="18441" name="组合 70659"/>
            <p:cNvGrpSpPr>
              <a:grpSpLocks noChangeAspect="1"/>
            </p:cNvGrpSpPr>
            <p:nvPr/>
          </p:nvGrpSpPr>
          <p:grpSpPr>
            <a:xfrm>
              <a:off x="1558" y="2378"/>
              <a:ext cx="1553" cy="1295"/>
              <a:chOff x="3892" y="3635"/>
              <a:chExt cx="2047" cy="1707"/>
            </a:xfrm>
          </p:grpSpPr>
          <p:sp>
            <p:nvSpPr>
              <p:cNvPr id="18452" name="直接连接符 70660"/>
              <p:cNvSpPr>
                <a:spLocks noChangeAspect="1"/>
              </p:cNvSpPr>
              <p:nvPr/>
            </p:nvSpPr>
            <p:spPr>
              <a:xfrm flipV="1">
                <a:off x="3892" y="3637"/>
                <a:ext cx="1051" cy="1704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  <p:sp>
            <p:nvSpPr>
              <p:cNvPr id="18453" name="直接连接符 70661"/>
              <p:cNvSpPr>
                <a:spLocks noChangeAspect="1"/>
              </p:cNvSpPr>
              <p:nvPr/>
            </p:nvSpPr>
            <p:spPr>
              <a:xfrm>
                <a:off x="4948" y="3635"/>
                <a:ext cx="991" cy="1111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  <p:sp>
            <p:nvSpPr>
              <p:cNvPr id="18454" name="直接连接符 70662"/>
              <p:cNvSpPr>
                <a:spLocks noChangeAspect="1"/>
              </p:cNvSpPr>
              <p:nvPr/>
            </p:nvSpPr>
            <p:spPr>
              <a:xfrm flipV="1">
                <a:off x="3892" y="4748"/>
                <a:ext cx="2040" cy="593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</p:grpSp>
        <p:grpSp>
          <p:nvGrpSpPr>
            <p:cNvPr id="18442" name="组合 70663"/>
            <p:cNvGrpSpPr>
              <a:grpSpLocks noChangeAspect="1"/>
            </p:cNvGrpSpPr>
            <p:nvPr/>
          </p:nvGrpSpPr>
          <p:grpSpPr>
            <a:xfrm flipH="1" flipV="1">
              <a:off x="4342" y="2702"/>
              <a:ext cx="1553" cy="1295"/>
              <a:chOff x="1520" y="1768"/>
              <a:chExt cx="2047" cy="1707"/>
            </a:xfrm>
          </p:grpSpPr>
          <p:sp>
            <p:nvSpPr>
              <p:cNvPr id="18449" name="直接连接符 70664"/>
              <p:cNvSpPr>
                <a:spLocks noChangeAspect="1"/>
              </p:cNvSpPr>
              <p:nvPr/>
            </p:nvSpPr>
            <p:spPr>
              <a:xfrm flipV="1">
                <a:off x="1520" y="1771"/>
                <a:ext cx="1051" cy="1704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  <p:sp>
            <p:nvSpPr>
              <p:cNvPr id="18450" name="直接连接符 70665"/>
              <p:cNvSpPr>
                <a:spLocks noChangeAspect="1"/>
              </p:cNvSpPr>
              <p:nvPr/>
            </p:nvSpPr>
            <p:spPr>
              <a:xfrm>
                <a:off x="2576" y="1768"/>
                <a:ext cx="991" cy="1111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  <p:sp>
            <p:nvSpPr>
              <p:cNvPr id="18451" name="直接连接符 70666"/>
              <p:cNvSpPr>
                <a:spLocks noChangeAspect="1"/>
              </p:cNvSpPr>
              <p:nvPr/>
            </p:nvSpPr>
            <p:spPr>
              <a:xfrm flipV="1">
                <a:off x="1520" y="2881"/>
                <a:ext cx="2040" cy="593"/>
              </a:xfrm>
              <a:prstGeom prst="line">
                <a:avLst/>
              </a:prstGeom>
              <a:ln w="57150" cap="flat" cmpd="sng">
                <a:solidFill>
                  <a:srgbClr val="0E0C0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</p:grpSp>
        <p:sp>
          <p:nvSpPr>
            <p:cNvPr id="18443" name="文本框 70667"/>
            <p:cNvSpPr txBox="1"/>
            <p:nvPr/>
          </p:nvSpPr>
          <p:spPr>
            <a:xfrm>
              <a:off x="1366" y="3586"/>
              <a:ext cx="208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A</a:t>
              </a:r>
            </a:p>
          </p:txBody>
        </p:sp>
        <p:sp>
          <p:nvSpPr>
            <p:cNvPr id="18444" name="文本框 70668"/>
            <p:cNvSpPr txBox="1"/>
            <p:nvPr/>
          </p:nvSpPr>
          <p:spPr>
            <a:xfrm>
              <a:off x="3158" y="3074"/>
              <a:ext cx="208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B</a:t>
              </a:r>
            </a:p>
          </p:txBody>
        </p:sp>
        <p:sp>
          <p:nvSpPr>
            <p:cNvPr id="18445" name="文本框 70669"/>
            <p:cNvSpPr txBox="1"/>
            <p:nvPr/>
          </p:nvSpPr>
          <p:spPr>
            <a:xfrm>
              <a:off x="2262" y="1922"/>
              <a:ext cx="228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C</a:t>
              </a:r>
            </a:p>
          </p:txBody>
        </p:sp>
        <p:sp>
          <p:nvSpPr>
            <p:cNvPr id="18446" name="文本框 70670"/>
            <p:cNvSpPr txBox="1"/>
            <p:nvPr/>
          </p:nvSpPr>
          <p:spPr>
            <a:xfrm>
              <a:off x="5902" y="2326"/>
              <a:ext cx="321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A’</a:t>
              </a:r>
            </a:p>
          </p:txBody>
        </p:sp>
        <p:sp>
          <p:nvSpPr>
            <p:cNvPr id="18447" name="文本框 70671"/>
            <p:cNvSpPr txBox="1"/>
            <p:nvPr/>
          </p:nvSpPr>
          <p:spPr>
            <a:xfrm>
              <a:off x="4173" y="2710"/>
              <a:ext cx="321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B’</a:t>
              </a:r>
            </a:p>
          </p:txBody>
        </p:sp>
        <p:sp>
          <p:nvSpPr>
            <p:cNvPr id="18448" name="文本框 70672"/>
            <p:cNvSpPr txBox="1"/>
            <p:nvPr/>
          </p:nvSpPr>
          <p:spPr>
            <a:xfrm>
              <a:off x="5098" y="3994"/>
              <a:ext cx="341" cy="40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</a:lstStyle>
            <a:p>
              <a:pPr defTabSz="1151467"/>
              <a:r>
                <a:rPr lang="en-US" altLang="zh-CN" sz="4267" i="1">
                  <a:solidFill>
                    <a:srgbClr val="0000FF"/>
                  </a:solidFill>
                  <a:latin typeface="Times New Roman" pitchFamily="18" charset="0"/>
                  <a:ea typeface="宋体" pitchFamily="2" charset="-122"/>
                </a:rPr>
                <a:t>C’</a:t>
              </a:r>
            </a:p>
          </p:txBody>
        </p:sp>
      </p:grpSp>
      <p:pic>
        <p:nvPicPr>
          <p:cNvPr id="1843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8439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矩形 1"/>
          <p:cNvSpPr/>
          <p:nvPr/>
        </p:nvSpPr>
        <p:spPr>
          <a:xfrm>
            <a:off x="814917" y="742951"/>
            <a:ext cx="10562167" cy="1502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观察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：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将下面的图形绕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点旋转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180°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，你有什么发现？</a:t>
            </a:r>
          </a:p>
        </p:txBody>
      </p:sp>
      <p:sp>
        <p:nvSpPr>
          <p:cNvPr id="19459" name="直接连接符 2"/>
          <p:cNvSpPr/>
          <p:nvPr/>
        </p:nvSpPr>
        <p:spPr>
          <a:xfrm>
            <a:off x="2017184" y="3058584"/>
            <a:ext cx="2590800" cy="0"/>
          </a:xfrm>
          <a:prstGeom prst="line">
            <a:avLst/>
          </a:prstGeom>
          <a:ln w="41275" cap="flat" cmpd="sng">
            <a:solidFill>
              <a:srgbClr val="3366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19460" name="直接连接符 228367"/>
          <p:cNvSpPr/>
          <p:nvPr/>
        </p:nvSpPr>
        <p:spPr>
          <a:xfrm>
            <a:off x="2017184" y="3058584"/>
            <a:ext cx="2590800" cy="0"/>
          </a:xfrm>
          <a:prstGeom prst="line">
            <a:avLst/>
          </a:prstGeom>
          <a:ln w="41275" cap="flat" cmpd="sng">
            <a:solidFill>
              <a:srgbClr val="00008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19461" name="文本框 228368"/>
          <p:cNvSpPr txBox="1"/>
          <p:nvPr/>
        </p:nvSpPr>
        <p:spPr>
          <a:xfrm>
            <a:off x="1488017" y="2753784"/>
            <a:ext cx="575733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000099"/>
                </a:solidFill>
                <a:latin typeface="Times New Roman" pitchFamily="18" charset="0"/>
                <a:ea typeface="宋体" pitchFamily="2" charset="-122"/>
              </a:rPr>
              <a:t>A</a:t>
            </a:r>
          </a:p>
        </p:txBody>
      </p:sp>
      <p:sp>
        <p:nvSpPr>
          <p:cNvPr id="19462" name="文本框 228369"/>
          <p:cNvSpPr txBox="1"/>
          <p:nvPr/>
        </p:nvSpPr>
        <p:spPr>
          <a:xfrm>
            <a:off x="4656667" y="2753784"/>
            <a:ext cx="575733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000099"/>
                </a:solidFill>
                <a:latin typeface="Times New Roman" pitchFamily="18" charset="0"/>
                <a:ea typeface="宋体" pitchFamily="2" charset="-122"/>
              </a:rPr>
              <a:t>B</a:t>
            </a:r>
          </a:p>
        </p:txBody>
      </p:sp>
      <p:grpSp>
        <p:nvGrpSpPr>
          <p:cNvPr id="19463" name="组合 228378"/>
          <p:cNvGrpSpPr/>
          <p:nvPr/>
        </p:nvGrpSpPr>
        <p:grpSpPr>
          <a:xfrm>
            <a:off x="3263902" y="2501898"/>
            <a:ext cx="910166" cy="609600"/>
            <a:chOff x="4914" y="3779"/>
            <a:chExt cx="573" cy="384"/>
          </a:xfrm>
        </p:grpSpPr>
        <p:sp>
          <p:nvSpPr>
            <p:cNvPr id="19489" name="文本框 228379"/>
            <p:cNvSpPr txBox="1"/>
            <p:nvPr/>
          </p:nvSpPr>
          <p:spPr>
            <a:xfrm>
              <a:off x="4942" y="3779"/>
              <a:ext cx="545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O</a:t>
              </a:r>
            </a:p>
          </p:txBody>
        </p:sp>
        <p:sp>
          <p:nvSpPr>
            <p:cNvPr id="19490" name="流程图: 联系 228380"/>
            <p:cNvSpPr/>
            <p:nvPr/>
          </p:nvSpPr>
          <p:spPr>
            <a:xfrm>
              <a:off x="4914" y="4112"/>
              <a:ext cx="29" cy="29"/>
            </a:xfrm>
            <a:prstGeom prst="flowChartConnector">
              <a:avLst/>
            </a:prstGeom>
            <a:solidFill>
              <a:srgbClr val="FF0000"/>
            </a:solidFill>
            <a:ln w="444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19464" name="椭圆 9"/>
          <p:cNvSpPr/>
          <p:nvPr/>
        </p:nvSpPr>
        <p:spPr>
          <a:xfrm>
            <a:off x="7291918" y="2008717"/>
            <a:ext cx="1873249" cy="1873249"/>
          </a:xfrm>
          <a:prstGeom prst="ellipse">
            <a:avLst/>
          </a:prstGeom>
          <a:solidFill>
            <a:srgbClr val="FFFF00">
              <a:alpha val="32156"/>
            </a:srgbClr>
          </a:solidFill>
          <a:ln w="9525" cap="flat" cmpd="sng">
            <a:solidFill>
              <a:srgbClr val="000099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9465" name="直接连接符 10"/>
          <p:cNvSpPr/>
          <p:nvPr/>
        </p:nvSpPr>
        <p:spPr>
          <a:xfrm flipH="1">
            <a:off x="8252884" y="1720851"/>
            <a:ext cx="0" cy="2400300"/>
          </a:xfrm>
          <a:prstGeom prst="line">
            <a:avLst/>
          </a:prstGeom>
          <a:ln w="12700" cap="flat" cmpd="sng">
            <a:solidFill>
              <a:srgbClr val="FF0000"/>
            </a:solidFill>
            <a:prstDash val="dashDot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grpSp>
        <p:nvGrpSpPr>
          <p:cNvPr id="19466" name="组合 228378"/>
          <p:cNvGrpSpPr/>
          <p:nvPr/>
        </p:nvGrpSpPr>
        <p:grpSpPr>
          <a:xfrm>
            <a:off x="8227485" y="2387600"/>
            <a:ext cx="910165" cy="609600"/>
            <a:chOff x="5696" y="3761"/>
            <a:chExt cx="573" cy="384"/>
          </a:xfrm>
        </p:grpSpPr>
        <p:sp>
          <p:nvSpPr>
            <p:cNvPr id="19487" name="文本框 228379"/>
            <p:cNvSpPr txBox="1"/>
            <p:nvPr/>
          </p:nvSpPr>
          <p:spPr>
            <a:xfrm>
              <a:off x="5724" y="3761"/>
              <a:ext cx="545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O</a:t>
              </a:r>
            </a:p>
          </p:txBody>
        </p:sp>
        <p:sp>
          <p:nvSpPr>
            <p:cNvPr id="19488" name="流程图: 联系 228380"/>
            <p:cNvSpPr/>
            <p:nvPr/>
          </p:nvSpPr>
          <p:spPr>
            <a:xfrm>
              <a:off x="5696" y="4094"/>
              <a:ext cx="29" cy="29"/>
            </a:xfrm>
            <a:prstGeom prst="flowChartConnector">
              <a:avLst/>
            </a:prstGeom>
            <a:solidFill>
              <a:srgbClr val="FF0000"/>
            </a:solidFill>
            <a:ln w="444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19467" name="组合 14"/>
          <p:cNvGrpSpPr/>
          <p:nvPr/>
        </p:nvGrpSpPr>
        <p:grpSpPr>
          <a:xfrm>
            <a:off x="2347383" y="4377265"/>
            <a:ext cx="2690284" cy="1530353"/>
            <a:chOff x="4611" y="3756"/>
            <a:chExt cx="1695" cy="964"/>
          </a:xfrm>
        </p:grpSpPr>
        <p:sp>
          <p:nvSpPr>
            <p:cNvPr id="19483" name="流程图: 数据 228372"/>
            <p:cNvSpPr/>
            <p:nvPr/>
          </p:nvSpPr>
          <p:spPr>
            <a:xfrm>
              <a:off x="4611" y="3756"/>
              <a:ext cx="1695" cy="964"/>
            </a:xfrm>
            <a:prstGeom prst="flowChartInputOutput">
              <a:avLst/>
            </a:prstGeom>
            <a:solidFill>
              <a:srgbClr val="00FF00">
                <a:alpha val="41176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grpSp>
          <p:nvGrpSpPr>
            <p:cNvPr id="19484" name="组合 228373"/>
            <p:cNvGrpSpPr/>
            <p:nvPr/>
          </p:nvGrpSpPr>
          <p:grpSpPr>
            <a:xfrm>
              <a:off x="4611" y="3756"/>
              <a:ext cx="1695" cy="964"/>
              <a:chOff x="2148" y="3411"/>
              <a:chExt cx="3508" cy="3145"/>
            </a:xfrm>
          </p:grpSpPr>
          <p:sp>
            <p:nvSpPr>
              <p:cNvPr id="19485" name="直接连接符 228374"/>
              <p:cNvSpPr/>
              <p:nvPr/>
            </p:nvSpPr>
            <p:spPr>
              <a:xfrm flipV="1">
                <a:off x="2148" y="3411"/>
                <a:ext cx="3508" cy="31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  <p:sp>
            <p:nvSpPr>
              <p:cNvPr id="19486" name="直接连接符 228375"/>
              <p:cNvSpPr/>
              <p:nvPr/>
            </p:nvSpPr>
            <p:spPr>
              <a:xfrm>
                <a:off x="2874" y="3411"/>
                <a:ext cx="2057" cy="31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</a:lstStyle>
              <a:p/>
            </p:txBody>
          </p:sp>
        </p:grpSp>
      </p:grpSp>
      <p:grpSp>
        <p:nvGrpSpPr>
          <p:cNvPr id="19468" name="组合 228378"/>
          <p:cNvGrpSpPr/>
          <p:nvPr/>
        </p:nvGrpSpPr>
        <p:grpSpPr>
          <a:xfrm>
            <a:off x="3583518" y="4445000"/>
            <a:ext cx="865716" cy="723900"/>
            <a:chOff x="4925" y="4015"/>
            <a:chExt cx="545" cy="456"/>
          </a:xfrm>
        </p:grpSpPr>
        <p:sp>
          <p:nvSpPr>
            <p:cNvPr id="19481" name="文本框 228379"/>
            <p:cNvSpPr txBox="1"/>
            <p:nvPr/>
          </p:nvSpPr>
          <p:spPr>
            <a:xfrm>
              <a:off x="4925" y="4015"/>
              <a:ext cx="545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O</a:t>
              </a:r>
            </a:p>
          </p:txBody>
        </p:sp>
        <p:sp>
          <p:nvSpPr>
            <p:cNvPr id="19482" name="流程图: 联系 228380"/>
            <p:cNvSpPr/>
            <p:nvPr/>
          </p:nvSpPr>
          <p:spPr>
            <a:xfrm>
              <a:off x="4977" y="4442"/>
              <a:ext cx="29" cy="29"/>
            </a:xfrm>
            <a:prstGeom prst="flowChartConnector">
              <a:avLst/>
            </a:prstGeom>
            <a:solidFill>
              <a:srgbClr val="FF0000"/>
            </a:solidFill>
            <a:ln w="444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19469" name="组合 25"/>
          <p:cNvGrpSpPr/>
          <p:nvPr/>
        </p:nvGrpSpPr>
        <p:grpSpPr>
          <a:xfrm>
            <a:off x="6961718" y="4622800"/>
            <a:ext cx="1593848" cy="1593852"/>
            <a:chOff x="6961908" y="4622207"/>
            <a:chExt cx="1593653" cy="1594071"/>
          </a:xfrm>
        </p:grpSpPr>
        <p:sp>
          <p:nvSpPr>
            <p:cNvPr id="19478" name="矩形 22"/>
            <p:cNvSpPr/>
            <p:nvPr/>
          </p:nvSpPr>
          <p:spPr>
            <a:xfrm>
              <a:off x="6962845" y="4630893"/>
              <a:ext cx="1585383" cy="1585384"/>
            </a:xfrm>
            <a:prstGeom prst="rect">
              <a:avLst/>
            </a:prstGeom>
            <a:solidFill>
              <a:srgbClr val="00FFFF">
                <a:alpha val="49019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79" name="直接连接符 228385"/>
            <p:cNvSpPr/>
            <p:nvPr/>
          </p:nvSpPr>
          <p:spPr>
            <a:xfrm>
              <a:off x="6961908" y="4630894"/>
              <a:ext cx="1586319" cy="15853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  <p:sp>
          <p:nvSpPr>
            <p:cNvPr id="19480" name="直接连接符 228386"/>
            <p:cNvSpPr/>
            <p:nvPr/>
          </p:nvSpPr>
          <p:spPr>
            <a:xfrm flipV="1">
              <a:off x="6972295" y="4622207"/>
              <a:ext cx="1583267" cy="15853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</p:grpSp>
      <p:grpSp>
        <p:nvGrpSpPr>
          <p:cNvPr id="19470" name="组合 228378"/>
          <p:cNvGrpSpPr/>
          <p:nvPr/>
        </p:nvGrpSpPr>
        <p:grpSpPr>
          <a:xfrm>
            <a:off x="7742768" y="5054602"/>
            <a:ext cx="1028700" cy="609600"/>
            <a:chOff x="5619" y="4271"/>
            <a:chExt cx="648" cy="384"/>
          </a:xfrm>
        </p:grpSpPr>
        <p:sp>
          <p:nvSpPr>
            <p:cNvPr id="19476" name="文本框 228379"/>
            <p:cNvSpPr txBox="1"/>
            <p:nvPr/>
          </p:nvSpPr>
          <p:spPr>
            <a:xfrm>
              <a:off x="5722" y="4271"/>
              <a:ext cx="545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O</a:t>
              </a:r>
            </a:p>
          </p:txBody>
        </p:sp>
        <p:sp>
          <p:nvSpPr>
            <p:cNvPr id="19477" name="流程图: 联系 228380"/>
            <p:cNvSpPr/>
            <p:nvPr/>
          </p:nvSpPr>
          <p:spPr>
            <a:xfrm>
              <a:off x="5619" y="4484"/>
              <a:ext cx="29" cy="29"/>
            </a:xfrm>
            <a:prstGeom prst="flowChartConnector">
              <a:avLst/>
            </a:prstGeom>
            <a:solidFill>
              <a:srgbClr val="FF0000"/>
            </a:solidFill>
            <a:ln w="444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</p:grpSp>
      <p:pic>
        <p:nvPicPr>
          <p:cNvPr id="19471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2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文本框 3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9474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5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 flipH="1" flipV="1">
            <a:off x="2700866" y="903818"/>
            <a:ext cx="6625168" cy="2878667"/>
            <a:chOff x="-403" y="927"/>
            <a:chExt cx="3144" cy="1271"/>
          </a:xfrm>
        </p:grpSpPr>
        <p:sp>
          <p:nvSpPr>
            <p:cNvPr id="20498" name="平行四边形 229378"/>
            <p:cNvSpPr/>
            <p:nvPr/>
          </p:nvSpPr>
          <p:spPr>
            <a:xfrm>
              <a:off x="-403" y="927"/>
              <a:ext cx="3144" cy="1271"/>
            </a:xfrm>
            <a:prstGeom prst="parallelogram">
              <a:avLst>
                <a:gd name="adj" fmla="val 61857"/>
              </a:avLst>
            </a:prstGeom>
            <a:noFill/>
            <a:ln w="571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499" name="直接连接符 229379"/>
            <p:cNvSpPr/>
            <p:nvPr/>
          </p:nvSpPr>
          <p:spPr>
            <a:xfrm>
              <a:off x="395" y="927"/>
              <a:ext cx="1544" cy="126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  <p:sp>
          <p:nvSpPr>
            <p:cNvPr id="20500" name="直接连接符 229380"/>
            <p:cNvSpPr/>
            <p:nvPr/>
          </p:nvSpPr>
          <p:spPr>
            <a:xfrm flipV="1">
              <a:off x="-403" y="927"/>
              <a:ext cx="3144" cy="126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</p:grpSp>
      <p:grpSp>
        <p:nvGrpSpPr>
          <p:cNvPr id="6" name="组合 5"/>
          <p:cNvGrpSpPr/>
          <p:nvPr/>
        </p:nvGrpSpPr>
        <p:grpSpPr>
          <a:xfrm flipH="1" flipV="1">
            <a:off x="2726267" y="924985"/>
            <a:ext cx="6625167" cy="2878667"/>
            <a:chOff x="-406" y="924"/>
            <a:chExt cx="3144" cy="1271"/>
          </a:xfrm>
        </p:grpSpPr>
        <p:sp>
          <p:nvSpPr>
            <p:cNvPr id="20495" name="平行四边形 229382"/>
            <p:cNvSpPr/>
            <p:nvPr/>
          </p:nvSpPr>
          <p:spPr>
            <a:xfrm>
              <a:off x="-406" y="924"/>
              <a:ext cx="3144" cy="1271"/>
            </a:xfrm>
            <a:prstGeom prst="parallelogram">
              <a:avLst>
                <a:gd name="adj" fmla="val 61857"/>
              </a:avLst>
            </a:prstGeom>
            <a:noFill/>
            <a:ln w="5715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>
              <a:endParaRPr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496" name="直接连接符 229383"/>
            <p:cNvSpPr/>
            <p:nvPr/>
          </p:nvSpPr>
          <p:spPr>
            <a:xfrm>
              <a:off x="392" y="924"/>
              <a:ext cx="1544" cy="126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dashDot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  <p:sp>
          <p:nvSpPr>
            <p:cNvPr id="20497" name="直接连接符 229384"/>
            <p:cNvSpPr/>
            <p:nvPr/>
          </p:nvSpPr>
          <p:spPr>
            <a:xfrm flipV="1">
              <a:off x="-406" y="924"/>
              <a:ext cx="3144" cy="1269"/>
            </a:xfrm>
            <a:prstGeom prst="line">
              <a:avLst/>
            </a:prstGeom>
            <a:ln w="57150" cap="flat" cmpd="sng">
              <a:solidFill>
                <a:srgbClr val="FF0066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</a:lstStyle>
            <a:p/>
          </p:txBody>
        </p:sp>
      </p:grpSp>
      <p:sp>
        <p:nvSpPr>
          <p:cNvPr id="10" name="文本框 9"/>
          <p:cNvSpPr txBox="1"/>
          <p:nvPr/>
        </p:nvSpPr>
        <p:spPr>
          <a:xfrm>
            <a:off x="5706533" y="2292351"/>
            <a:ext cx="15367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715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O</a:t>
            </a:r>
            <a:endParaRPr kumimoji="0" lang="en-US" altLang="zh-CN" sz="3200" b="1" i="0" u="none" strike="noStrike" kern="1200" cap="none" spc="0" normalizeH="0" baseline="0" noProof="1">
              <a:ln>
                <a:noFill/>
              </a:ln>
              <a:solidFill>
                <a:srgbClr val="F7152B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485" name="文本框 229390"/>
          <p:cNvSpPr txBox="1"/>
          <p:nvPr/>
        </p:nvSpPr>
        <p:spPr>
          <a:xfrm>
            <a:off x="2245784" y="3422651"/>
            <a:ext cx="5080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733" b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B</a:t>
            </a:r>
          </a:p>
        </p:txBody>
      </p:sp>
      <p:sp>
        <p:nvSpPr>
          <p:cNvPr id="20486" name="文本框 229391"/>
          <p:cNvSpPr txBox="1"/>
          <p:nvPr/>
        </p:nvSpPr>
        <p:spPr>
          <a:xfrm>
            <a:off x="3782484" y="446617"/>
            <a:ext cx="5080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733" b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A</a:t>
            </a:r>
          </a:p>
        </p:txBody>
      </p:sp>
      <p:sp>
        <p:nvSpPr>
          <p:cNvPr id="20487" name="文本框 229392"/>
          <p:cNvSpPr txBox="1"/>
          <p:nvPr/>
        </p:nvSpPr>
        <p:spPr>
          <a:xfrm>
            <a:off x="7622118" y="3710518"/>
            <a:ext cx="5080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733" b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C</a:t>
            </a:r>
          </a:p>
        </p:txBody>
      </p:sp>
      <p:sp>
        <p:nvSpPr>
          <p:cNvPr id="20488" name="文本框 229393"/>
          <p:cNvSpPr txBox="1"/>
          <p:nvPr/>
        </p:nvSpPr>
        <p:spPr>
          <a:xfrm>
            <a:off x="9349318" y="637117"/>
            <a:ext cx="5080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733" b="1">
                <a:solidFill>
                  <a:srgbClr val="3333CC"/>
                </a:solidFill>
                <a:latin typeface="Times New Roman" pitchFamily="18" charset="0"/>
                <a:ea typeface="宋体" pitchFamily="2" charset="-122"/>
              </a:rPr>
              <a:t>D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21217" y="4466167"/>
            <a:ext cx="11349567" cy="184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just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如果一个图形绕一个点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旋转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180°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后，能和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原来的图形互相重合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，那么这个图形叫做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中心对称图形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；这个点叫做它的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对称中心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；互相重合的点叫做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对称点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. 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0490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1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0493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4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文本框 230403"/>
          <p:cNvSpPr txBox="1"/>
          <p:nvPr/>
        </p:nvSpPr>
        <p:spPr>
          <a:xfrm>
            <a:off x="334433" y="833967"/>
            <a:ext cx="11567585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4267" b="1">
                <a:latin typeface="Arial" pitchFamily="34" charset="0"/>
                <a:ea typeface="宋体" pitchFamily="2" charset="-122"/>
              </a:rPr>
              <a:t>下面哪些图形是中心对称图形</a:t>
            </a:r>
            <a:r>
              <a:rPr lang="en-US" altLang="zh-CN" sz="4267" b="1">
                <a:latin typeface="Arial" pitchFamily="34" charset="0"/>
                <a:ea typeface="宋体" pitchFamily="2" charset="-122"/>
              </a:rPr>
              <a:t>?</a:t>
            </a:r>
          </a:p>
        </p:txBody>
      </p:sp>
      <p:pic>
        <p:nvPicPr>
          <p:cNvPr id="2150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218" y="2067984"/>
            <a:ext cx="3210983" cy="15599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51" y="1830917"/>
            <a:ext cx="2112433" cy="20277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Picture 2" descr="http://pic3.16pic.com/00/12/74/16pic_1274987_b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717" y="1964267"/>
            <a:ext cx="2006600" cy="17674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230414" descr="q7"/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87834" y="4083051"/>
            <a:ext cx="2063751" cy="19833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1" name="流程图: 数据 230408"/>
          <p:cNvSpPr/>
          <p:nvPr/>
        </p:nvSpPr>
        <p:spPr>
          <a:xfrm>
            <a:off x="806451" y="4303184"/>
            <a:ext cx="2736849" cy="1475316"/>
          </a:xfrm>
          <a:prstGeom prst="flowChartInputOutput">
            <a:avLst/>
          </a:prstGeom>
          <a:solidFill>
            <a:srgbClr val="00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512" name="流程图: 手动操作 230412"/>
          <p:cNvSpPr/>
          <p:nvPr/>
        </p:nvSpPr>
        <p:spPr>
          <a:xfrm rot="10800000" flipH="1">
            <a:off x="4679951" y="4370917"/>
            <a:ext cx="2673349" cy="1407583"/>
          </a:xfrm>
          <a:prstGeom prst="flowChartManualOperation">
            <a:avLst/>
          </a:prstGeom>
          <a:solidFill>
            <a:srgbClr val="FF99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21513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1516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7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文本框 231425"/>
          <p:cNvSpPr txBox="1"/>
          <p:nvPr/>
        </p:nvSpPr>
        <p:spPr>
          <a:xfrm>
            <a:off x="497417" y="791633"/>
            <a:ext cx="11197167" cy="12615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800080"/>
                </a:solidFill>
                <a:latin typeface="宋体" pitchFamily="2" charset="-122"/>
                <a:ea typeface="宋体" pitchFamily="2" charset="-122"/>
              </a:rPr>
              <a:t>问题：</a:t>
            </a:r>
            <a:r>
              <a:rPr lang="zh-CN" altLang="en-US" sz="3733" b="1">
                <a:latin typeface="宋体" pitchFamily="2" charset="-122"/>
                <a:ea typeface="宋体" pitchFamily="2" charset="-122"/>
              </a:rPr>
              <a:t>我们平时见过的几何图形中，有哪些是中心对称图形？并指出对称中心</a:t>
            </a:r>
            <a:r>
              <a:rPr lang="en-US" altLang="zh-CN" sz="3733" b="1">
                <a:latin typeface="宋体" pitchFamily="2" charset="-122"/>
                <a:ea typeface="宋体" pitchFamily="2" charset="-122"/>
              </a:rPr>
              <a:t>.</a:t>
            </a:r>
          </a:p>
        </p:txBody>
      </p:sp>
      <p:sp>
        <p:nvSpPr>
          <p:cNvPr id="3" name="直接连接符 2"/>
          <p:cNvSpPr/>
          <p:nvPr/>
        </p:nvSpPr>
        <p:spPr>
          <a:xfrm>
            <a:off x="1104900" y="2927351"/>
            <a:ext cx="1968500" cy="0"/>
          </a:xfrm>
          <a:prstGeom prst="line">
            <a:avLst/>
          </a:prstGeom>
          <a:ln w="444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/>
        </p:txBody>
      </p:sp>
      <p:sp>
        <p:nvSpPr>
          <p:cNvPr id="4" name="矩形 3"/>
          <p:cNvSpPr/>
          <p:nvPr/>
        </p:nvSpPr>
        <p:spPr>
          <a:xfrm>
            <a:off x="3839633" y="2495551"/>
            <a:ext cx="2065867" cy="1151467"/>
          </a:xfrm>
          <a:prstGeom prst="rect">
            <a:avLst/>
          </a:prstGeom>
          <a:noFill/>
          <a:ln w="4445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32551" y="2061633"/>
            <a:ext cx="1822449" cy="1822451"/>
          </a:xfrm>
          <a:prstGeom prst="rect">
            <a:avLst/>
          </a:prstGeom>
          <a:noFill/>
          <a:ln w="41275" cap="flat" cmpd="sng">
            <a:solidFill>
              <a:srgbClr val="008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56217" y="4318000"/>
            <a:ext cx="1631949" cy="1631951"/>
          </a:xfrm>
          <a:prstGeom prst="ellipse">
            <a:avLst/>
          </a:prstGeom>
          <a:noFill/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3361267" y="4942417"/>
            <a:ext cx="2159000" cy="958849"/>
          </a:xfrm>
          <a:prstGeom prst="parallelogram">
            <a:avLst>
              <a:gd name="adj" fmla="val 56291"/>
            </a:avLst>
          </a:prstGeom>
          <a:noFill/>
          <a:ln w="476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" name="菱形 7"/>
          <p:cNvSpPr/>
          <p:nvPr/>
        </p:nvSpPr>
        <p:spPr>
          <a:xfrm rot="16200000" flipH="1" flipV="1">
            <a:off x="6343651" y="3928533"/>
            <a:ext cx="2063749" cy="2652184"/>
          </a:xfrm>
          <a:prstGeom prst="diamond">
            <a:avLst/>
          </a:prstGeom>
          <a:noFill/>
          <a:ln w="44450" cap="flat" cmpd="sng">
            <a:solidFill>
              <a:srgbClr val="8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9025467" y="2159000"/>
            <a:ext cx="1968500" cy="1701800"/>
          </a:xfrm>
          <a:prstGeom prst="hexagon">
            <a:avLst>
              <a:gd name="adj" fmla="val 28917"/>
              <a:gd name="vf" fmla="val 115470"/>
            </a:avLst>
          </a:prstGeom>
          <a:noFill/>
          <a:ln w="44450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" name="八边形 9"/>
          <p:cNvSpPr/>
          <p:nvPr/>
        </p:nvSpPr>
        <p:spPr>
          <a:xfrm>
            <a:off x="9313334" y="4510617"/>
            <a:ext cx="1729317" cy="1729316"/>
          </a:xfrm>
          <a:prstGeom prst="octagon">
            <a:avLst>
              <a:gd name="adj" fmla="val 29287"/>
            </a:avLst>
          </a:prstGeom>
          <a:noFill/>
          <a:ln w="412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</a:lstStyle>
          <a:p>
            <a:endParaRPr lang="zh-CN" altLang="en-US" sz="1800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2253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0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2542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3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73100" y="717551"/>
            <a:ext cx="10845800" cy="12403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ts val="4400"/>
              </a:lnSpc>
            </a:pP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zh-CN" sz="3733" b="1">
                <a:latin typeface="黑体" pitchFamily="49" charset="-122"/>
                <a:ea typeface="黑体" pitchFamily="49" charset="-122"/>
              </a:rPr>
              <a:t>比较中心对称和中心对称图形的概念，试说明它们有何区别与联系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.</a:t>
            </a:r>
          </a:p>
        </p:txBody>
      </p:sp>
      <p:sp>
        <p:nvSpPr>
          <p:cNvPr id="4" name="矩形 3"/>
          <p:cNvSpPr/>
          <p:nvPr/>
        </p:nvSpPr>
        <p:spPr>
          <a:xfrm>
            <a:off x="673100" y="2156884"/>
            <a:ext cx="10845800" cy="41677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    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区别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：中心对称是针对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两个图形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而言的，而中心对称图形是针对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单个图形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而言的</a:t>
            </a: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.</a:t>
            </a:r>
            <a:endParaRPr kumimoji="0" lang="zh-CN" altLang="zh-CN" sz="37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itchFamily="49" charset="-122"/>
              <a:ea typeface="+mn-ea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    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联系</a:t>
            </a:r>
            <a:r>
              <a:rPr kumimoji="0" lang="zh-CN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：如果把成中心对称的两个图形看成一个整体，则该图形为中心对称图形；如果把一个中心对称图形相互对称的两部分看成两个图形，则它们成中心对称</a:t>
            </a: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+mn-ea"/>
                <a:cs typeface="+mn-cs"/>
              </a:rPr>
              <a:t>.</a:t>
            </a:r>
            <a:endParaRPr kumimoji="0" lang="zh-CN" altLang="zh-CN" sz="37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itchFamily="49" charset="-122"/>
              <a:ea typeface="+mn-ea"/>
              <a:cs typeface="+mn-cs"/>
            </a:endParaRPr>
          </a:p>
        </p:txBody>
      </p:sp>
      <p:pic>
        <p:nvPicPr>
          <p:cNvPr id="2355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3559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0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324351" y="787400"/>
            <a:ext cx="3543300" cy="7789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zh-CN" altLang="zh-CN" sz="4267" b="1">
                <a:latin typeface="黑体" pitchFamily="49" charset="-122"/>
                <a:ea typeface="黑体" pitchFamily="49" charset="-122"/>
              </a:rPr>
              <a:t>中心对称图形</a:t>
            </a:r>
            <a:endParaRPr lang="zh-CN" altLang="en-US" sz="4267"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17" y="1974851"/>
            <a:ext cx="3744383" cy="3594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8351" y="2254251"/>
            <a:ext cx="3109383" cy="3035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5"/>
          <a:srcRect l="6316" t="17828" r="9967" b="22372"/>
          <a:stretch>
            <a:fillRect/>
          </a:stretch>
        </p:blipFill>
        <p:spPr>
          <a:xfrm>
            <a:off x="8299451" y="2254251"/>
            <a:ext cx="3185583" cy="3035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3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4585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6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267" y="1816100"/>
            <a:ext cx="3695700" cy="3530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790700"/>
            <a:ext cx="3511551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6631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2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2311400"/>
            <a:ext cx="2743200" cy="237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0" y="2171700"/>
            <a:ext cx="2743200" cy="2514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150" y="2171700"/>
            <a:ext cx="2755900" cy="246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4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7656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7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674" name="组合 1"/>
          <p:cNvGrpSpPr/>
          <p:nvPr/>
        </p:nvGrpSpPr>
        <p:grpSpPr>
          <a:xfrm>
            <a:off x="4241800" y="188384"/>
            <a:ext cx="3708400" cy="1026582"/>
            <a:chOff x="3313152" y="1714114"/>
            <a:chExt cx="3706690" cy="1026846"/>
          </a:xfrm>
        </p:grpSpPr>
        <p:pic>
          <p:nvPicPr>
            <p:cNvPr id="2868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13152" y="1765517"/>
              <a:ext cx="3706689" cy="9754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文本框 3"/>
            <p:cNvSpPr txBox="1"/>
            <p:nvPr/>
          </p:nvSpPr>
          <p:spPr>
            <a:xfrm>
              <a:off x="3981712" y="1714114"/>
              <a:ext cx="2989471" cy="9442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 eaLnBrk="1" fontAlgn="auto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333" b="1" kern="1200" cap="none" spc="0" normalizeH="0" baseline="0" noProof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+mn-cs"/>
                </a:rPr>
                <a:t>随堂练习</a:t>
              </a:r>
            </a:p>
          </p:txBody>
        </p:sp>
      </p:grpSp>
      <p:sp>
        <p:nvSpPr>
          <p:cNvPr id="5" name="文本框 238593"/>
          <p:cNvSpPr txBox="1">
            <a:spLocks noChangeArrowheads="1"/>
          </p:cNvSpPr>
          <p:nvPr/>
        </p:nvSpPr>
        <p:spPr bwMode="auto">
          <a:xfrm>
            <a:off x="755650" y="1595967"/>
            <a:ext cx="10680700" cy="425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下列图形中既是轴对称图形又是中心对称图形的是（       ）     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角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等边三角形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线段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平行四边形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下列多边形中，是中心对称图形而不是轴对称图形的是（       ）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平行四边形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矩形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菱形    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正方形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970617" y="2315633"/>
            <a:ext cx="59266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宋体" pitchFamily="2" charset="-122"/>
                <a:cs typeface="+mn-cs"/>
              </a:rPr>
              <a:t>C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宋体" pitchFamily="2" charset="-122"/>
              <a:cs typeface="+mn-cs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918884" y="4351867"/>
            <a:ext cx="59266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宋体" pitchFamily="2" charset="-122"/>
                <a:cs typeface="+mn-cs"/>
              </a:rPr>
              <a:t>A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宋体" pitchFamily="2" charset="-122"/>
              <a:cs typeface="+mn-cs"/>
            </a:endParaRPr>
          </a:p>
        </p:txBody>
      </p:sp>
      <p:pic>
        <p:nvPicPr>
          <p:cNvPr id="28678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9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8681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250951" y="1401233"/>
            <a:ext cx="98425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下列标志中，可以看做是中心对称图形的是（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）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Picture 2" descr="E:\梅子花开 2016年秋上\理科\人九数上课\人九数上导学案\LL03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0917" y="3223685"/>
            <a:ext cx="8519583" cy="24595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981200" y="2129367"/>
            <a:ext cx="704851" cy="6900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 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30725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6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0728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9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矩形 1"/>
          <p:cNvSpPr/>
          <p:nvPr/>
        </p:nvSpPr>
        <p:spPr>
          <a:xfrm>
            <a:off x="222250" y="952500"/>
            <a:ext cx="11747500" cy="35708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algn="just" defTabSz="1219200"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4.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关于点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成中心对称，下列说法：①∠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BAC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；②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； ③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OA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；④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en-US" altLang="zh-CN" sz="3733" b="1" baseline="-25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的面积相等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其中正确的有（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）</a:t>
            </a:r>
            <a:endParaRPr lang="zh-CN" altLang="zh-CN" sz="3733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 algn="just" defTabSz="1219200"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A.1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个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个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个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    D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个</a:t>
            </a:r>
            <a:endParaRPr lang="zh-CN" altLang="zh-CN" sz="3733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31747" name="Picture 2" descr="E:\梅子花开 2016年秋上\理科\人九数上课\人九数上导学案\LL42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0034" y="4404784"/>
            <a:ext cx="3454400" cy="20129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10458452" y="2857500"/>
            <a:ext cx="592667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defTabSz="1219200"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D</a:t>
            </a:r>
            <a:endParaRPr lang="zh-CN" altLang="en-US" sz="3733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31749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0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175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3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54" name="文本框 1"/>
          <p:cNvSpPr txBox="1"/>
          <p:nvPr/>
        </p:nvSpPr>
        <p:spPr>
          <a:xfrm>
            <a:off x="9884834" y="4876800"/>
            <a:ext cx="421217" cy="5355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r>
              <a:rPr lang="en-US" altLang="zh-CN" sz="2667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o</a:t>
            </a:r>
            <a:endParaRPr lang="zh-CN" altLang="en-US" sz="2667" b="1" i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矩形 1"/>
          <p:cNvSpPr/>
          <p:nvPr/>
        </p:nvSpPr>
        <p:spPr>
          <a:xfrm>
            <a:off x="1274233" y="673100"/>
            <a:ext cx="9910234" cy="35708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5. 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如图，在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中，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，若将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绕点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顺时针旋转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180°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得到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FEC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  <a:p>
            <a:pPr defTabSz="1219200" eaLnBrk="1" hangingPunct="1">
              <a:lnSpc>
                <a:spcPct val="120000"/>
              </a:lnSpc>
            </a:pP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）试猜想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AE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BF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有何关系？说明理由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;</a:t>
            </a:r>
          </a:p>
          <a:p>
            <a:pPr defTabSz="1219200" eaLnBrk="1" hangingPunct="1">
              <a:lnSpc>
                <a:spcPct val="120000"/>
              </a:lnSpc>
            </a:pP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）若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△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的面积为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3cm</a:t>
            </a:r>
            <a:r>
              <a:rPr lang="en-US" altLang="zh-CN" sz="3733" b="1" baseline="300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，求四边形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ABFE</a:t>
            </a:r>
            <a:r>
              <a:rPr lang="zh-CN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的面积</a:t>
            </a: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pic>
        <p:nvPicPr>
          <p:cNvPr id="32771" name="Picture 2" descr="E:\梅子花开 2016年秋上\理科\人九数上课\人九数上导学案\LL49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41218" y="3757085"/>
            <a:ext cx="3198283" cy="27770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3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2775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6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02217" y="764117"/>
            <a:ext cx="10739967" cy="56388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解：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(1)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AE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∥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BF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AE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BF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；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理由：∵△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绕点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顺时针旋转180°得到△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FEC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∴△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≌△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FEC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FE</a:t>
            </a:r>
            <a:r>
              <a:rPr kumimoji="0" 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=∠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FEC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∥</a:t>
            </a:r>
            <a:r>
              <a:rPr kumimoji="0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FE</a:t>
            </a: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</a:t>
            </a:r>
            <a:r>
              <a:rPr kumimoji="0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四边形</a:t>
            </a:r>
            <a:r>
              <a:rPr kumimoji="0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ABFE</a:t>
            </a:r>
            <a:r>
              <a:rPr kumimoji="0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为平行四边形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AE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∥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BF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AE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=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BF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.</a:t>
            </a:r>
            <a:endParaRPr kumimoji="0" altLang="zh-CN" sz="3733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(2)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S</a:t>
            </a:r>
            <a:r>
              <a:rPr kumimoji="0" lang="zh-CN" altLang="zh-CN" sz="3733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四边形</a:t>
            </a:r>
            <a:r>
              <a:rPr kumimoji="0" lang="en-US" altLang="zh-CN" sz="3733" b="1" i="1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ABFE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=4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S</a:t>
            </a:r>
            <a:r>
              <a:rPr kumimoji="0" lang="en-US" altLang="zh-CN" sz="3733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△</a:t>
            </a:r>
            <a:r>
              <a:rPr kumimoji="0" lang="en-US" altLang="zh-CN" sz="3733" b="1" i="1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=12 cm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zh-CN" altLang="zh-CN" sz="3733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33795" name="Picture 2" descr="E:\梅子花开 2016年秋上\理科\人九数上课\人九数上导学案\LL49.t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1000" y="2186518"/>
            <a:ext cx="3198284" cy="27749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7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3799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0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4818" name="组合 2"/>
          <p:cNvGrpSpPr/>
          <p:nvPr/>
        </p:nvGrpSpPr>
        <p:grpSpPr>
          <a:xfrm>
            <a:off x="4241800" y="188384"/>
            <a:ext cx="3708400" cy="1026582"/>
            <a:chOff x="3313152" y="1714114"/>
            <a:chExt cx="3706690" cy="1026846"/>
          </a:xfrm>
        </p:grpSpPr>
        <p:pic>
          <p:nvPicPr>
            <p:cNvPr id="34826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3152" y="1765517"/>
              <a:ext cx="3706689" cy="9754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文本框 4"/>
            <p:cNvSpPr txBox="1"/>
            <p:nvPr/>
          </p:nvSpPr>
          <p:spPr>
            <a:xfrm>
              <a:off x="3981712" y="1714114"/>
              <a:ext cx="2989471" cy="9442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marR="0" defTabSz="609600" eaLnBrk="1" fontAlgn="auto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333" b="1" kern="1200" cap="none" spc="0" normalizeH="0" baseline="0" noProof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+mn-cs"/>
                </a:rPr>
                <a:t>课堂小结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1536700" y="4351867"/>
            <a:ext cx="9626600" cy="148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中心对称是针对</a:t>
            </a:r>
            <a:r>
              <a:rPr lang="zh-CN" altLang="zh-CN" sz="3733" b="1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两个图形</a:t>
            </a:r>
            <a:r>
              <a:rPr lang="zh-CN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而言的</a:t>
            </a:r>
            <a:r>
              <a:rPr lang="en-US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中心对称图形是针对</a:t>
            </a:r>
            <a:r>
              <a:rPr lang="zh-CN" altLang="en-US" sz="3733" b="1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一个图形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而言的</a:t>
            </a:r>
            <a:r>
              <a:rPr lang="en-US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.</a:t>
            </a:r>
          </a:p>
        </p:txBody>
      </p:sp>
      <p:sp>
        <p:nvSpPr>
          <p:cNvPr id="7" name="矩形 6"/>
          <p:cNvSpPr/>
          <p:nvPr/>
        </p:nvSpPr>
        <p:spPr>
          <a:xfrm>
            <a:off x="1536700" y="1799167"/>
            <a:ext cx="9626600" cy="2169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defTabSz="1219200"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把一个图形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绕着某一个点旋转</a:t>
            </a:r>
            <a:r>
              <a:rPr lang="en-US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180°</a:t>
            </a:r>
            <a:r>
              <a:rPr lang="zh-CN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后，如果旋转后的图形能够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与原来的图形重合</a:t>
            </a:r>
            <a:r>
              <a:rPr lang="zh-CN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，那么这个图形叫做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中心对称图形</a:t>
            </a:r>
            <a:r>
              <a:rPr lang="en-US" altLang="zh-CN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.</a:t>
            </a:r>
          </a:p>
        </p:txBody>
      </p:sp>
      <p:pic>
        <p:nvPicPr>
          <p:cNvPr id="34821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4824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5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217" y="80433"/>
            <a:ext cx="2063749" cy="40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153</Paragraphs>
  <Slides>27</Slides>
  <Notes>3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2023-02-01T09:57:52Z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