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16" r:id="rId1"/>
    <p:sldMasterId id="2147485553" r:id="rId2"/>
  </p:sldMasterIdLst>
  <p:notesMasterIdLst>
    <p:notesMasterId r:id="rId3"/>
  </p:notesMasterIdLst>
  <p:sldIdLst>
    <p:sldId id="1150" r:id="rId4"/>
    <p:sldId id="1155" r:id="rId5"/>
    <p:sldId id="1160" r:id="rId6"/>
    <p:sldId id="1165" r:id="rId7"/>
    <p:sldId id="1172" r:id="rId9"/>
    <p:sldId id="1175" r:id="rId10"/>
    <p:sldId id="1178" r:id="rId11"/>
    <p:sldId id="1182" r:id="rId12"/>
    <p:sldId id="1189" r:id="rId14"/>
    <p:sldId id="1192" r:id="rId15"/>
    <p:sldId id="1195" r:id="rId16"/>
    <p:sldId id="1198" r:id="rId17"/>
    <p:sldId id="1202" r:id="rId18"/>
    <p:sldId id="1209" r:id="rId20"/>
    <p:sldId id="1212" r:id="rId21"/>
    <p:sldId id="1215" r:id="rId22"/>
    <p:sldId id="1218" r:id="rId23"/>
    <p:sldId id="1222" r:id="rId24"/>
    <p:sldId id="1229" r:id="rId26"/>
    <p:sldId id="1232" r:id="rId27"/>
    <p:sldId id="1235" r:id="rId28"/>
    <p:sldId id="1238" r:id="rId29"/>
    <p:sldId id="1242" r:id="rId30"/>
    <p:sldId id="1249" r:id="rId32"/>
    <p:sldId id="1252" r:id="rId33"/>
    <p:sldId id="1255" r:id="rId34"/>
    <p:sldId id="1259" r:id="rId35"/>
    <p:sldId id="1266" r:id="rId37"/>
    <p:sldId id="1269" r:id="rId38"/>
    <p:sldId id="1272" r:id="rId39"/>
    <p:sldId id="1275" r:id="rId40"/>
    <p:sldId id="1279" r:id="rId41"/>
    <p:sldId id="1286" r:id="rId43"/>
    <p:sldId id="1289" r:id="rId44"/>
    <p:sldId id="1292" r:id="rId45"/>
    <p:sldId id="1296" r:id="rId4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tableStyles" Target="tableStyles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17" r:id="rId1"/>
    <p:sldLayoutId id="2147485518" r:id="rId2"/>
    <p:sldLayoutId id="2147485519" r:id="rId3"/>
    <p:sldLayoutId id="2147485520" r:id="rId4"/>
    <p:sldLayoutId id="2147485521" r:id="rId5"/>
    <p:sldLayoutId id="2147485522" r:id="rId6"/>
    <p:sldLayoutId id="2147485523" r:id="rId7"/>
    <p:sldLayoutId id="2147485524" r:id="rId8"/>
    <p:sldLayoutId id="2147485525" r:id="rId9"/>
    <p:sldLayoutId id="2147485526" r:id="rId10"/>
    <p:sldLayoutId id="21474855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54" r:id="rId1"/>
    <p:sldLayoutId id="2147485555" r:id="rId2"/>
    <p:sldLayoutId id="2147485556" r:id="rId3"/>
    <p:sldLayoutId id="2147485557" r:id="rId4"/>
    <p:sldLayoutId id="2147485558" r:id="rId5"/>
    <p:sldLayoutId id="2147485559" r:id="rId6"/>
    <p:sldLayoutId id="2147485560" r:id="rId7"/>
    <p:sldLayoutId id="2147485561" r:id="rId8"/>
    <p:sldLayoutId id="2147485562" r:id="rId9"/>
    <p:sldLayoutId id="2147485563" r:id="rId10"/>
    <p:sldLayoutId id="21474855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tags" Target="../tags/tag326.xml"/><Relationship Id="rId22" Type="http://schemas.openxmlformats.org/officeDocument/2006/relationships/tags" Target="../tags/tag327.xml"/><Relationship Id="rId23" Type="http://schemas.openxmlformats.org/officeDocument/2006/relationships/tags" Target="../tags/tag328.xml"/><Relationship Id="rId24" Type="http://schemas.openxmlformats.org/officeDocument/2006/relationships/tags" Target="../tags/tag329.xml"/><Relationship Id="rId25" Type="http://schemas.openxmlformats.org/officeDocument/2006/relationships/tags" Target="../tags/tag330.xml"/><Relationship Id="rId26" Type="http://schemas.openxmlformats.org/officeDocument/2006/relationships/tags" Target="../tags/tag331.xml"/><Relationship Id="rId27" Type="http://schemas.openxmlformats.org/officeDocument/2006/relationships/tags" Target="../tags/tag332.xml"/><Relationship Id="rId28" Type="http://schemas.openxmlformats.org/officeDocument/2006/relationships/tags" Target="../tags/tag333.xml"/><Relationship Id="rId29" Type="http://schemas.openxmlformats.org/officeDocument/2006/relationships/tags" Target="../tags/tag33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tags" Target="../tags/tag387.xml"/><Relationship Id="rId15" Type="http://schemas.openxmlformats.org/officeDocument/2006/relationships/tags" Target="../tags/tag388.xml"/><Relationship Id="rId16" Type="http://schemas.openxmlformats.org/officeDocument/2006/relationships/tags" Target="../tags/tag389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0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81.xml"/><Relationship Id="rId2" Type="http://schemas.openxmlformats.org/officeDocument/2006/relationships/tags" Target="../tags/tag482.xml"/><Relationship Id="rId3" Type="http://schemas.openxmlformats.org/officeDocument/2006/relationships/tags" Target="../tags/tag48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互联网行业工作总结及工作展望2024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互联网行业技术发展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互联网行业市场分析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互联网行业政策环境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互联网行业定义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互联网行业定义：指利用互联网技术提供各种服务、产品或信息的企业或组织所组成的行业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互联网行业特点：全球化、快速变化、创新性强、用户至上、数据驱动等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互联网行业分类：电子商务、社交媒体、在线教育、在线医疗、在线金融等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互联网行业发展趋势：人工智能、大数据、云计算、物联网等技术的广泛应用，以及跨界融合和创新发展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互联网行业发展趋势</a:t>
            </a:r>
            <a:endParaRPr altLang="en-US" lang="zh-CN"/>
          </a:p>
        </p:txBody>
      </p:sp>
      <p:sp>
        <p:nvSpPr>
          <p:cNvPr id="10490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移动互联网的普及和渗透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人工智能、大数据、云计算等技术的广泛应用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社交媒体、短视频等新兴业态的崛起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互联网与传统行业的融合与创新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互联网行业主要领域</a:t>
            </a:r>
            <a:endParaRPr altLang="en-US" lang="zh-CN"/>
          </a:p>
        </p:txBody>
      </p:sp>
      <p:sp>
        <p:nvSpPr>
          <p:cNvPr id="104907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189355" y="2238058"/>
            <a:ext cx="608693" cy="17702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205230" y="4211003"/>
            <a:ext cx="579001" cy="15897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4"/>
          <p:cNvSpPr/>
          <p:nvPr>
            <p:custDataLst>
              <p:tags r:id="rId3"/>
            </p:custDataLst>
          </p:nvPr>
        </p:nvSpPr>
        <p:spPr>
          <a:xfrm>
            <a:off x="699135" y="2816543"/>
            <a:ext cx="1589729" cy="239914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5"/>
          <p:cNvSpPr/>
          <p:nvPr>
            <p:custDataLst>
              <p:tags r:id="rId4"/>
            </p:custDataLst>
          </p:nvPr>
        </p:nvSpPr>
        <p:spPr>
          <a:xfrm flipV="1">
            <a:off x="608330" y="2361248"/>
            <a:ext cx="1770258" cy="85098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99135" y="3264218"/>
            <a:ext cx="1589729" cy="15542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32985" y="2237423"/>
            <a:ext cx="608693" cy="177144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847590" y="4211003"/>
            <a:ext cx="579001" cy="15897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8"/>
          <p:cNvSpPr/>
          <p:nvPr>
            <p:custDataLst>
              <p:tags r:id="rId8"/>
            </p:custDataLst>
          </p:nvPr>
        </p:nvSpPr>
        <p:spPr>
          <a:xfrm>
            <a:off x="4342765" y="2816543"/>
            <a:ext cx="1589729" cy="239914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9"/>
          <p:cNvSpPr/>
          <p:nvPr>
            <p:custDataLst>
              <p:tags r:id="rId9"/>
            </p:custDataLst>
          </p:nvPr>
        </p:nvSpPr>
        <p:spPr>
          <a:xfrm flipV="1">
            <a:off x="4251325" y="2361248"/>
            <a:ext cx="1771446" cy="85098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2130" y="3257233"/>
            <a:ext cx="1590322" cy="156716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在线教育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54165" y="2264728"/>
            <a:ext cx="608693" cy="17702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69405" y="4236403"/>
            <a:ext cx="579001" cy="159032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25"/>
          <p:cNvSpPr/>
          <p:nvPr>
            <p:custDataLst>
              <p:tags r:id="rId13"/>
            </p:custDataLst>
          </p:nvPr>
        </p:nvSpPr>
        <p:spPr>
          <a:xfrm>
            <a:off x="6163310" y="2842578"/>
            <a:ext cx="1590322" cy="239854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26"/>
          <p:cNvSpPr/>
          <p:nvPr>
            <p:custDataLst>
              <p:tags r:id="rId14"/>
            </p:custDataLst>
          </p:nvPr>
        </p:nvSpPr>
        <p:spPr>
          <a:xfrm flipV="1">
            <a:off x="6073140" y="2387918"/>
            <a:ext cx="1770258" cy="85098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3945" y="3283268"/>
            <a:ext cx="1589729" cy="156716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远程办公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026410" y="4219893"/>
            <a:ext cx="579001" cy="15897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010535" y="2246948"/>
            <a:ext cx="608693" cy="17702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1"/>
          <p:cNvSpPr/>
          <p:nvPr>
            <p:custDataLst>
              <p:tags r:id="rId18"/>
            </p:custDataLst>
          </p:nvPr>
        </p:nvSpPr>
        <p:spPr>
          <a:xfrm>
            <a:off x="2520950" y="2824798"/>
            <a:ext cx="1589729" cy="239914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2"/>
          <p:cNvSpPr/>
          <p:nvPr>
            <p:custDataLst>
              <p:tags r:id="rId19"/>
            </p:custDataLst>
          </p:nvPr>
        </p:nvSpPr>
        <p:spPr>
          <a:xfrm flipV="1">
            <a:off x="2430145" y="2370138"/>
            <a:ext cx="1770258" cy="85157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520950" y="3260408"/>
            <a:ext cx="1589729" cy="157722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社交媒体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4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475345" y="2264728"/>
            <a:ext cx="608693" cy="17702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490585" y="4236403"/>
            <a:ext cx="579001" cy="159032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5"/>
          <p:cNvSpPr/>
          <p:nvPr>
            <p:custDataLst>
              <p:tags r:id="rId23"/>
            </p:custDataLst>
          </p:nvPr>
        </p:nvSpPr>
        <p:spPr>
          <a:xfrm>
            <a:off x="7985125" y="2842578"/>
            <a:ext cx="1590322" cy="239854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6"/>
          <p:cNvSpPr/>
          <p:nvPr>
            <p:custDataLst>
              <p:tags r:id="rId24"/>
            </p:custDataLst>
          </p:nvPr>
        </p:nvSpPr>
        <p:spPr>
          <a:xfrm flipV="1">
            <a:off x="7894320" y="2387918"/>
            <a:ext cx="1770258" cy="85098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85125" y="3275648"/>
            <a:ext cx="1589729" cy="158225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在线医疗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387330" y="2264728"/>
            <a:ext cx="608693" cy="17702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403205" y="4236403"/>
            <a:ext cx="579001" cy="159032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25"/>
          <p:cNvSpPr/>
          <p:nvPr>
            <p:custDataLst>
              <p:tags r:id="rId28"/>
            </p:custDataLst>
          </p:nvPr>
        </p:nvSpPr>
        <p:spPr>
          <a:xfrm>
            <a:off x="9897110" y="2842578"/>
            <a:ext cx="1590322" cy="239854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6"/>
          <p:cNvSpPr/>
          <p:nvPr>
            <p:custDataLst>
              <p:tags r:id="rId29"/>
            </p:custDataLst>
          </p:nvPr>
        </p:nvSpPr>
        <p:spPr>
          <a:xfrm flipV="1">
            <a:off x="9806940" y="2387918"/>
            <a:ext cx="1770258" cy="85098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897745" y="3281363"/>
            <a:ext cx="1589729" cy="1570761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数字货币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互联网行业工作总结</a:t>
            </a:r>
            <a:endParaRPr altLang="en-US" lang="zh-CN"/>
          </a:p>
        </p:txBody>
      </p:sp>
      <p:sp>
        <p:nvSpPr>
          <p:cNvPr id="10491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56250"/>
          </a:bodyPr>
          <a:p>
            <a:r>
              <a:rPr altLang="en-US" lang="zh-CN"/>
              <a:t>互联网行业概述：包括互联网行业的定义、分类、发展历程等</a:t>
            </a:r>
            <a:endParaRPr altLang="en-US" lang="zh-CN"/>
          </a:p>
          <a:p>
            <a:r>
              <a:rPr altLang="en-US" lang="zh-CN"/>
              <a:t>互联网行业规模：市场规模、用户规模、企业数量等</a:t>
            </a:r>
            <a:endParaRPr altLang="en-US" lang="zh-CN"/>
          </a:p>
          <a:p>
            <a:r>
              <a:rPr altLang="en-US" lang="zh-CN"/>
              <a:t>互联网行业发展趋势：未来发展方向、技术创新、政策法规等</a:t>
            </a:r>
            <a:endParaRPr altLang="en-US" lang="zh-CN"/>
          </a:p>
          <a:p>
            <a:r>
              <a:rPr altLang="en-US" lang="zh-CN"/>
              <a:t>互联网行业存在的问题：竞争激烈、盈利模式单一、数据安全等  互联网行业工作总结</a:t>
            </a:r>
            <a:endParaRPr altLang="en-US" lang="zh-CN"/>
          </a:p>
          <a:p>
            <a:pPr lvl="1"/>
            <a:r>
              <a:rPr altLang="en-US" lang="zh-CN"/>
              <a:t>互联网行业工作总结</a:t>
            </a:r>
            <a:endParaRPr altLang="en-US" lang="zh-CN"/>
          </a:p>
          <a:p>
            <a:r>
              <a:rPr altLang="en-US" lang="zh-CN"/>
              <a:t>工作成果：包括产品研发、市场营销、客户服务等方面的工作成果</a:t>
            </a:r>
            <a:endParaRPr altLang="en-US" lang="zh-CN"/>
          </a:p>
          <a:p>
            <a:r>
              <a:rPr altLang="en-US" lang="zh-CN"/>
              <a:t>工作亮点：突出工作中的亮点和特色，如技术创新、团队协作等</a:t>
            </a:r>
            <a:endParaRPr altLang="en-US" lang="zh-CN"/>
          </a:p>
          <a:p>
            <a:r>
              <a:rPr altLang="en-US" lang="zh-CN"/>
              <a:t>工作不足：分析工作中存在的问题和不足，如沟通不畅、效率低下等</a:t>
            </a:r>
            <a:endParaRPr altLang="en-US" lang="zh-CN"/>
          </a:p>
          <a:p>
            <a:r>
              <a:rPr altLang="en-US" lang="zh-CN"/>
              <a:t>改进措施：提出针对性的改进措施和建议，如加强团队协作、提高工作效率等  互联网行业工作展望2024</a:t>
            </a:r>
            <a:endParaRPr altLang="en-US" lang="zh-CN"/>
          </a:p>
          <a:p>
            <a:pPr lvl="1"/>
            <a:r>
              <a:rPr altLang="en-US" lang="zh-CN"/>
              <a:t>互联网行业工作展望2024</a:t>
            </a:r>
            <a:endParaRPr altLang="en-US" lang="zh-CN"/>
          </a:p>
          <a:p>
            <a:r>
              <a:rPr altLang="en-US" lang="zh-CN"/>
              <a:t>行业趋势：分析未来互联网行业的发展趋势和方向</a:t>
            </a:r>
            <a:endParaRPr altLang="en-US" lang="zh-CN"/>
          </a:p>
          <a:p>
            <a:r>
              <a:rPr altLang="en-US" lang="zh-CN"/>
              <a:t>企业发展策略：制定企业的发展策略和规划，如技术创新、市场拓展等</a:t>
            </a:r>
            <a:endParaRPr altLang="en-US" lang="zh-CN"/>
          </a:p>
          <a:p>
            <a:r>
              <a:rPr altLang="en-US" lang="zh-CN"/>
              <a:t>人才培养与引进：加强人才培养和引进，提高企业核心竞争力</a:t>
            </a:r>
            <a:endParaRPr altLang="en-US" lang="zh-CN"/>
          </a:p>
          <a:p>
            <a:r>
              <a:rPr altLang="en-US" lang="zh-CN"/>
              <a:t>社会责任与担当：积极履行社会责任，推动行业健康发展</a:t>
            </a:r>
            <a:endParaRPr altLang="en-US" lang="zh-CN"/>
          </a:p>
        </p:txBody>
      </p:sp>
      <p:sp>
        <p:nvSpPr>
          <p:cNvPr id="10492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互联网行业工作现状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互联网行业工作挑战与机遇</a:t>
            </a:r>
            <a:endParaRPr altLang="en-US" lang="zh-CN"/>
          </a:p>
        </p:txBody>
      </p:sp>
      <p:sp>
        <p:nvSpPr>
          <p:cNvPr id="10492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互联网行业的发展趋势和挑战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互联网行业的机遇和前景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互联网行业的工作特点和挑战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互联网行业的工作机遇和前景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互联网行业工作成功案例</a:t>
            </a:r>
            <a:endParaRPr altLang="en-US" lang="zh-CN"/>
          </a:p>
        </p:txBody>
      </p:sp>
      <p:sp>
        <p:nvSpPr>
          <p:cNvPr id="104932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案例一：短视频平台抖音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案例二：在线教育平台学而思网校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案例三：电商巨头阿里巴巴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案例四：社交媒体微信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互联网行业工作问题及解决方案</a:t>
            </a:r>
            <a:endParaRPr altLang="en-US" lang="zh-CN"/>
          </a:p>
        </p:txBody>
      </p:sp>
      <p:sp>
        <p:nvSpPr>
          <p:cNvPr id="104938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具体措施：加大研发投入、优化产品结构、建立人才激励机制等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实施效果：提高市场竞争力、增强技术创新能力、缓解人才短缺问题等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互联网行业面临的问题：市场竞争激烈、技术更新迅速、人才短缺等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解决方案：加强技术创新、提高产品质量、加强人才培养等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互联网行业技术发展</a:t>
            </a:r>
            <a:endParaRPr altLang="en-US" lang="zh-CN"/>
          </a:p>
        </p:txBody>
      </p:sp>
      <p:sp>
        <p:nvSpPr>
          <p:cNvPr id="10494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互联网技术发展趋势</a:t>
            </a:r>
            <a:endParaRPr altLang="en-US" lang="zh-CN"/>
          </a:p>
        </p:txBody>
      </p:sp>
      <p:sp>
        <p:nvSpPr>
          <p:cNvPr id="10495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云计算技术：云计算技术将更加成熟，为企业提供更加高效、灵活和可靠的计算服务。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大数据技术：大数据技术将更加普及，为企业提供更加精准、实时和全面的数据分析和预测。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人工智能技术：人工智能技术将更加智能化，为企业提供更加智能化的决策和解决方案。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物联网技术：物联网技术将更加普及，为企业提供更加智能化的设备和解决方案。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互联网新技术应用及影响</a:t>
            </a:r>
            <a:endParaRPr altLang="en-US" lang="zh-CN"/>
          </a:p>
        </p:txBody>
      </p:sp>
      <p:sp>
        <p:nvSpPr>
          <p:cNvPr id="1049564" name="圆角矩形 26"/>
          <p:cNvSpPr/>
          <p:nvPr>
            <p:custDataLst>
              <p:tags r:id="rId1"/>
            </p:custDataLst>
          </p:nvPr>
        </p:nvSpPr>
        <p:spPr>
          <a:xfrm>
            <a:off x="608330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28"/>
          <p:cNvSpPr/>
          <p:nvPr>
            <p:custDataLst>
              <p:tags r:id="rId2"/>
            </p:custDataLst>
          </p:nvPr>
        </p:nvSpPr>
        <p:spPr>
          <a:xfrm>
            <a:off x="610258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8" name="文本框 31"/>
          <p:cNvSpPr txBox="1"/>
          <p:nvPr>
            <p:custDataLst>
              <p:tags r:id="rId3"/>
            </p:custDataLst>
          </p:nvPr>
        </p:nvSpPr>
        <p:spPr>
          <a:xfrm>
            <a:off x="712435" y="2389422"/>
            <a:ext cx="1453621" cy="325811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云计算技术：提高数据处理和存储效率，降低成本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29"/>
          <p:cNvSpPr/>
          <p:nvPr>
            <p:custDataLst>
              <p:tags r:id="rId4"/>
            </p:custDataLst>
          </p:nvPr>
        </p:nvSpPr>
        <p:spPr>
          <a:xfrm>
            <a:off x="2470019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32"/>
          <p:cNvSpPr/>
          <p:nvPr>
            <p:custDataLst>
              <p:tags r:id="rId5"/>
            </p:custDataLst>
          </p:nvPr>
        </p:nvSpPr>
        <p:spPr>
          <a:xfrm>
            <a:off x="2471947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34"/>
          <p:cNvSpPr txBox="1"/>
          <p:nvPr>
            <p:custDataLst>
              <p:tags r:id="rId6"/>
            </p:custDataLst>
          </p:nvPr>
        </p:nvSpPr>
        <p:spPr>
          <a:xfrm>
            <a:off x="2574124" y="2389422"/>
            <a:ext cx="1453621" cy="32594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大数据技术：实现数据挖掘和分析，提供决策支持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3"/>
          <p:cNvSpPr/>
          <p:nvPr>
            <p:custDataLst>
              <p:tags r:id="rId7"/>
            </p:custDataLst>
          </p:nvPr>
        </p:nvSpPr>
        <p:spPr>
          <a:xfrm>
            <a:off x="4331707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4"/>
          <p:cNvSpPr/>
          <p:nvPr>
            <p:custDataLst>
              <p:tags r:id="rId8"/>
            </p:custDataLst>
          </p:nvPr>
        </p:nvSpPr>
        <p:spPr>
          <a:xfrm>
            <a:off x="4333635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5"/>
          <p:cNvSpPr txBox="1"/>
          <p:nvPr>
            <p:custDataLst>
              <p:tags r:id="rId9"/>
            </p:custDataLst>
          </p:nvPr>
        </p:nvSpPr>
        <p:spPr>
          <a:xfrm>
            <a:off x="4435813" y="2389422"/>
            <a:ext cx="1453621" cy="32594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人工智能技术：提升产品智能化水平，改善用户体验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8"/>
          <p:cNvSpPr/>
          <p:nvPr>
            <p:custDataLst>
              <p:tags r:id="rId10"/>
            </p:custDataLst>
          </p:nvPr>
        </p:nvSpPr>
        <p:spPr>
          <a:xfrm>
            <a:off x="6193396" y="2002561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9"/>
          <p:cNvSpPr/>
          <p:nvPr>
            <p:custDataLst>
              <p:tags r:id="rId11"/>
            </p:custDataLst>
          </p:nvPr>
        </p:nvSpPr>
        <p:spPr>
          <a:xfrm>
            <a:off x="6195324" y="2002561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10"/>
          <p:cNvSpPr txBox="1"/>
          <p:nvPr>
            <p:custDataLst>
              <p:tags r:id="rId12"/>
            </p:custDataLst>
          </p:nvPr>
        </p:nvSpPr>
        <p:spPr>
          <a:xfrm>
            <a:off x="6297502" y="2389422"/>
            <a:ext cx="1453621" cy="32594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区块链技术：保障信息安全，提高交易透明度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6"/>
          <p:cNvSpPr/>
          <p:nvPr>
            <p:custDataLst>
              <p:tags r:id="rId13"/>
            </p:custDataLst>
          </p:nvPr>
        </p:nvSpPr>
        <p:spPr>
          <a:xfrm>
            <a:off x="8055085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7"/>
          <p:cNvSpPr/>
          <p:nvPr>
            <p:custDataLst>
              <p:tags r:id="rId14"/>
            </p:custDataLst>
          </p:nvPr>
        </p:nvSpPr>
        <p:spPr>
          <a:xfrm>
            <a:off x="8057013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11"/>
          <p:cNvSpPr txBox="1"/>
          <p:nvPr>
            <p:custDataLst>
              <p:tags r:id="rId15"/>
            </p:custDataLst>
          </p:nvPr>
        </p:nvSpPr>
        <p:spPr>
          <a:xfrm>
            <a:off x="8159190" y="2390707"/>
            <a:ext cx="1453621" cy="32594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物联网技术：实现设备互联互通，推动智能化发展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16"/>
          <p:cNvSpPr/>
          <p:nvPr>
            <p:custDataLst>
              <p:tags r:id="rId16"/>
            </p:custDataLst>
          </p:nvPr>
        </p:nvSpPr>
        <p:spPr>
          <a:xfrm>
            <a:off x="9916774" y="2003846"/>
            <a:ext cx="1660897" cy="36764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17"/>
          <p:cNvSpPr/>
          <p:nvPr>
            <p:custDataLst>
              <p:tags r:id="rId17"/>
            </p:custDataLst>
          </p:nvPr>
        </p:nvSpPr>
        <p:spPr>
          <a:xfrm>
            <a:off x="9918701" y="2003846"/>
            <a:ext cx="1657392" cy="1953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8" name="文本框 18"/>
          <p:cNvSpPr txBox="1"/>
          <p:nvPr>
            <p:custDataLst>
              <p:tags r:id="rId18"/>
            </p:custDataLst>
          </p:nvPr>
        </p:nvSpPr>
        <p:spPr>
          <a:xfrm>
            <a:off x="10020879" y="2390707"/>
            <a:ext cx="1453621" cy="325940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5G技术：提升网络速度和稳定性，促进各行业创新发展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互联网技术发展存在的问题和挑战</a:t>
            </a:r>
            <a:endParaRPr altLang="en-US" lang="zh-CN"/>
          </a:p>
        </p:txBody>
      </p:sp>
      <p:sp>
        <p:nvSpPr>
          <p:cNvPr id="104963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技术更新迅速，需要不断学习和适应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技术发展带来的伦理和社会问题需要关注和解决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互联网技术发展对传统行业的冲击和影响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数据安全和隐私保护成为重要问题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互联网技术发展的建议和展望</a:t>
            </a:r>
            <a:endParaRPr altLang="en-US" lang="zh-CN"/>
          </a:p>
        </p:txBody>
      </p:sp>
      <p:sp>
        <p:nvSpPr>
          <p:cNvPr id="104971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加强网络安全和隐私保护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持续关注新技术的发展和应用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推动人工智能和大数据技术的应用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促进互联网行业的可持续发展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互联网行业市场分析</a:t>
            </a:r>
            <a:endParaRPr altLang="en-US" lang="zh-CN"/>
          </a:p>
        </p:txBody>
      </p:sp>
      <p:sp>
        <p:nvSpPr>
          <p:cNvPr id="10497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互联网行业市场规模及增长趋势</a:t>
            </a:r>
            <a:endParaRPr altLang="en-US" lang="zh-CN"/>
          </a:p>
        </p:txBody>
      </p:sp>
      <p:sp>
        <p:nvSpPr>
          <p:cNvPr id="104982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865198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82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949206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83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951746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4038294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83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126747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4040834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8" name="正文"/>
          <p:cNvSpPr txBox="1"/>
          <p:nvPr>
            <p:custDataLst>
              <p:tags r:id="rId7"/>
            </p:custDataLst>
          </p:nvPr>
        </p:nvSpPr>
        <p:spPr>
          <a:xfrm>
            <a:off x="2836674" y="1776928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互联网行业市场规模：全球范围内，互联网行业市场规模不断扩大，预计未来几年将持续保持快速增长。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8"/>
            </p:custDataLst>
          </p:nvPr>
        </p:nvSpPr>
        <p:spPr>
          <a:xfrm>
            <a:off x="2836674" y="2873637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增长趋势：随着互联网技术的不断发展和普及，互联网行业市场呈现出快速增长的趋势。未来几年，随着5G、物联网等技术的广泛应用，互联网行业市场将进一步扩大。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9"/>
            </p:custDataLst>
          </p:nvPr>
        </p:nvSpPr>
        <p:spPr>
          <a:xfrm>
            <a:off x="2836674" y="3970345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竞争格局：互联网行业市场竞争激烈，各大企业都在积极拓展市场份额。未来几年，竞争将更加激烈，企业需要不断提升自身实力和创新能力。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10"/>
            </p:custDataLst>
          </p:nvPr>
        </p:nvSpPr>
        <p:spPr>
          <a:xfrm>
            <a:off x="2836674" y="5067054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未来展望：随着互联网技术的不断发展和普及，互联网行业市场将继续保持快速增长。未来几年，互联网行业将迎来更多的发展机遇和挑战，企业需要不断创新和适应市场变化。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4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842337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互联网行业市场主要竞争者分析</a:t>
            </a:r>
            <a:endParaRPr altLang="en-US" lang="zh-CN"/>
          </a:p>
        </p:txBody>
      </p:sp>
      <p:sp>
        <p:nvSpPr>
          <p:cNvPr id="104988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4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美团：中国最大的本地生活服务平台，提供外卖、酒店预订、旅游等服务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0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拼多多：中国最大的社交电商平台，以低价团购模式吸引了大量用户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6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阿里巴巴：中国最大的互联网公司之一，业务涵盖电商、云计算、数字媒体等领域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2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腾讯：中国最大的社交媒体和游戏公司，拥有微信、QQ等社交平台和王者荣耀等热门游戏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8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京东：中国最大的自营式电商平台，提供物流、金融、技术等服务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互联网行业市场未来趋势分析</a:t>
            </a:r>
            <a:endParaRPr altLang="en-US" lang="zh-CN"/>
          </a:p>
        </p:txBody>
      </p:sp>
      <p:sp>
        <p:nvSpPr>
          <p:cNvPr id="104994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市场规模将持续扩大，行业增长速度将加快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互联网行业将更加注重数据安全和隐私保护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互联网行业将更加注重用户体验和服务质量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互联网行业将更加注重技术创新和产品升级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互联网行业市场机会与挑战分析</a:t>
            </a:r>
            <a:endParaRPr altLang="en-US" lang="zh-CN"/>
          </a:p>
        </p:txBody>
      </p:sp>
      <p:sp>
        <p:nvSpPr>
          <p:cNvPr id="105002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市场机会：随着数字化转型的加速，互联网行业市场不断扩大，提供了更多的商业机会和创新空间。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挑战分析：互联网行业面临着激烈的市场竞争和技术变革的挑战，需要不断创新和适应市场需求的变化。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未来趋势：互联网行业将继续发展壮大，未来将更加注重用户体验和数据安全，同时将与各行业深度融合，推动数字化转型的进程。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应对策略：企业需要加强技术研发和创新，提高产品质量和服务水平，同时关注市场动态和用户需求，制定科学合理的市场策略。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互联网行业政策环境</a:t>
            </a:r>
            <a:endParaRPr altLang="en-US" lang="zh-CN"/>
          </a:p>
        </p:txBody>
      </p:sp>
      <p:sp>
        <p:nvSpPr>
          <p:cNvPr id="10500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互联网行业政策现状及影响</a:t>
            </a:r>
            <a:endParaRPr altLang="en-US" lang="zh-CN"/>
          </a:p>
        </p:txBody>
      </p:sp>
      <p:sp>
        <p:nvSpPr>
          <p:cNvPr id="10501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互联网行业政策概述：介绍互联网行业政策的基本情况和发展历程，包括政策背景、政策目标、政策内容等。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互联网行业政策现状：分析当前互联网行业政策的现状，包括政策执行情况、政策效果等。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互联网行业政策影响：探讨互联网行业政策对行业发展的影响，包括对行业结构、竞争格局、技术创新等方面的影响。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互联网行业政策展望：预测未来互联网行业政策的发展趋势，包括政策调整、政策创新等方面。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互联网行业政策存在的问题和挑战</a:t>
            </a:r>
            <a:endParaRPr altLang="en-US" lang="zh-CN"/>
          </a:p>
        </p:txBody>
      </p:sp>
      <p:sp>
        <p:nvSpPr>
          <p:cNvPr id="105020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政策监管不到位：对互联网行业的监管力度不够，导致一些不良企业或行为得以存在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政策制定缺乏前瞻性：政策制定往往滞后于互联网行业的发展，缺乏前瞻性和灵活性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政策执行存在困难：由于互联网行业的复杂性和多样性，政策执行存在一定的困难和挑战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政策效果评估不足：对互联网行业政策效果的评估不够充分，无法及时调整和完善政策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互联网行业政策发展的建议和展望</a:t>
            </a:r>
            <a:endParaRPr altLang="en-US" lang="zh-CN"/>
          </a:p>
        </p:txBody>
      </p:sp>
      <p:sp>
        <p:nvSpPr>
          <p:cNvPr id="105026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加强网络安全保护，保障用户隐私和数据安全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完善互联网行业政策法规，加强监管力度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鼓励互联网企业创新发展，推动产业升级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推动互联网行业与其他行业的融合发展，促进经济转型升级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互联网行业人才发展</a:t>
            </a:r>
            <a:endParaRPr altLang="en-US" lang="zh-CN"/>
          </a:p>
        </p:txBody>
      </p:sp>
      <p:sp>
        <p:nvSpPr>
          <p:cNvPr id="10503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互联网行业人才现状及需求分析</a:t>
            </a:r>
            <a:endParaRPr altLang="en-US" lang="zh-CN"/>
          </a:p>
        </p:txBody>
      </p:sp>
      <p:sp>
        <p:nvSpPr>
          <p:cNvPr id="105039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互联网行业人才需求趋势预测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0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互联网行业人才短缺问题及原因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互联网行业人才需求特点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1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互联网行业人才结构现状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互联网行业人才培养及引进策略</a:t>
            </a:r>
            <a:endParaRPr altLang="en-US" lang="zh-CN"/>
          </a:p>
        </p:txBody>
      </p:sp>
      <p:sp>
        <p:nvSpPr>
          <p:cNvPr id="105045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5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人才留用策略：建立良好的企业文化，增强员工归属感；提供职业发展机会，激发员工潜力；关注员工福利，提高员工满意度。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人才培养策略：加强高校合作，提高人才培养质量；推动企业内部培训，提升员工技能水平；鼓励跨界合作，培养复合型人才。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人才引进策略：加大招聘力度，吸引优秀人才加入；优化招聘流程，提高招聘效率；提供具有竞争力的薪酬待遇，吸引高端人才。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人才管理策略：建立完善的人才管理体系，确保人才有序流动；加强人才梯队建设，确保企业持续发展；推动人才国际化发展，提高企业国际竞争力。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互联网行业人才发展存在的问题和挑战</a:t>
            </a:r>
            <a:endParaRPr altLang="en-US" lang="zh-CN"/>
          </a:p>
        </p:txBody>
      </p:sp>
      <p:sp>
        <p:nvSpPr>
          <p:cNvPr id="105052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人才流失严重：互联网行业竞争激烈，人才流失严重，影响行业发展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跨界融合挑战：互联网行业跨界融合趋势明显，需要具备跨领域知识和能力的人才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人才短缺：互联网行业快速发展，但人才供给不足，尤其在高端技术领域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技能要求高：互联网行业对人才技能要求较高，需要不断学习和更新知识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互联网行业人才发展的建议和展望</a:t>
            </a:r>
            <a:endParaRPr altLang="en-US" lang="zh-CN"/>
          </a:p>
        </p:txBody>
      </p:sp>
      <p:sp>
        <p:nvSpPr>
          <p:cNvPr id="105057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培养创新型人才：鼓励高校、企业、研究机构等加强合作，培养具有创新思维和实践能力的人才。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提升人才素质：通过培训、学习、实践等方式，提高互联网行业人才的综合素质和专业技能。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建立人才激励机制：通过合理的薪酬、晋升、奖励等方式，激发人才的积极性和创造力。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加强人才交流与合作：促进国内外互联网行业人才的交流与合作，推动互联网行业的创新与发展。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互联网行业未来展望</a:t>
            </a:r>
            <a:endParaRPr altLang="en-US" lang="zh-CN"/>
          </a:p>
        </p:txBody>
      </p:sp>
      <p:sp>
        <p:nvSpPr>
          <p:cNvPr id="10506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08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互联网行业未来发展趋势预测</a:t>
            </a:r>
            <a:endParaRPr altLang="en-US" lang="zh-CN"/>
          </a:p>
        </p:txBody>
      </p:sp>
      <p:sp>
        <p:nvSpPr>
          <p:cNvPr id="105070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5G技术的普及和应用将推动互联网行业的发展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0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人工智能和大数据技术将改变互联网行业的格局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1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区块链技术将为互联网行业带来新的机遇和挑战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1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物联网技术将推动互联网行业向智能化、自动化方向发展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互联网行业未来发展重点领域预测</a:t>
            </a:r>
            <a:endParaRPr altLang="en-US" lang="zh-CN"/>
          </a:p>
        </p:txBody>
      </p:sp>
      <p:sp>
        <p:nvSpPr>
          <p:cNvPr id="105075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人工智能与机器学习：随着技术的不断进步，AI和机器学习将在互联网行业中发挥越来越重要的作用，包括自动驾驶、智能家居、医疗保健等领域。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区块链技术：区块链技术将在互联网行业中发挥越来越重要的作用，包括数字货币、供应链管理、身份验证等领域。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5G技术：5G技术的普及将为互联网行业带来更多的可能性，包括智能交通、智能制造、智慧医疗等领域。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云计算与大数据：云计算和大数据技术将在互联网行业中发挥越来越重要的作用，包括企业级应用、数据分析、物联网等领域。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互联网行业未来发展策略建议</a:t>
            </a:r>
            <a:endParaRPr altLang="en-US" lang="zh-CN"/>
          </a:p>
        </p:txBody>
      </p:sp>
      <p:sp>
        <p:nvSpPr>
          <p:cNvPr id="1050800" name="圆角矩形 3"/>
          <p:cNvSpPr/>
          <p:nvPr>
            <p:custDataLst>
              <p:tags r:id="rId1"/>
            </p:custDataLst>
          </p:nvPr>
        </p:nvSpPr>
        <p:spPr>
          <a:xfrm rot="16200000">
            <a:off x="5700967" y="-2391517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2" name="圆角矩形 4"/>
          <p:cNvSpPr/>
          <p:nvPr>
            <p:custDataLst>
              <p:tags r:id="rId2"/>
            </p:custDataLst>
          </p:nvPr>
        </p:nvSpPr>
        <p:spPr>
          <a:xfrm rot="16200000">
            <a:off x="536187" y="2773908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04" name="圆角矩形 5"/>
          <p:cNvSpPr/>
          <p:nvPr>
            <p:custDataLst>
              <p:tags r:id="rId3"/>
            </p:custDataLst>
          </p:nvPr>
        </p:nvSpPr>
        <p:spPr>
          <a:xfrm rot="16200000">
            <a:off x="5700967" y="-3389383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6" name="圆角矩形 6"/>
          <p:cNvSpPr/>
          <p:nvPr>
            <p:custDataLst>
              <p:tags r:id="rId4"/>
            </p:custDataLst>
          </p:nvPr>
        </p:nvSpPr>
        <p:spPr>
          <a:xfrm rot="16200000">
            <a:off x="536187" y="1775397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08" name="圆角矩形 11"/>
          <p:cNvSpPr/>
          <p:nvPr>
            <p:custDataLst>
              <p:tags r:id="rId5"/>
            </p:custDataLst>
          </p:nvPr>
        </p:nvSpPr>
        <p:spPr>
          <a:xfrm rot="16200000">
            <a:off x="5700967" y="-395140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0" name="圆角矩形 12"/>
          <p:cNvSpPr/>
          <p:nvPr>
            <p:custDataLst>
              <p:tags r:id="rId6"/>
            </p:custDataLst>
          </p:nvPr>
        </p:nvSpPr>
        <p:spPr>
          <a:xfrm rot="16200000">
            <a:off x="536187" y="4770285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12" name="圆角矩形 9"/>
          <p:cNvSpPr/>
          <p:nvPr>
            <p:custDataLst>
              <p:tags r:id="rId7"/>
            </p:custDataLst>
          </p:nvPr>
        </p:nvSpPr>
        <p:spPr>
          <a:xfrm rot="16200000">
            <a:off x="5700967" y="-1393006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圆角矩形 10"/>
          <p:cNvSpPr/>
          <p:nvPr>
            <p:custDataLst>
              <p:tags r:id="rId8"/>
            </p:custDataLst>
          </p:nvPr>
        </p:nvSpPr>
        <p:spPr>
          <a:xfrm rot="16200000">
            <a:off x="536187" y="3771774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16" name="圆角矩形 7"/>
          <p:cNvSpPr/>
          <p:nvPr>
            <p:custDataLst>
              <p:tags r:id="rId9"/>
            </p:custDataLst>
          </p:nvPr>
        </p:nvSpPr>
        <p:spPr>
          <a:xfrm rot="16200000">
            <a:off x="5700967" y="602081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8" name="圆角矩形 8"/>
          <p:cNvSpPr/>
          <p:nvPr>
            <p:custDataLst>
              <p:tags r:id="rId10"/>
            </p:custDataLst>
          </p:nvPr>
        </p:nvSpPr>
        <p:spPr>
          <a:xfrm rot="16200000">
            <a:off x="536187" y="5767506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0" name="文本框 14"/>
          <p:cNvSpPr txBox="1"/>
          <p:nvPr>
            <p:custDataLst>
              <p:tags r:id="rId11"/>
            </p:custDataLst>
          </p:nvPr>
        </p:nvSpPr>
        <p:spPr>
          <a:xfrm>
            <a:off x="1297972" y="5446280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加强国际合作与交流：积极参与国际互联网技术交流与合作，推动全球互联网技术的发展和应用。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822" name="文本框 15"/>
          <p:cNvSpPr txBox="1"/>
          <p:nvPr>
            <p:custDataLst>
              <p:tags r:id="rId12"/>
            </p:custDataLst>
          </p:nvPr>
        </p:nvSpPr>
        <p:spPr>
          <a:xfrm>
            <a:off x="1298617" y="3449257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强化网络安全保障：加强网络安全管理，提高网络安全防护能力，保障用户数据和隐私安全。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824" name="文本框 16"/>
          <p:cNvSpPr txBox="1"/>
          <p:nvPr>
            <p:custDataLst>
              <p:tags r:id="rId13"/>
            </p:custDataLst>
          </p:nvPr>
        </p:nvSpPr>
        <p:spPr>
          <a:xfrm>
            <a:off x="1297972" y="4448414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推动数字化转型：帮助传统企业实现数字化转型，提高企业竞争力和创新能力。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826" name="文本框 17"/>
          <p:cNvSpPr txBox="1"/>
          <p:nvPr>
            <p:custDataLst>
              <p:tags r:id="rId14"/>
            </p:custDataLst>
          </p:nvPr>
        </p:nvSpPr>
        <p:spPr>
          <a:xfrm>
            <a:off x="1298617" y="1452880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加强技术创新和研发：加大投入，推动互联网技术的不断进步和创新，以满足不断变化的市场需求。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828" name="文本框 18"/>
          <p:cNvSpPr txBox="1"/>
          <p:nvPr>
            <p:custDataLst>
              <p:tags r:id="rId15"/>
            </p:custDataLst>
          </p:nvPr>
        </p:nvSpPr>
        <p:spPr>
          <a:xfrm>
            <a:off x="1297972" y="2452036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拓展应用领域：将互联网技术应用于更多领域，如医疗、教育、交通等，提高生产效率和生活质量。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6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9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4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8"/>
</p:tagLst>
</file>

<file path=ppt/tags/tag44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8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8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2023-12-17T16:16:41Z</dcterms:created>
  <dcterms:modified xsi:type="dcterms:W3CDTF">2023-12-17T16:16:41Z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a0f7151733ae4cf0965ac73ea6029ea6_21</vt:lpwstr>
  </property>
</Properties>
</file>