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75" r:id="rId1"/>
    <p:sldMasterId id="2147487312" r:id="rId2"/>
  </p:sldMasterIdLst>
  <p:notesMasterIdLst>
    <p:notesMasterId r:id="rId3"/>
  </p:notesMasterIdLst>
  <p:sldIdLst>
    <p:sldId id="1939" r:id="rId4"/>
    <p:sldId id="1942" r:id="rId5"/>
    <p:sldId id="1945" r:id="rId6"/>
    <p:sldId id="1948" r:id="rId7"/>
    <p:sldId id="1951" r:id="rId8"/>
    <p:sldId id="1954" r:id="rId9"/>
    <p:sldId id="1957" r:id="rId10"/>
    <p:sldId id="1960" r:id="rId11"/>
    <p:sldId id="1963" r:id="rId12"/>
    <p:sldId id="1966" r:id="rId13"/>
    <p:sldId id="1969" r:id="rId14"/>
    <p:sldId id="1972" r:id="rId15"/>
    <p:sldId id="1975" r:id="rId16"/>
    <p:sldId id="1978" r:id="rId17"/>
    <p:sldId id="1981" r:id="rId18"/>
    <p:sldId id="1984" r:id="rId19"/>
    <p:sldId id="1987" r:id="rId20"/>
    <p:sldId id="1990" r:id="rId21"/>
    <p:sldId id="1993" r:id="rId22"/>
    <p:sldId id="1996" r:id="rId23"/>
    <p:sldId id="1999" r:id="rId24"/>
    <p:sldId id="2002" r:id="rId25"/>
    <p:sldId id="200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76" r:id="rId1"/>
    <p:sldLayoutId id="2147487277" r:id="rId2"/>
    <p:sldLayoutId id="2147487278" r:id="rId3"/>
    <p:sldLayoutId id="2147487279" r:id="rId4"/>
    <p:sldLayoutId id="2147487280" r:id="rId5"/>
    <p:sldLayoutId id="2147487281" r:id="rId6"/>
    <p:sldLayoutId id="2147487282" r:id="rId7"/>
    <p:sldLayoutId id="2147487283" r:id="rId8"/>
    <p:sldLayoutId id="2147487284" r:id="rId9"/>
    <p:sldLayoutId id="2147487285" r:id="rId10"/>
    <p:sldLayoutId id="214748728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313" r:id="rId1"/>
    <p:sldLayoutId id="2147487314" r:id="rId2"/>
    <p:sldLayoutId id="2147487315" r:id="rId3"/>
    <p:sldLayoutId id="2147487316" r:id="rId4"/>
    <p:sldLayoutId id="2147487317" r:id="rId5"/>
    <p:sldLayoutId id="2147487318" r:id="rId6"/>
    <p:sldLayoutId id="2147487319" r:id="rId7"/>
    <p:sldLayoutId id="2147487320" r:id="rId8"/>
    <p:sldLayoutId id="2147487321" r:id="rId9"/>
    <p:sldLayoutId id="2147487322" r:id="rId10"/>
    <p:sldLayoutId id="214748732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tags" Target="../tags/tag160.xml"/><Relationship Id="rId22" Type="http://schemas.openxmlformats.org/officeDocument/2006/relationships/tags" Target="../tags/tag161.xml"/><Relationship Id="rId23" Type="http://schemas.openxmlformats.org/officeDocument/2006/relationships/tags" Target="../tags/tag162.xml"/><Relationship Id="rId24" Type="http://schemas.openxmlformats.org/officeDocument/2006/relationships/tags" Target="../tags/tag163.xml"/><Relationship Id="rId25" Type="http://schemas.openxmlformats.org/officeDocument/2006/relationships/tags" Target="../tags/tag164.xml"/><Relationship Id="rId26" Type="http://schemas.openxmlformats.org/officeDocument/2006/relationships/tags" Target="../tags/tag165.xml"/><Relationship Id="rId27" Type="http://schemas.openxmlformats.org/officeDocument/2006/relationships/tags" Target="../tags/tag166.xml"/><Relationship Id="rId28" Type="http://schemas.openxmlformats.org/officeDocument/2006/relationships/tags" Target="../tags/tag167.xml"/><Relationship Id="rId29" Type="http://schemas.openxmlformats.org/officeDocument/2006/relationships/tags" Target="../tags/tag168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20" Type="http://schemas.openxmlformats.org/officeDocument/2006/relationships/tags" Target="../tags/tag18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tags" Target="../tags/tag244.xml"/><Relationship Id="rId22" Type="http://schemas.openxmlformats.org/officeDocument/2006/relationships/tags" Target="../tags/tag245.xml"/><Relationship Id="rId23" Type="http://schemas.openxmlformats.org/officeDocument/2006/relationships/tags" Target="../tags/tag246.xml"/><Relationship Id="rId24" Type="http://schemas.openxmlformats.org/officeDocument/2006/relationships/tags" Target="../tags/tag247.xml"/><Relationship Id="rId25" Type="http://schemas.openxmlformats.org/officeDocument/2006/relationships/tags" Target="../tags/tag248.xml"/><Relationship Id="rId26" Type="http://schemas.openxmlformats.org/officeDocument/2006/relationships/tags" Target="../tags/tag249.xml"/><Relationship Id="rId27" Type="http://schemas.openxmlformats.org/officeDocument/2006/relationships/tags" Target="../tags/tag250.xml"/><Relationship Id="rId28" Type="http://schemas.openxmlformats.org/officeDocument/2006/relationships/tags" Target="../tags/tag251.xml"/><Relationship Id="rId29" Type="http://schemas.openxmlformats.org/officeDocument/2006/relationships/tags" Target="../tags/tag25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AI在旅游行业中的应用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521325" y="1750060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544185" y="2178050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AI在旅游行业中的发展历程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90540" y="2753995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384925" y="27857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396355" y="32594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AI在旅游行业中的应用场景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2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442710" y="38354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7063105" y="385889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7063105" y="433260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AI在旅游行业中的优势与挑战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25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7109460" y="490855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726045" y="49320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726045" y="54057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AI在旅游行业中的未来展望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772400" y="59817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AI在旅游行业中的发展历程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起步阶段</a:t>
            </a:r>
            <a:endParaRPr altLang="en-US" lang="zh-CN"/>
          </a:p>
        </p:txBody>
      </p:sp>
      <p:sp>
        <p:nvSpPr>
          <p:cNvPr id="10489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起步时间：20世纪50年代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起步背景：计算机科学的兴起，人工智能概念的提出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起步应用：简单的旅行预订系统和旅游咨询服务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起步局限：技术不成熟，应用范围有限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探索阶段</a:t>
            </a:r>
            <a:endParaRPr altLang="en-US" lang="zh-CN"/>
          </a:p>
        </p:txBody>
      </p:sp>
      <p:sp>
        <p:nvSpPr>
          <p:cNvPr id="104903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人工智能技术的初步探索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探索阶段的特点和意义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AI技术在旅游行业中的初步应用和尝试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旅游行业对AI技术的需求和应用场景的探索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应用阶段</a:t>
            </a:r>
            <a:endParaRPr altLang="en-US" lang="zh-CN"/>
          </a:p>
        </p:txBody>
      </p:sp>
      <p:sp>
        <p:nvSpPr>
          <p:cNvPr id="10491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人工智能技术在旅游行业中的应用起步较晚，但发展迅速。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随着技术的不断进步和应用场景的不断拓展，AI在旅游行业中的应用将更加广泛和深入。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未来，AI技术有望在旅游行业中发挥更大的作用，为游客提供更加智能化、便捷化的服务。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目前，AI在旅游行业中的应用主要集中在智能客服、智能导览和智能推荐等方面。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创新阶段</a:t>
            </a:r>
            <a:endParaRPr altLang="en-US" lang="zh-CN"/>
          </a:p>
        </p:txBody>
      </p:sp>
      <p:sp>
        <p:nvSpPr>
          <p:cNvPr id="10491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大数据技术的普及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人工智能技术的突破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深度学习算法的应用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智能语音交互的发展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AI在旅游行业中的应用场景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智能推荐</a:t>
            </a:r>
            <a:endParaRPr altLang="en-US" lang="zh-CN"/>
          </a:p>
        </p:txBody>
      </p:sp>
      <p:sp>
        <p:nvSpPr>
          <p:cNvPr id="10493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智能导游：提供个性化的导游服务，根据游客的兴趣为其推荐景点和活动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旅游路线推荐：根据游客的兴趣和偏好，为其推荐合适的旅游路线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个性化酒店预订：基于用户的需求和预算，为其推荐合适的酒店并完成预订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语音助手：提供智能语音交互功能，帮助游客查询旅游信息、安排行程等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语音交互</a:t>
            </a:r>
            <a:endParaRPr altLang="en-US" lang="zh-CN"/>
          </a:p>
        </p:txBody>
      </p:sp>
      <p:sp>
        <p:nvSpPr>
          <p:cNvPr id="1049378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0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2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4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6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0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2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8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0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旅游咨询：AI可以通过语音交互提供旅游咨询服务，回答游客的问题。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语音识别：AI可以识别游客的语音指令，提供个性化的旅游服务。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语音翻译：AI可以实现不同语言之间的语音翻译，方便游客与当地人交流。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智能导览：通过语音交互，AI可以为游客提供智能导览服务，介绍景点信息。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</a:t>
            </a:r>
            <a:endParaRPr altLang="en-US" lang="zh-CN"/>
          </a:p>
        </p:txBody>
      </p:sp>
      <p:sp>
        <p:nvSpPr>
          <p:cNvPr id="10494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旅游景点虚拟漫游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沉浸式体验，提供更加真实的旅游体验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虚拟导游，提供个性化的旅游服务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虚拟试衣间，提供更加便捷的购物体验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智能客服</a:t>
            </a:r>
            <a:endParaRPr altLang="en-US" lang="zh-CN"/>
          </a:p>
        </p:txBody>
      </p:sp>
      <p:sp>
        <p:nvSpPr>
          <p:cNvPr id="10495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旅游咨询：提供24小时在线服务，解答游客问题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语音导航：为游客提供准确的景点导航和路线规划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智能推荐：根据游客的兴趣和需求，推荐合适的旅游线路和活动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自助客服：提供文字聊天、语音通话等多种沟通方式，方便游客随时寻求帮助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AI在旅游行业中的优势与挑战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提高效率</a:t>
            </a:r>
            <a:endParaRPr altLang="en-US" lang="zh-CN"/>
          </a:p>
        </p:txBody>
      </p:sp>
      <p:sp>
        <p:nvSpPr>
          <p:cNvPr id="10496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AI可以自动化处理大量数据，提高旅游行业的决策效率。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AI可以通过智能推荐系统，提高旅游服务的个性化效率。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AI可以优化旅游路线规划，提高旅游行程的安排效率。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AI可以实时监测旅游景区的客流量，提高旅游管理的运营效率。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提升用户体验</a:t>
            </a:r>
            <a:endParaRPr altLang="en-US" lang="zh-CN"/>
          </a:p>
        </p:txBody>
      </p:sp>
      <p:sp>
        <p:nvSpPr>
          <p:cNvPr id="10496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AI可以提供个性化的旅游推荐，满足游客的个性化需求。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AI可以提供智能客服服务，快速响应游客的问题和需求，提高游客满意度。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AI可以通过智能语音技术提供语音导览服务，为游客提供更加便捷和丰富的旅游体验。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AI可以通过数据分析预测旅游热点，帮助旅游企业提前做好资源准备和安排。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</a:t>
            </a:r>
            <a:endParaRPr altLang="en-US" lang="zh-CN"/>
          </a:p>
        </p:txBody>
      </p:sp>
      <p:sp>
        <p:nvSpPr>
          <p:cNvPr id="10497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42655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42655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87684"/>
            <a:ext cx="9183796" cy="11801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AI技术可以自动化处理大量数据，减少人工成本。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39"/>
          <p:cNvSpPr/>
          <p:nvPr>
            <p:custDataLst>
              <p:tags r:id="rId4"/>
            </p:custDataLst>
          </p:nvPr>
        </p:nvSpPr>
        <p:spPr>
          <a:xfrm>
            <a:off x="1564041" y="3057624"/>
            <a:ext cx="9598208" cy="142655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5"/>
          <p:cNvSpPr/>
          <p:nvPr>
            <p:custDataLst>
              <p:tags r:id="rId5"/>
            </p:custDataLst>
          </p:nvPr>
        </p:nvSpPr>
        <p:spPr>
          <a:xfrm>
            <a:off x="1029812" y="3057624"/>
            <a:ext cx="260300" cy="142655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3180908"/>
            <a:ext cx="9183796" cy="11801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AI可以根据历史数据预测需求，优化资源分配，降低运营成本。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12"/>
          <p:cNvSpPr/>
          <p:nvPr>
            <p:custDataLst>
              <p:tags r:id="rId7"/>
            </p:custDataLst>
          </p:nvPr>
        </p:nvSpPr>
        <p:spPr>
          <a:xfrm>
            <a:off x="1564041" y="4750848"/>
            <a:ext cx="9598208" cy="142655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17"/>
          <p:cNvSpPr/>
          <p:nvPr>
            <p:custDataLst>
              <p:tags r:id="rId8"/>
            </p:custDataLst>
          </p:nvPr>
        </p:nvSpPr>
        <p:spPr>
          <a:xfrm>
            <a:off x="1029812" y="4750848"/>
            <a:ext cx="260300" cy="142655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4874132"/>
            <a:ext cx="9183796" cy="11801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AI可以通过智能推荐等方式提高客户满意度，减少投诉和退款等带来的成本。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数据安全与隐私保护</a:t>
            </a:r>
            <a:endParaRPr altLang="en-US" lang="zh-CN"/>
          </a:p>
        </p:txBody>
      </p:sp>
      <p:sp>
        <p:nvSpPr>
          <p:cNvPr id="10498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法规与合规：旅游行业中的AI应用需要遵守相关法律法规，确保在合法合规的前提下使用数据和提供服务。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数据安全：AI在处理旅游行业数据时，需要采取有效的加密和安全措施，确保数据不被泄露或被恶意攻击者利用。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隐私保护：旅游行业中的AI应用需要尊重用户的隐私权，避免收集和使用用户的个人信息，除非用户明确同意或法律有明确规定。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安全意识：旅游行业中的AI应用需要加强安全意识，定期进行安全审计和漏洞扫描，及时发现和修复安全问题。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AI在旅游行业中的未来展望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个性化旅游体验</a:t>
            </a:r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旅游路线推荐：AI可以根据用户兴趣和偏好，为其推荐定制化的旅游路线。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个性化酒店预订：AI能够根据用户需求和预算，智能筛选并预订符合条件的酒店。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智能导游服务：通过AI技术，提供个性化的导游服务，满足游客的个性化需求。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旅游社交互动：利用AI技术，让游客在旅游过程中与志同道合的人进行社交互动，分享旅游心得和体验。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智慧旅游城市</a:t>
            </a:r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旅游服务智能化：AI技术将为游客提供更加便捷、个性化的服务，如智能导游、智能酒店等。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旅游管理智能化：AI技术将助力旅游城市的管理更加高效，如智能交通、智能安防等。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旅游营销智能化：AI技术将帮助旅游城市更加精准地定位目标市场，提升旅游品牌形象和知名度。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旅游产业升级：AI技术将促进旅游产业的升级和转型，如智慧景区、智慧酒店等，提升旅游产业的竞争力和可持续发展能力。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无人驾驶与智能导游</a:t>
            </a:r>
            <a:endParaRPr altLang="en-US" lang="zh-CN"/>
          </a:p>
        </p:txBody>
      </p:sp>
      <p:sp>
        <p:nvSpPr>
          <p:cNvPr id="1050030" name="矩形: 圆角 4"/>
          <p:cNvSpPr/>
          <p:nvPr>
            <p:custDataLst>
              <p:tags r:id="rId1"/>
            </p:custDataLst>
          </p:nvPr>
        </p:nvSpPr>
        <p:spPr>
          <a:xfrm>
            <a:off x="551935" y="3265827"/>
            <a:ext cx="5158285" cy="100970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"/>
            </p:custDataLst>
          </p:nvPr>
        </p:nvSpPr>
        <p:spPr>
          <a:xfrm>
            <a:off x="1083426" y="3401909"/>
            <a:ext cx="4254494" cy="6784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无人驾驶汽车：提供便捷、安全的出行方式，缓解交通拥堵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34" name="矩形: 圆角 4"/>
          <p:cNvSpPr/>
          <p:nvPr>
            <p:custDataLst>
              <p:tags r:id="rId3"/>
            </p:custDataLst>
          </p:nvPr>
        </p:nvSpPr>
        <p:spPr>
          <a:xfrm>
            <a:off x="6481780" y="3265827"/>
            <a:ext cx="5158285" cy="1010346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4"/>
            </p:custDataLst>
          </p:nvPr>
        </p:nvSpPr>
        <p:spPr>
          <a:xfrm>
            <a:off x="6933676" y="3401909"/>
            <a:ext cx="4254494" cy="6784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智能导游：个性化推荐旅游景点、历史文化背景介绍，提升游客旅游体验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虚拟现实与增强现实的应用</a:t>
            </a:r>
            <a:endParaRPr altLang="en-US" lang="zh-CN"/>
          </a:p>
        </p:txBody>
      </p:sp>
      <p:sp>
        <p:nvSpPr>
          <p:cNvPr id="1050076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虚拟现实技术：通过模拟真实场景，提供沉浸式的旅游体验，让用户在家中就能感受旅游的乐趣。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增强现实技术：将虚拟信息与现实世界相结合，提供更加丰富和个性化的旅游服务，例如AR导览等。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技术优势：提高旅游体验，降低旅游成本，为旅游行业带来新的商业机会。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未来展望：随着技术的不断进步，虚拟现实和增强现实在旅游行业中的应用将更加广泛和深入，为旅游业的发展带来更多可能性。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12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4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4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4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4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4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4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4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4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099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20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7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2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2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2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2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2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2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2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2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2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33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60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2024-01-06T03:34:41Z</dcterms:created>
  <dcterms:modified xsi:type="dcterms:W3CDTF">2024-01-06T03:34:41Z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a2865a76f8324fa5a8e544afe378f3b3_21</vt:lpwstr>
  </property>
</Properties>
</file>