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61" r:id="rId6"/>
    <p:sldId id="266" r:id="rId7"/>
    <p:sldId id="265" r:id="rId8"/>
    <p:sldId id="272" r:id="rId9"/>
    <p:sldId id="264" r:id="rId10"/>
    <p:sldId id="263" r:id="rId11"/>
    <p:sldId id="262" r:id="rId12"/>
    <p:sldId id="258" r:id="rId13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charset="0"/>
        <a:ea typeface="宋体" charset="-122"/>
      </a:defRPr>
    </a:lvl1pPr>
    <a:lvl2pPr marL="457200" lvl="1" indent="0" algn="l" defTabSz="914400" eaLnBrk="1" fontAlgn="base" latinLnBrk="0" hangingPunct="1"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charset="0"/>
        <a:ea typeface="宋体" charset="-122"/>
      </a:defRPr>
    </a:lvl2pPr>
    <a:lvl3pPr marL="914400" lvl="2" indent="0" algn="l" defTabSz="914400" eaLnBrk="1" fontAlgn="base" latinLnBrk="0" hangingPunct="1"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charset="0"/>
        <a:ea typeface="宋体" charset="-122"/>
      </a:defRPr>
    </a:lvl3pPr>
    <a:lvl4pPr marL="1371600" lvl="3" indent="0" algn="l" defTabSz="914400" eaLnBrk="1" fontAlgn="base" latinLnBrk="0" hangingPunct="1"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charset="0"/>
        <a:ea typeface="宋体" charset="-122"/>
      </a:defRPr>
    </a:lvl4pPr>
    <a:lvl5pPr marL="1828800" lvl="4" indent="0" algn="l" defTabSz="914400" eaLnBrk="1" fontAlgn="base" latinLnBrk="0" hangingPunct="1"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charset="0"/>
        <a:ea typeface="宋体" charset="-122"/>
      </a:defRPr>
    </a:lvl5pPr>
    <a:lvl6pPr marL="2286000" lvl="5" indent="0" algn="l" defTabSz="914400" eaLnBrk="1" fontAlgn="base" latinLnBrk="0" hangingPunct="1"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charset="0"/>
        <a:ea typeface="宋体" charset="-122"/>
      </a:defRPr>
    </a:lvl6pPr>
    <a:lvl7pPr marL="2743200" lvl="6" indent="0" algn="l" defTabSz="914400" eaLnBrk="1" fontAlgn="base" latinLnBrk="0" hangingPunct="1"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charset="0"/>
        <a:ea typeface="宋体" charset="-122"/>
      </a:defRPr>
    </a:lvl7pPr>
    <a:lvl8pPr marL="3200400" lvl="7" indent="0" algn="l" defTabSz="914400" eaLnBrk="1" fontAlgn="base" latinLnBrk="0" hangingPunct="1"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charset="0"/>
        <a:ea typeface="宋体" charset="-122"/>
      </a:defRPr>
    </a:lvl8pPr>
    <a:lvl9pPr marL="3657600" lvl="8" indent="0" algn="l" defTabSz="914400" eaLnBrk="1" fontAlgn="base" latinLnBrk="0" hangingPunct="1"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charset="0"/>
        <a:ea typeface="宋体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7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showMasterSp="0">
  <p:cSld name="标题幻灯片"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矩形 2049" descr="图片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9525">
            <a:noFill/>
            <a:miter/>
          </a:ln>
        </p:spPr>
        <p:txBody>
          <a:bodyPr/>
          <a:p>
            <a:endParaRPr lang="zh-CN" altLang="en-US"/>
          </a:p>
        </p:txBody>
      </p:sp>
      <p:sp>
        <p:nvSpPr>
          <p:cNvPr id="2051" name="标题 2050"/>
          <p:cNvSpPr>
            <a:spLocks noGrp="1"/>
          </p:cNvSpPr>
          <p:nvPr>
            <p:ph type="ctrTitle"/>
          </p:nvPr>
        </p:nvSpPr>
        <p:spPr>
          <a:xfrm>
            <a:off x="685800" y="1557338"/>
            <a:ext cx="7772400" cy="760412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>
            <a:spAutoFit/>
          </a:bodyPr>
          <a:lstStyle>
            <a:lvl1pPr lvl="0" algn="ctr">
              <a:defRPr b="1" kern="1200">
                <a:effectLst>
                  <a:outerShdw blurRad="38100" dist="38100" dir="2700000">
                    <a:srgbClr val="C0C0C0"/>
                  </a:outerShdw>
                </a:effectLst>
                <a:ea typeface="黑体" pitchFamily="2" charset="-122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2" name="副标题 2051"/>
          <p:cNvSpPr>
            <a:spLocks noGrp="1"/>
          </p:cNvSpPr>
          <p:nvPr>
            <p:ph type="subTitle" idx="1"/>
          </p:nvPr>
        </p:nvSpPr>
        <p:spPr>
          <a:xfrm>
            <a:off x="1403350" y="2428875"/>
            <a:ext cx="6400800" cy="579438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lstStyle>
            <a:lvl1pPr marL="0" lvl="0" indent="0" algn="ctr">
              <a:buNone/>
              <a:defRPr kern="1200">
                <a:effectLst>
                  <a:outerShdw blurRad="38100" dist="38100" dir="2700000">
                    <a:srgbClr val="C0C0C0"/>
                  </a:outerShdw>
                </a:effectLst>
                <a:ea typeface="黑体" pitchFamily="2" charset="-122"/>
              </a:defRPr>
            </a:lvl1pPr>
            <a:lvl2pPr marL="457200" lvl="1" indent="-457200" algn="ctr">
              <a:buNone/>
              <a:defRPr kern="1200">
                <a:effectLst>
                  <a:outerShdw blurRad="38100" dist="38100" dir="2700000">
                    <a:srgbClr val="C0C0C0"/>
                  </a:outerShdw>
                </a:effectLst>
                <a:ea typeface="宋体" charset="-122"/>
              </a:defRPr>
            </a:lvl2pPr>
            <a:lvl3pPr marL="914400" lvl="2" indent="-914400" algn="ctr">
              <a:buNone/>
              <a:defRPr kern="1200">
                <a:effectLst>
                  <a:outerShdw blurRad="38100" dist="38100" dir="2700000">
                    <a:srgbClr val="C0C0C0"/>
                  </a:outerShdw>
                </a:effectLst>
                <a:ea typeface="宋体" charset="-122"/>
              </a:defRPr>
            </a:lvl3pPr>
            <a:lvl4pPr marL="1371600" lvl="3" indent="-1371600" algn="ctr">
              <a:buNone/>
              <a:defRPr kern="1200">
                <a:effectLst>
                  <a:outerShdw blurRad="38100" dist="38100" dir="2700000">
                    <a:srgbClr val="C0C0C0"/>
                  </a:outerShdw>
                </a:effectLst>
                <a:ea typeface="宋体" charset="-122"/>
              </a:defRPr>
            </a:lvl4pPr>
            <a:lvl5pPr marL="1828800" lvl="4" indent="-1828800" algn="ctr">
              <a:buNone/>
              <a:defRPr kern="1200">
                <a:effectLst>
                  <a:outerShdw blurRad="38100" dist="38100" dir="2700000">
                    <a:srgbClr val="C0C0C0"/>
                  </a:outerShdw>
                </a:effectLst>
                <a:ea typeface="宋体" charset="-122"/>
              </a:defRPr>
            </a:lvl5pPr>
          </a:lstStyle>
          <a:p>
            <a:pPr lvl="0"/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2053" name="日期占位符 2052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p>
            <a:endParaRPr lang="zh-CN" altLang="en-US" dirty="0"/>
          </a:p>
        </p:txBody>
      </p:sp>
      <p:sp>
        <p:nvSpPr>
          <p:cNvPr id="2054" name="页脚占位符 2053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p>
            <a:endParaRPr lang="zh-CN" dirty="0"/>
          </a:p>
        </p:txBody>
      </p:sp>
      <p:sp>
        <p:nvSpPr>
          <p:cNvPr id="2055" name="灯片编号占位符 2054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p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 algn="l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1198563"/>
            <a:ext cx="4032504" cy="48244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65409" y="1198563"/>
            <a:ext cx="4032504" cy="48244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970222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44793" y="1567346"/>
            <a:ext cx="3526380" cy="710095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44793" y="2338388"/>
            <a:ext cx="3526380" cy="37859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717212" y="1567346"/>
            <a:ext cx="3526381" cy="710095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171450" indent="-171450">
              <a:buNone/>
              <a:defRPr lang="zh-CN" altLang="en-US" b="0" smtClean="0"/>
            </a:lvl1pPr>
          </a:lstStyle>
          <a:p>
            <a:pPr marL="0" lvl="0" indent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17212" y="2357460"/>
            <a:ext cx="3526381" cy="37668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95638" cy="1600200"/>
          </a:xfrm>
        </p:spPr>
        <p:txBody>
          <a:bodyPr anchor="t" anchorCtr="0">
            <a:normAutofit/>
          </a:bodyPr>
          <a:lstStyle>
            <a:lvl1pPr>
              <a:defRPr sz="30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38600" y="457201"/>
            <a:ext cx="4477941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95638" cy="381158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0513" y="292100"/>
            <a:ext cx="2057400" cy="5730875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292100"/>
            <a:ext cx="6052930" cy="5730875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矩形 1025" descr="图片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12"/>
            <a:stretch>
              <a:fillRect/>
            </a:stretch>
          </a:blipFill>
          <a:ln w="9525">
            <a:noFill/>
            <a:miter/>
          </a:ln>
        </p:spPr>
        <p:txBody>
          <a:bodyPr/>
          <a:p>
            <a:endParaRPr lang="zh-CN" altLang="en-US"/>
          </a:p>
        </p:txBody>
      </p:sp>
      <p:sp>
        <p:nvSpPr>
          <p:cNvPr id="1027" name="标题 1026"/>
          <p:cNvSpPr>
            <a:spLocks noGrp="1"/>
          </p:cNvSpPr>
          <p:nvPr>
            <p:ph type="title"/>
          </p:nvPr>
        </p:nvSpPr>
        <p:spPr>
          <a:xfrm>
            <a:off x="468313" y="292100"/>
            <a:ext cx="8229600" cy="6381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8" name="文本占位符 1027"/>
          <p:cNvSpPr>
            <a:spLocks noGrp="1"/>
          </p:cNvSpPr>
          <p:nvPr>
            <p:ph type="body" idx="1"/>
          </p:nvPr>
        </p:nvSpPr>
        <p:spPr>
          <a:xfrm>
            <a:off x="468313" y="1198563"/>
            <a:ext cx="8229600" cy="4824412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9" name="日期占位符 1028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/>
          </a:p>
        </p:txBody>
      </p:sp>
      <p:sp>
        <p:nvSpPr>
          <p:cNvPr id="1030" name="页脚占位符 1029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/>
          </a:p>
        </p:txBody>
      </p:sp>
      <p:sp>
        <p:nvSpPr>
          <p:cNvPr id="1031" name="灯片编号占位符 1030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r" defTabSz="914400" eaLnBrk="1" fontAlgn="base" latinLnBrk="0" hangingPunct="1">
        <a:spcBef>
          <a:spcPct val="0"/>
        </a:spcBef>
        <a:spcAft>
          <a:spcPct val="0"/>
        </a:spcAft>
        <a:buClr>
          <a:srgbClr val="000000"/>
        </a:buClr>
        <a:buNone/>
        <a:defRPr sz="36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spcBef>
          <a:spcPct val="20000"/>
        </a:spcBef>
        <a:spcAft>
          <a:spcPct val="0"/>
        </a:spcAft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spcBef>
          <a:spcPct val="20000"/>
        </a:spcBef>
        <a:spcAft>
          <a:spcPct val="0"/>
        </a:spcAft>
        <a:buChar char="–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spcBef>
          <a:spcPct val="20000"/>
        </a:spcBef>
        <a:spcAft>
          <a:spcPct val="0"/>
        </a:spcAft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spcBef>
          <a:spcPct val="20000"/>
        </a:spcBef>
        <a:spcAft>
          <a:spcPct val="0"/>
        </a:spcAft>
        <a:buChar char="–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spcBef>
          <a:spcPct val="20000"/>
        </a:spcBef>
        <a:spcAft>
          <a:spcPct val="0"/>
        </a:spcAft>
        <a:buChar char="»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spcBef>
          <a:spcPct val="20000"/>
        </a:spcBef>
        <a:spcAft>
          <a:spcPct val="0"/>
        </a:spcAft>
        <a:buChar char="»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spcBef>
          <a:spcPct val="20000"/>
        </a:spcBef>
        <a:spcAft>
          <a:spcPct val="0"/>
        </a:spcAft>
        <a:buChar char="»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spcBef>
          <a:spcPct val="20000"/>
        </a:spcBef>
        <a:spcAft>
          <a:spcPct val="0"/>
        </a:spcAft>
        <a:buChar char="»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spcBef>
          <a:spcPct val="20000"/>
        </a:spcBef>
        <a:spcAft>
          <a:spcPct val="0"/>
        </a:spcAft>
        <a:buChar char="»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标题 4097"/>
          <p:cNvSpPr>
            <a:spLocks noGrp="1"/>
          </p:cNvSpPr>
          <p:nvPr>
            <p:ph type="ctrTitle"/>
          </p:nvPr>
        </p:nvSpPr>
        <p:spPr>
          <a:xfrm>
            <a:off x="685800" y="1343184"/>
            <a:ext cx="7772400" cy="1188720"/>
          </a:xfrm>
        </p:spPr>
        <p:txBody>
          <a:bodyPr anchor="ctr">
            <a:spAutoFit/>
          </a:bodyPr>
          <a:p>
            <a:pPr defTabSz="914400">
              <a:buNone/>
            </a:pPr>
            <a:r>
              <a:rPr kern="1200" baseline="0">
                <a:latin typeface="Arial" charset="0"/>
                <a:ea typeface="黑体" pitchFamily="2" charset="-122"/>
              </a:rPr>
              <a:t>330MW机组</a:t>
            </a:r>
            <a:br>
              <a:rPr kern="1200" baseline="0">
                <a:latin typeface="Arial" charset="0"/>
                <a:ea typeface="黑体" pitchFamily="2" charset="-122"/>
              </a:rPr>
            </a:br>
            <a:r>
              <a:rPr kern="1200" baseline="0">
                <a:latin typeface="Arial" charset="0"/>
                <a:ea typeface="黑体" pitchFamily="2" charset="-122"/>
              </a:rPr>
              <a:t>锅炉吹灰控制系统</a:t>
            </a:r>
            <a:r>
              <a:rPr lang="zh-CN" kern="1200" baseline="0">
                <a:latin typeface="Arial" charset="0"/>
                <a:ea typeface="黑体" pitchFamily="2" charset="-122"/>
              </a:rPr>
              <a:t>培训课件</a:t>
            </a:r>
            <a:endParaRPr lang="zh-CN" kern="1200" baseline="0">
              <a:latin typeface="Arial" charset="0"/>
              <a:ea typeface="黑体" pitchFamily="2" charset="-122"/>
            </a:endParaRPr>
          </a:p>
        </p:txBody>
      </p:sp>
      <p:sp>
        <p:nvSpPr>
          <p:cNvPr id="4099" name="副标题 4098"/>
          <p:cNvSpPr>
            <a:spLocks noGrp="1"/>
          </p:cNvSpPr>
          <p:nvPr>
            <p:ph type="subTitle" idx="1"/>
          </p:nvPr>
        </p:nvSpPr>
        <p:spPr>
          <a:xfrm>
            <a:off x="2339975" y="4004945"/>
            <a:ext cx="6400800" cy="518160"/>
          </a:xfrm>
        </p:spPr>
        <p:txBody>
          <a:bodyPr wrap="square" anchor="t">
            <a:spAutoFit/>
          </a:bodyPr>
          <a:p>
            <a:pPr defTabSz="914400">
              <a:buNone/>
            </a:pPr>
            <a:r>
              <a:rPr lang="zh-CN" kern="1200" baseline="0">
                <a:latin typeface="Arial" charset="0"/>
                <a:ea typeface="黑体" pitchFamily="2" charset="-122"/>
              </a:rPr>
              <a:t>授课人：李晓龙</a:t>
            </a:r>
            <a:endParaRPr lang="zh-CN" kern="1200" baseline="0">
              <a:latin typeface="Arial" charset="0"/>
              <a:ea typeface="黑体" pitchFamily="2" charset="-122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mph" presetSubtype="1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0" presetClass="emph" presetSubtype="0" fill="hold" grpId="9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7" dur="2500" autoRev="1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2500" autoRev="1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2500" autoRev="1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8" grpId="1"/>
      <p:bldP spid="4099" grpId="0" build="p"/>
      <p:bldP spid="4099" grpId="1" build="p"/>
      <p:bldP spid="4099" grpId="2" build="p"/>
      <p:bldP spid="4099" grpId="3" build="p"/>
      <p:bldP spid="4099" grpId="4" build="p"/>
      <p:bldP spid="4099" grpId="5" build="p"/>
      <p:bldP spid="4099" grpId="6" build="p"/>
      <p:bldP spid="4099" grpId="7" build="p"/>
      <p:bldP spid="4099" grpId="8" build="p"/>
      <p:bldP spid="4099" grpId="9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标题 5121"/>
          <p:cNvSpPr>
            <a:spLocks noGrp="1"/>
          </p:cNvSpPr>
          <p:nvPr>
            <p:ph type="title"/>
          </p:nvPr>
        </p:nvSpPr>
        <p:spPr/>
        <p:txBody>
          <a:bodyPr wrap="square" anchor="ctr">
            <a:spAutoFit/>
          </a:bodyPr>
          <a:p>
            <a:r>
              <a:rPr lang="zh-CN" dirty="0"/>
              <a:t>目录</a:t>
            </a:r>
            <a:endParaRPr lang="zh-CN" dirty="0"/>
          </a:p>
        </p:txBody>
      </p:sp>
      <p:grpSp>
        <p:nvGrpSpPr>
          <p:cNvPr id="5123" name="组合 5122"/>
          <p:cNvGrpSpPr/>
          <p:nvPr/>
        </p:nvGrpSpPr>
        <p:grpSpPr>
          <a:xfrm>
            <a:off x="1331913" y="1484313"/>
            <a:ext cx="6408737" cy="792798"/>
            <a:chOff x="0" y="0"/>
            <a:chExt cx="10092" cy="1247"/>
          </a:xfrm>
        </p:grpSpPr>
        <p:sp>
          <p:nvSpPr>
            <p:cNvPr id="5125" name="圆角矩形 5124"/>
            <p:cNvSpPr/>
            <p:nvPr/>
          </p:nvSpPr>
          <p:spPr>
            <a:xfrm>
              <a:off x="1362" y="0"/>
              <a:ext cx="8730" cy="1247"/>
            </a:xfrm>
            <a:prstGeom prst="roundRect">
              <a:avLst>
                <a:gd name="adj" fmla="val 13028"/>
              </a:avLst>
            </a:prstGeom>
            <a:gradFill rotWithShape="1">
              <a:gsLst>
                <a:gs pos="0">
                  <a:schemeClr val="accent1">
                    <a:alpha val="100000"/>
                  </a:schemeClr>
                </a:gs>
                <a:gs pos="100000">
                  <a:schemeClr val="hlink">
                    <a:alpha val="10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vert="horz" wrap="none" anchor="ctr"/>
            <a:p>
              <a:pPr lvl="0" eaLnBrk="1" latinLnBrk="1" hangingPunct="1">
                <a:lnSpc>
                  <a:spcPct val="120000"/>
                </a:lnSpc>
              </a:pPr>
              <a:r>
                <a:rPr lang="zh-CN" altLang="en-US" sz="1400" i="1" dirty="0">
                  <a:solidFill>
                    <a:schemeClr val="bg1"/>
                  </a:solidFill>
                  <a:latin typeface="Arial Black" pitchFamily="2" charset="0"/>
                  <a:ea typeface="宋体" charset="0"/>
                </a:rPr>
                <a:t>概论</a:t>
              </a:r>
              <a:endParaRPr lang="zh-CN" altLang="en-US" sz="1400" i="1" dirty="0">
                <a:solidFill>
                  <a:schemeClr val="bg1"/>
                </a:solidFill>
                <a:latin typeface="Arial Black" pitchFamily="2" charset="0"/>
                <a:ea typeface="宋体" charset="0"/>
              </a:endParaRPr>
            </a:p>
            <a:p>
              <a:pPr lvl="0" eaLnBrk="1" hangingPunct="1">
                <a:lnSpc>
                  <a:spcPct val="120000"/>
                </a:lnSpc>
              </a:pPr>
              <a:r>
                <a:rPr lang="zh-CN" b="1" dirty="0">
                  <a:latin typeface="Arial" charset="0"/>
                  <a:ea typeface="宋体" charset="-122"/>
                </a:rPr>
                <a:t>吹灰系统应用用</a:t>
              </a:r>
              <a:endParaRPr lang="zh-CN" b="1" dirty="0">
                <a:latin typeface="Arial" charset="0"/>
                <a:ea typeface="宋体" charset="-122"/>
              </a:endParaRPr>
            </a:p>
          </p:txBody>
        </p:sp>
        <p:grpSp>
          <p:nvGrpSpPr>
            <p:cNvPr id="5127" name="组合 5126"/>
            <p:cNvGrpSpPr/>
            <p:nvPr/>
          </p:nvGrpSpPr>
          <p:grpSpPr>
            <a:xfrm>
              <a:off x="0" y="0"/>
              <a:ext cx="1247" cy="1247"/>
              <a:chOff x="0" y="0"/>
              <a:chExt cx="499" cy="499"/>
            </a:xfrm>
          </p:grpSpPr>
          <p:sp>
            <p:nvSpPr>
              <p:cNvPr id="5128" name="圆角矩形 5127"/>
              <p:cNvSpPr/>
              <p:nvPr/>
            </p:nvSpPr>
            <p:spPr>
              <a:xfrm>
                <a:off x="0" y="0"/>
                <a:ext cx="499" cy="499"/>
              </a:xfrm>
              <a:prstGeom prst="roundRect">
                <a:avLst>
                  <a:gd name="adj" fmla="val 13028"/>
                </a:avLst>
              </a:prstGeom>
              <a:solidFill>
                <a:srgbClr val="FFB40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29" name="矩形 5128"/>
              <p:cNvSpPr/>
              <p:nvPr/>
            </p:nvSpPr>
            <p:spPr>
              <a:xfrm>
                <a:off x="160" y="135"/>
                <a:ext cx="135" cy="22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  <a:normAutofit/>
              </a:bodyPr>
              <a:p>
                <a:pPr algn="ctr"/>
                <a:r>
                  <a:rPr lang="zh-CN" altLang="en-US" sz="1400" spc="-70">
                    <a:solidFill>
                      <a:schemeClr val="hlink">
                        <a:alpha val="100000"/>
                      </a:schemeClr>
                    </a:solidFill>
                    <a:latin typeface="Arial Black" pitchFamily="2" charset="0"/>
                    <a:ea typeface="Arial Black" pitchFamily="2" charset="0"/>
                  </a:rPr>
                  <a:t>1</a:t>
                </a:r>
                <a:endParaRPr lang="zh-CN" altLang="en-US" sz="1400" spc="-70">
                  <a:solidFill>
                    <a:schemeClr val="hlink">
                      <a:alpha val="100000"/>
                    </a:schemeClr>
                  </a:solidFill>
                  <a:latin typeface="Arial Black" pitchFamily="2" charset="0"/>
                  <a:ea typeface="Arial Black" pitchFamily="2" charset="0"/>
                </a:endParaRPr>
              </a:p>
            </p:txBody>
          </p:sp>
          <p:sp>
            <p:nvSpPr>
              <p:cNvPr id="5130" name="圆角矩形 5129"/>
              <p:cNvSpPr/>
              <p:nvPr/>
            </p:nvSpPr>
            <p:spPr>
              <a:xfrm>
                <a:off x="23" y="23"/>
                <a:ext cx="453" cy="204"/>
              </a:xfrm>
              <a:prstGeom prst="roundRect">
                <a:avLst>
                  <a:gd name="adj" fmla="val 25981"/>
                </a:avLst>
              </a:prstGeom>
              <a:gradFill rotWithShape="1">
                <a:gsLst>
                  <a:gs pos="0">
                    <a:schemeClr val="bg1">
                      <a:alpha val="75000"/>
                    </a:schemeClr>
                  </a:gs>
                  <a:gs pos="100000">
                    <a:schemeClr val="bg1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5131" name="组合 5130"/>
          <p:cNvGrpSpPr/>
          <p:nvPr/>
        </p:nvGrpSpPr>
        <p:grpSpPr>
          <a:xfrm>
            <a:off x="1331913" y="2565400"/>
            <a:ext cx="6408737" cy="792163"/>
            <a:chOff x="0" y="0"/>
            <a:chExt cx="10092" cy="1248"/>
          </a:xfrm>
        </p:grpSpPr>
        <p:sp>
          <p:nvSpPr>
            <p:cNvPr id="5133" name="圆角矩形 5132"/>
            <p:cNvSpPr/>
            <p:nvPr/>
          </p:nvSpPr>
          <p:spPr>
            <a:xfrm>
              <a:off x="1362" y="0"/>
              <a:ext cx="8730" cy="1248"/>
            </a:xfrm>
            <a:prstGeom prst="roundRect">
              <a:avLst>
                <a:gd name="adj" fmla="val 13028"/>
              </a:avLst>
            </a:prstGeom>
            <a:solidFill>
              <a:srgbClr val="92D050">
                <a:alpha val="68000"/>
              </a:srgbClr>
            </a:solidFill>
            <a:ln w="9525">
              <a:noFill/>
            </a:ln>
          </p:spPr>
          <p:txBody>
            <a:bodyPr vert="horz" wrap="none" anchor="ctr"/>
            <a:p>
              <a:pPr lvl="0" eaLnBrk="1" latinLnBrk="1" hangingPunct="1">
                <a:lnSpc>
                  <a:spcPct val="120000"/>
                </a:lnSpc>
              </a:pPr>
              <a:r>
                <a:rPr lang="zh-CN" altLang="en-US" sz="1400" i="1" dirty="0">
                  <a:solidFill>
                    <a:schemeClr val="bg1"/>
                  </a:solidFill>
                  <a:latin typeface="Arial Black" pitchFamily="2" charset="0"/>
                  <a:ea typeface="宋体" charset="0"/>
                </a:rPr>
                <a:t>吹灰系统组成</a:t>
              </a:r>
              <a:endParaRPr lang="zh-CN" altLang="en-US" sz="1400" i="1" dirty="0">
                <a:solidFill>
                  <a:schemeClr val="bg1"/>
                </a:solidFill>
                <a:latin typeface="Arial Black" pitchFamily="2" charset="0"/>
                <a:ea typeface="宋体" charset="0"/>
              </a:endParaRPr>
            </a:p>
            <a:p>
              <a:pPr lvl="0" eaLnBrk="1" hangingPunct="1">
                <a:lnSpc>
                  <a:spcPct val="120000"/>
                </a:lnSpc>
              </a:pPr>
              <a:r>
                <a:rPr lang="zh-CN" b="1" dirty="0">
                  <a:latin typeface="Arial" charset="0"/>
                  <a:ea typeface="宋体" charset="-122"/>
                </a:rPr>
                <a:t>吹灰系统设备组成布置</a:t>
              </a:r>
              <a:endParaRPr lang="zh-CN" b="1" dirty="0">
                <a:latin typeface="Arial" charset="0"/>
                <a:ea typeface="宋体" charset="-122"/>
              </a:endParaRPr>
            </a:p>
          </p:txBody>
        </p:sp>
        <p:grpSp>
          <p:nvGrpSpPr>
            <p:cNvPr id="5135" name="组合 5134"/>
            <p:cNvGrpSpPr/>
            <p:nvPr/>
          </p:nvGrpSpPr>
          <p:grpSpPr>
            <a:xfrm>
              <a:off x="0" y="0"/>
              <a:ext cx="1247" cy="1248"/>
              <a:chOff x="0" y="0"/>
              <a:chExt cx="499" cy="499"/>
            </a:xfrm>
          </p:grpSpPr>
          <p:sp>
            <p:nvSpPr>
              <p:cNvPr id="5136" name="圆角矩形 5135"/>
              <p:cNvSpPr/>
              <p:nvPr/>
            </p:nvSpPr>
            <p:spPr>
              <a:xfrm>
                <a:off x="0" y="0"/>
                <a:ext cx="499" cy="499"/>
              </a:xfrm>
              <a:prstGeom prst="roundRect">
                <a:avLst>
                  <a:gd name="adj" fmla="val 13028"/>
                </a:avLst>
              </a:prstGeom>
              <a:solidFill>
                <a:srgbClr val="00B05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37" name="矩形 5136"/>
              <p:cNvSpPr/>
              <p:nvPr/>
            </p:nvSpPr>
            <p:spPr>
              <a:xfrm>
                <a:off x="160" y="135"/>
                <a:ext cx="180" cy="22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  <a:normAutofit/>
              </a:bodyPr>
              <a:p>
                <a:pPr algn="ctr"/>
                <a:r>
                  <a:rPr lang="zh-CN" altLang="en-US" sz="1400" spc="-70">
                    <a:solidFill>
                      <a:schemeClr val="bg1">
                        <a:alpha val="100000"/>
                      </a:schemeClr>
                    </a:solidFill>
                    <a:latin typeface="Arial Black" pitchFamily="2" charset="0"/>
                    <a:ea typeface="Arial Black" pitchFamily="2" charset="0"/>
                  </a:rPr>
                  <a:t>2</a:t>
                </a:r>
                <a:endParaRPr lang="zh-CN" altLang="en-US" sz="1400" spc="-70">
                  <a:solidFill>
                    <a:schemeClr val="bg1">
                      <a:alpha val="100000"/>
                    </a:schemeClr>
                  </a:solidFill>
                  <a:latin typeface="Arial Black" pitchFamily="2" charset="0"/>
                  <a:ea typeface="Arial Black" pitchFamily="2" charset="0"/>
                </a:endParaRPr>
              </a:p>
            </p:txBody>
          </p:sp>
        </p:grpSp>
      </p:grpSp>
      <p:grpSp>
        <p:nvGrpSpPr>
          <p:cNvPr id="5139" name="组合 5138"/>
          <p:cNvGrpSpPr/>
          <p:nvPr/>
        </p:nvGrpSpPr>
        <p:grpSpPr>
          <a:xfrm>
            <a:off x="1331913" y="3644900"/>
            <a:ext cx="6408737" cy="792163"/>
            <a:chOff x="0" y="0"/>
            <a:chExt cx="10092" cy="1248"/>
          </a:xfrm>
        </p:grpSpPr>
        <p:sp>
          <p:nvSpPr>
            <p:cNvPr id="5141" name="圆角矩形 5140"/>
            <p:cNvSpPr/>
            <p:nvPr/>
          </p:nvSpPr>
          <p:spPr>
            <a:xfrm>
              <a:off x="1362" y="0"/>
              <a:ext cx="8730" cy="1248"/>
            </a:xfrm>
            <a:prstGeom prst="roundRect">
              <a:avLst>
                <a:gd name="adj" fmla="val 13028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9525">
              <a:noFill/>
            </a:ln>
          </p:spPr>
          <p:txBody>
            <a:bodyPr vert="horz" wrap="none" anchor="ctr"/>
            <a:p>
              <a:pPr lvl="0" algn="l" eaLnBrk="1" latinLnBrk="1" hangingPunct="1">
                <a:lnSpc>
                  <a:spcPct val="120000"/>
                </a:lnSpc>
              </a:pPr>
              <a:endParaRPr lang="zh-CN" altLang="en-US" sz="1400" i="1" dirty="0">
                <a:solidFill>
                  <a:schemeClr val="bg1"/>
                </a:solidFill>
                <a:latin typeface="Arial Black" pitchFamily="2" charset="0"/>
                <a:ea typeface="宋体" charset="0"/>
              </a:endParaRPr>
            </a:p>
            <a:p>
              <a:pPr lvl="0" algn="l" eaLnBrk="1" latinLnBrk="1" hangingPunct="1">
                <a:lnSpc>
                  <a:spcPct val="120000"/>
                </a:lnSpc>
              </a:pPr>
              <a:r>
                <a:rPr lang="zh-CN" altLang="en-US" sz="1400" i="1" dirty="0">
                  <a:solidFill>
                    <a:schemeClr val="bg1"/>
                  </a:solidFill>
                  <a:latin typeface="Arial Black" pitchFamily="2" charset="0"/>
                  <a:ea typeface="宋体" charset="0"/>
                </a:rPr>
                <a:t>吹灰器原理图</a:t>
              </a:r>
              <a:endParaRPr lang="zh-CN" altLang="en-US" sz="1400" i="1" dirty="0">
                <a:solidFill>
                  <a:schemeClr val="bg1"/>
                </a:solidFill>
                <a:latin typeface="Arial Black" pitchFamily="2" charset="0"/>
                <a:ea typeface="宋体" charset="0"/>
              </a:endParaRPr>
            </a:p>
            <a:p>
              <a:pPr lvl="0" algn="l" eaLnBrk="1" latinLnBrk="1" hangingPunct="1">
                <a:lnSpc>
                  <a:spcPct val="120000"/>
                </a:lnSpc>
              </a:pPr>
              <a:r>
                <a:rPr lang="zh-CN" b="1" dirty="0">
                  <a:sym typeface="+mn-ea"/>
                </a:rPr>
                <a:t>吹灰系统流程图、原理图、接线图</a:t>
              </a:r>
              <a:endParaRPr lang="zh-CN" b="1" dirty="0">
                <a:latin typeface="Arial" charset="0"/>
                <a:ea typeface="宋体" charset="-122"/>
              </a:endParaRPr>
            </a:p>
            <a:p>
              <a:pPr lvl="0" eaLnBrk="1" hangingPunct="1">
                <a:lnSpc>
                  <a:spcPct val="120000"/>
                </a:lnSpc>
              </a:pPr>
              <a:endParaRPr lang="zh-CN" b="1" dirty="0">
                <a:latin typeface="Arial" charset="0"/>
                <a:ea typeface="宋体" charset="-122"/>
              </a:endParaRPr>
            </a:p>
          </p:txBody>
        </p:sp>
        <p:grpSp>
          <p:nvGrpSpPr>
            <p:cNvPr id="5143" name="组合 5142"/>
            <p:cNvGrpSpPr/>
            <p:nvPr/>
          </p:nvGrpSpPr>
          <p:grpSpPr>
            <a:xfrm>
              <a:off x="0" y="0"/>
              <a:ext cx="1247" cy="1248"/>
              <a:chOff x="0" y="0"/>
              <a:chExt cx="499" cy="499"/>
            </a:xfrm>
          </p:grpSpPr>
          <p:sp>
            <p:nvSpPr>
              <p:cNvPr id="5144" name="圆角矩形 5143"/>
              <p:cNvSpPr/>
              <p:nvPr/>
            </p:nvSpPr>
            <p:spPr>
              <a:xfrm>
                <a:off x="0" y="0"/>
                <a:ext cx="499" cy="499"/>
              </a:xfrm>
              <a:prstGeom prst="roundRect">
                <a:avLst>
                  <a:gd name="adj" fmla="val 14227"/>
                </a:avLst>
              </a:prstGeom>
              <a:solidFill>
                <a:srgbClr val="0070C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45" name="矩形 5144"/>
              <p:cNvSpPr/>
              <p:nvPr/>
            </p:nvSpPr>
            <p:spPr>
              <a:xfrm>
                <a:off x="160" y="135"/>
                <a:ext cx="180" cy="22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  <a:normAutofit/>
              </a:bodyPr>
              <a:p>
                <a:pPr algn="ctr"/>
                <a:r>
                  <a:rPr lang="zh-CN" altLang="en-US" sz="1400" spc="-70">
                    <a:solidFill>
                      <a:schemeClr val="bg1">
                        <a:alpha val="100000"/>
                      </a:schemeClr>
                    </a:solidFill>
                    <a:latin typeface="Arial Black" pitchFamily="2" charset="0"/>
                    <a:ea typeface="Arial Black" pitchFamily="2" charset="0"/>
                  </a:rPr>
                  <a:t>3</a:t>
                </a:r>
                <a:endParaRPr lang="zh-CN" altLang="en-US" sz="1400" spc="-70">
                  <a:solidFill>
                    <a:schemeClr val="bg1">
                      <a:alpha val="100000"/>
                    </a:schemeClr>
                  </a:solidFill>
                  <a:latin typeface="Arial Black" pitchFamily="2" charset="0"/>
                  <a:ea typeface="Arial Black" pitchFamily="2" charset="0"/>
                </a:endParaRPr>
              </a:p>
            </p:txBody>
          </p:sp>
        </p:grpSp>
      </p:grpSp>
      <p:grpSp>
        <p:nvGrpSpPr>
          <p:cNvPr id="5147" name="组合 5146"/>
          <p:cNvGrpSpPr/>
          <p:nvPr/>
        </p:nvGrpSpPr>
        <p:grpSpPr>
          <a:xfrm>
            <a:off x="1402398" y="4796790"/>
            <a:ext cx="6408737" cy="792163"/>
            <a:chOff x="0" y="0"/>
            <a:chExt cx="10092" cy="1248"/>
          </a:xfrm>
        </p:grpSpPr>
        <p:sp>
          <p:nvSpPr>
            <p:cNvPr id="5149" name="圆角矩形 5148"/>
            <p:cNvSpPr/>
            <p:nvPr/>
          </p:nvSpPr>
          <p:spPr>
            <a:xfrm>
              <a:off x="1362" y="0"/>
              <a:ext cx="8730" cy="1248"/>
            </a:xfrm>
            <a:prstGeom prst="roundRect">
              <a:avLst>
                <a:gd name="adj" fmla="val 11824"/>
              </a:avLst>
            </a:prstGeom>
            <a:solidFill>
              <a:srgbClr val="FF0000">
                <a:alpha val="54000"/>
              </a:srgbClr>
            </a:solidFill>
            <a:ln w="9525">
              <a:noFill/>
            </a:ln>
          </p:spPr>
          <p:txBody>
            <a:bodyPr vert="horz" wrap="square" anchor="ctr"/>
            <a:p>
              <a:pPr lvl="0" eaLnBrk="1" latinLnBrk="1" hangingPunct="1">
                <a:lnSpc>
                  <a:spcPct val="120000"/>
                </a:lnSpc>
              </a:pPr>
              <a:r>
                <a:rPr lang="zh-CN" altLang="en-US" sz="1400" i="1" dirty="0">
                  <a:solidFill>
                    <a:schemeClr val="bg1"/>
                  </a:solidFill>
                  <a:latin typeface="Arial Black" pitchFamily="2" charset="0"/>
                  <a:ea typeface="宋体" charset="0"/>
                </a:rPr>
                <a:t>吹灰系统逻辑</a:t>
              </a:r>
              <a:endParaRPr lang="zh-CN" altLang="en-US" sz="1400" i="1" dirty="0">
                <a:solidFill>
                  <a:schemeClr val="bg1"/>
                </a:solidFill>
                <a:latin typeface="Arial Black" pitchFamily="2" charset="0"/>
                <a:ea typeface="宋体" charset="0"/>
              </a:endParaRPr>
            </a:p>
            <a:p>
              <a:pPr lvl="0" eaLnBrk="1" hangingPunct="1">
                <a:lnSpc>
                  <a:spcPct val="120000"/>
                </a:lnSpc>
              </a:pPr>
              <a:r>
                <a:rPr lang="zh-CN" b="1" dirty="0">
                  <a:latin typeface="Arial" charset="0"/>
                  <a:ea typeface="宋体" charset="-122"/>
                </a:rPr>
                <a:t>吹灰系统画面及逻辑</a:t>
              </a:r>
              <a:endParaRPr lang="zh-CN" b="1" dirty="0">
                <a:latin typeface="Arial" charset="0"/>
                <a:ea typeface="宋体" charset="-122"/>
              </a:endParaRPr>
            </a:p>
          </p:txBody>
        </p:sp>
        <p:grpSp>
          <p:nvGrpSpPr>
            <p:cNvPr id="5151" name="组合 5150"/>
            <p:cNvGrpSpPr/>
            <p:nvPr/>
          </p:nvGrpSpPr>
          <p:grpSpPr>
            <a:xfrm>
              <a:off x="0" y="0"/>
              <a:ext cx="1247" cy="1248"/>
              <a:chOff x="0" y="0"/>
              <a:chExt cx="499" cy="499"/>
            </a:xfrm>
          </p:grpSpPr>
          <p:sp>
            <p:nvSpPr>
              <p:cNvPr id="5152" name="圆角矩形 5151"/>
              <p:cNvSpPr/>
              <p:nvPr/>
            </p:nvSpPr>
            <p:spPr>
              <a:xfrm>
                <a:off x="0" y="0"/>
                <a:ext cx="499" cy="499"/>
              </a:xfrm>
              <a:prstGeom prst="roundRect">
                <a:avLst>
                  <a:gd name="adj" fmla="val 14227"/>
                </a:avLst>
              </a:prstGeom>
              <a:solidFill>
                <a:srgbClr val="FF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53" name="矩形 5152"/>
              <p:cNvSpPr/>
              <p:nvPr/>
            </p:nvSpPr>
            <p:spPr>
              <a:xfrm>
                <a:off x="160" y="135"/>
                <a:ext cx="180" cy="22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  <a:normAutofit/>
              </a:bodyPr>
              <a:p>
                <a:pPr algn="ctr"/>
                <a:r>
                  <a:rPr lang="zh-CN" altLang="en-US" sz="1400" spc="-70">
                    <a:solidFill>
                      <a:schemeClr val="bg1">
                        <a:alpha val="100000"/>
                      </a:schemeClr>
                    </a:solidFill>
                    <a:latin typeface="Arial Black" pitchFamily="2" charset="0"/>
                    <a:ea typeface="Arial Black" pitchFamily="2" charset="0"/>
                  </a:rPr>
                  <a:t>4</a:t>
                </a:r>
                <a:endParaRPr lang="zh-CN" altLang="en-US" sz="1400" spc="-70">
                  <a:solidFill>
                    <a:schemeClr val="bg1">
                      <a:alpha val="100000"/>
                    </a:schemeClr>
                  </a:solidFill>
                  <a:latin typeface="Arial Black" pitchFamily="2" charset="0"/>
                  <a:ea typeface="Arial Black" pitchFamily="2" charset="0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ldLvl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标题 6145"/>
          <p:cNvSpPr>
            <a:spLocks noGrp="1"/>
          </p:cNvSpPr>
          <p:nvPr>
            <p:ph type="title"/>
          </p:nvPr>
        </p:nvSpPr>
        <p:spPr>
          <a:xfrm>
            <a:off x="468313" y="291148"/>
            <a:ext cx="8229600" cy="640080"/>
          </a:xfrm>
        </p:spPr>
        <p:txBody>
          <a:bodyPr wrap="square" anchor="ctr">
            <a:spAutoFit/>
          </a:bodyPr>
          <a:p>
            <a:pPr algn="ctr"/>
            <a:r>
              <a:rPr lang="zh-CN">
                <a:sym typeface="+mn-ea"/>
              </a:rPr>
              <a:t>概论</a:t>
            </a:r>
            <a:endParaRPr lang="zh-CN">
              <a:sym typeface="+mn-ea"/>
            </a:endParaRPr>
          </a:p>
        </p:txBody>
      </p:sp>
      <p:sp>
        <p:nvSpPr>
          <p:cNvPr id="6147" name="文本占位符 6146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0" indent="0">
              <a:buNone/>
            </a:pPr>
            <a:r>
              <a:rPr lang="en-US" altLang="zh-CN" sz="2400">
                <a:latin typeface="+mn-ea"/>
              </a:rPr>
              <a:t>    </a:t>
            </a:r>
            <a:r>
              <a:rPr lang="zh-CN" sz="2400">
                <a:latin typeface="+mn-ea"/>
              </a:rPr>
              <a:t>对燃煤锅炉而言，尾部受热面积灰是常见的不可避免的现象。尾部受热面积灰严重时，会使过热器、再热器、省煤器、空预器传热效率降低，锅炉排烟温度升高，锅炉效率降低；受热面结焦、积灰还会引起受热面超温，加剧受热面腐蚀，缩短受热面寿命，严重时会影响锅炉的正常运行，甚至影响到巡检人员的人身安全。因此，结焦、积灰是燃煤锅炉运行中存在的难题，在锅炉设计时均配有一定数量的吹灰器，常用的灰器有蒸汽吹灰器、燃气脉冲激波吹灰器、声波吹灰器。</a:t>
            </a:r>
            <a:r>
              <a:rPr lang="zh-CN" sz="2400">
                <a:solidFill>
                  <a:srgbClr val="FF0000"/>
                </a:solidFill>
                <a:latin typeface="+mn-ea"/>
              </a:rPr>
              <a:t>DZCK-B型</a:t>
            </a:r>
            <a:r>
              <a:rPr lang="zh-CN" sz="2400">
                <a:solidFill>
                  <a:schemeClr val="tx1"/>
                </a:solidFill>
                <a:latin typeface="+mn-ea"/>
              </a:rPr>
              <a:t>锅炉</a:t>
            </a:r>
            <a:r>
              <a:rPr lang="zh-CN" sz="2400">
                <a:latin typeface="+mn-ea"/>
              </a:rPr>
              <a:t>吹灰控制动力柜是深圳东方锅炉控制有限公司设计制造的，适用于330MW机组锅炉，完成对锅炉本体所有蒸汽吹灰器及吹灰蒸汽管路阀门的控制，提高锅炉的运行效率。        </a:t>
            </a:r>
            <a:endParaRPr lang="zh-CN" sz="240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  <p:bldP spid="6147" grpId="1" build="p"/>
      <p:bldP spid="6147" grpId="2" build="p"/>
      <p:bldP spid="6147" grpId="3" build="p"/>
      <p:bldP spid="6147" grpId="4" build="p"/>
      <p:bldP spid="6147" grpId="5" build="p"/>
      <p:bldP spid="6147" grpId="6" build="p"/>
      <p:bldP spid="6147" grpId="7" build="p"/>
      <p:bldP spid="6147" grpId="8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标题 6145"/>
          <p:cNvSpPr>
            <a:spLocks noGrp="1"/>
          </p:cNvSpPr>
          <p:nvPr>
            <p:ph type="title"/>
          </p:nvPr>
        </p:nvSpPr>
        <p:spPr>
          <a:xfrm>
            <a:off x="468313" y="291148"/>
            <a:ext cx="8229600" cy="640080"/>
          </a:xfrm>
        </p:spPr>
        <p:txBody>
          <a:bodyPr wrap="square" anchor="ctr">
            <a:spAutoFit/>
          </a:bodyPr>
          <a:p>
            <a:pPr algn="ctr"/>
            <a:r>
              <a:rPr lang="zh-CN">
                <a:sym typeface="+mn-ea"/>
              </a:rPr>
              <a:t>吹灰系统组成</a:t>
            </a:r>
            <a:endParaRPr lang="zh-CN">
              <a:sym typeface="+mn-ea"/>
            </a:endParaRPr>
          </a:p>
        </p:txBody>
      </p:sp>
      <p:sp>
        <p:nvSpPr>
          <p:cNvPr id="6147" name="文本占位符 6146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0" indent="0">
              <a:buNone/>
            </a:pPr>
            <a:r>
              <a:rPr lang="en-US" altLang="zh-CN"/>
              <a:t>      </a:t>
            </a:r>
            <a:r>
              <a:rPr lang="zh-CN" sz="2400">
                <a:latin typeface="+mn-ea"/>
              </a:rPr>
              <a:t>根据锅炉性能设计要求，在锅炉本体和空预器部位共布置有62台吹灰器，其中小行程吹灰器32台，编号为HLF1~HLF8,HLB1~HLB8, HRF1~HRF8,HRB1~HRB8。有长（半）伸缩式吹灰器30台，编号为HL1~HL8，HR1~HR8,L1~L8,R1~R8。小行程吹灰器和长 (半)伸缩吹灰器的动力回路和控制回路分别在+2~+3柜中。</a:t>
            </a:r>
            <a:endParaRPr lang="zh-CN" sz="2400">
              <a:latin typeface="+mn-ea"/>
            </a:endParaRPr>
          </a:p>
          <a:p>
            <a:pPr marL="0" indent="0">
              <a:buNone/>
            </a:pPr>
            <a:r>
              <a:rPr lang="zh-CN" sz="2400">
                <a:latin typeface="+mn-ea"/>
              </a:rPr>
              <a:t>    管路系统有主蒸汽进汽阀MSV,辅助蒸汽阀ASV,疏水阀DV1、DV2。其动力回路和控制回路在+1动力柜中。</a:t>
            </a:r>
            <a:endParaRPr lang="zh-CN" sz="2400">
              <a:latin typeface="+mn-ea"/>
            </a:endParaRPr>
          </a:p>
          <a:p>
            <a:pPr marL="0" indent="0">
              <a:buNone/>
            </a:pPr>
            <a:r>
              <a:rPr lang="zh-CN" sz="2400">
                <a:latin typeface="+mn-ea"/>
              </a:rPr>
              <a:t>    减压站气动调节阀PRV，减压站后压力变送器PT, ,左侧流量开关FSL,右侧流量开关FSR, 吹灰蒸汽压力低信号，疏水站温度开关T1、T2等等。气动调节阀状态及控制信号、压力变送器、疏水站温度开关、流量开关信号直接进入DCS，不再由吹灰动力柜中转。、疏水站温度开关、流量开关信号直接进入DCS，不再由吹灰动力柜中转。</a:t>
            </a:r>
            <a:endParaRPr lang="zh-CN" sz="240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  <p:bldP spid="6147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标题 6145"/>
          <p:cNvSpPr>
            <a:spLocks noGrp="1"/>
          </p:cNvSpPr>
          <p:nvPr>
            <p:ph type="title"/>
          </p:nvPr>
        </p:nvSpPr>
        <p:spPr>
          <a:xfrm>
            <a:off x="468313" y="291148"/>
            <a:ext cx="8229600" cy="640080"/>
          </a:xfrm>
        </p:spPr>
        <p:txBody>
          <a:bodyPr wrap="square" anchor="ctr">
            <a:spAutoFit/>
          </a:bodyPr>
          <a:p>
            <a:pPr algn="ctr"/>
            <a:r>
              <a:rPr lang="zh-CN" altLang="en-US" i="1" dirty="0">
                <a:solidFill>
                  <a:schemeClr val="tx1"/>
                </a:solidFill>
                <a:latin typeface="+mj-ea"/>
                <a:sym typeface="+mn-ea"/>
              </a:rPr>
              <a:t>吹灰器原理图</a:t>
            </a:r>
            <a:endParaRPr lang="zh-CN" altLang="en-US" i="1" dirty="0">
              <a:solidFill>
                <a:schemeClr val="tx1"/>
              </a:solidFill>
              <a:latin typeface="+mj-ea"/>
              <a:sym typeface="+mn-ea"/>
            </a:endParaRPr>
          </a:p>
        </p:txBody>
      </p:sp>
      <p:sp>
        <p:nvSpPr>
          <p:cNvPr id="6147" name="文本占位符 6146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0" indent="0">
              <a:buNone/>
            </a:pPr>
            <a:r>
              <a:rPr lang="zh-CN"/>
              <a:t>一、流程图</a:t>
            </a:r>
            <a:endParaRPr lang="zh-CN"/>
          </a:p>
          <a:p>
            <a:pPr marL="0" indent="0">
              <a:buNone/>
            </a:pPr>
            <a:endParaRPr lang="zh-CN"/>
          </a:p>
          <a:p>
            <a:pPr marL="0" indent="0">
              <a:buNone/>
            </a:pPr>
            <a:r>
              <a:rPr lang="zh-CN"/>
              <a:t>        </a:t>
            </a:r>
            <a:endParaRPr lang="zh-CN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1700530"/>
            <a:ext cx="6765925" cy="41700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标题 6145"/>
          <p:cNvSpPr>
            <a:spLocks noGrp="1"/>
          </p:cNvSpPr>
          <p:nvPr>
            <p:ph type="title"/>
          </p:nvPr>
        </p:nvSpPr>
        <p:spPr>
          <a:xfrm>
            <a:off x="468313" y="291148"/>
            <a:ext cx="8229600" cy="640080"/>
          </a:xfrm>
        </p:spPr>
        <p:txBody>
          <a:bodyPr wrap="square" anchor="ctr">
            <a:spAutoFit/>
          </a:bodyPr>
          <a:p>
            <a:pPr algn="ctr"/>
            <a:r>
              <a:rPr lang="zh-CN" altLang="en-US" i="1" dirty="0">
                <a:solidFill>
                  <a:schemeClr val="tx1"/>
                </a:solidFill>
                <a:latin typeface="+mj-ea"/>
                <a:sym typeface="+mn-ea"/>
              </a:rPr>
              <a:t>吹灰器原理图</a:t>
            </a:r>
            <a:endParaRPr lang="zh-CN" altLang="en-US" i="1" dirty="0">
              <a:solidFill>
                <a:schemeClr val="tx1"/>
              </a:solidFill>
              <a:latin typeface="+mj-ea"/>
              <a:sym typeface="+mn-ea"/>
            </a:endParaRPr>
          </a:p>
        </p:txBody>
      </p:sp>
      <p:sp>
        <p:nvSpPr>
          <p:cNvPr id="6147" name="文本占位符 6146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0" indent="0">
              <a:buNone/>
            </a:pPr>
            <a:r>
              <a:rPr lang="zh-CN"/>
              <a:t>二、原理图</a:t>
            </a:r>
            <a:endParaRPr lang="zh-CN"/>
          </a:p>
          <a:p>
            <a:pPr marL="0" indent="0">
              <a:buNone/>
            </a:pPr>
            <a:endParaRPr lang="zh-CN"/>
          </a:p>
          <a:p>
            <a:pPr marL="0" indent="0">
              <a:buNone/>
            </a:pPr>
            <a:r>
              <a:rPr lang="zh-CN"/>
              <a:t>        </a:t>
            </a:r>
            <a:endParaRPr lang="zh-CN"/>
          </a:p>
        </p:txBody>
      </p:sp>
      <p:pic>
        <p:nvPicPr>
          <p:cNvPr id="2" name="图片 1" descr="原理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1700530"/>
            <a:ext cx="6991350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标题 6145"/>
          <p:cNvSpPr>
            <a:spLocks noGrp="1"/>
          </p:cNvSpPr>
          <p:nvPr>
            <p:ph type="title"/>
          </p:nvPr>
        </p:nvSpPr>
        <p:spPr>
          <a:xfrm>
            <a:off x="468630" y="291465"/>
            <a:ext cx="6915150" cy="640080"/>
          </a:xfrm>
        </p:spPr>
        <p:txBody>
          <a:bodyPr wrap="square" anchor="ctr">
            <a:spAutoFit/>
          </a:bodyPr>
          <a:p>
            <a:pPr algn="ctr"/>
            <a:r>
              <a:rPr lang="zh-CN" altLang="en-US" i="1" dirty="0">
                <a:solidFill>
                  <a:schemeClr val="tx1"/>
                </a:solidFill>
                <a:latin typeface="Arial Black" pitchFamily="2" charset="0"/>
                <a:ea typeface="宋体" charset="0"/>
                <a:sym typeface="+mn-ea"/>
              </a:rPr>
              <a:t>吹灰器原理</a:t>
            </a:r>
            <a:endParaRPr lang="zh-CN" altLang="en-US" i="1" dirty="0">
              <a:solidFill>
                <a:schemeClr val="tx1"/>
              </a:solidFill>
              <a:latin typeface="Arial Black" pitchFamily="2" charset="0"/>
              <a:ea typeface="宋体" charset="0"/>
              <a:sym typeface="+mn-ea"/>
            </a:endParaRPr>
          </a:p>
        </p:txBody>
      </p:sp>
      <p:sp>
        <p:nvSpPr>
          <p:cNvPr id="6147" name="文本占位符 6146"/>
          <p:cNvSpPr>
            <a:spLocks noGrp="1"/>
          </p:cNvSpPr>
          <p:nvPr>
            <p:ph type="body" idx="1"/>
          </p:nvPr>
        </p:nvSpPr>
        <p:spPr>
          <a:xfrm>
            <a:off x="469265" y="1200785"/>
            <a:ext cx="6819265" cy="4824095"/>
          </a:xfrm>
        </p:spPr>
        <p:txBody>
          <a:bodyPr/>
          <a:p>
            <a:pPr marL="0" indent="0">
              <a:buNone/>
            </a:pPr>
            <a:r>
              <a:rPr lang="en-US" altLang="zh-CN"/>
              <a:t>       </a:t>
            </a:r>
            <a:r>
              <a:rPr lang="en-US" altLang="zh-CN" sz="2400"/>
              <a:t>在系统处于“运行”状态下时，只有在锅炉负</a:t>
            </a:r>
            <a:r>
              <a:rPr lang="zh-CN" altLang="en-US" sz="2400"/>
              <a:t>荷</a:t>
            </a:r>
            <a:r>
              <a:rPr lang="en-US" altLang="zh-CN" sz="2400"/>
              <a:t>≥30%MCR时，长伸缩式吹灰器才能投入运行。DCS采集每个吹灰器的“在原位”信号和每个吹灰器组的“吹灰器在进”、“吹灰器在退”信号，输出指令为每组一个“退吹灰器”指令，每个吹灰器一个“启动吹灰器”指令。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    在电源正常，系统允许的情况下，DCS输出“启动吹灰器”指令（4秒脉冲）使吹灰器前进；在吹灰器“进到位”时，电器硬件回路使吹灰器后退，在吹灰器退到位时，这个吹灰器的运行过程结束，DCS自动跳转到下一个需要运行的吹灰器。</a:t>
            </a:r>
            <a:endParaRPr lang="en-US" altLang="zh-CN" sz="2400"/>
          </a:p>
          <a:p>
            <a:pPr marL="0" indent="0">
              <a:buNone/>
            </a:pPr>
            <a:r>
              <a:rPr lang="zh-CN"/>
              <a:t>        </a:t>
            </a:r>
            <a:endParaRPr 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  <p:bldP spid="6147" grpI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标题 6145"/>
          <p:cNvSpPr>
            <a:spLocks noGrp="1"/>
          </p:cNvSpPr>
          <p:nvPr>
            <p:ph type="title"/>
          </p:nvPr>
        </p:nvSpPr>
        <p:spPr>
          <a:xfrm>
            <a:off x="468313" y="16828"/>
            <a:ext cx="8229600" cy="1188720"/>
          </a:xfrm>
        </p:spPr>
        <p:txBody>
          <a:bodyPr wrap="square" anchor="ctr">
            <a:spAutoFit/>
          </a:bodyPr>
          <a:p>
            <a:pPr algn="ctr"/>
            <a:r>
              <a:rPr lang="zh-CN" altLang="en-US" i="1" dirty="0">
                <a:solidFill>
                  <a:schemeClr val="tx1"/>
                </a:solidFill>
                <a:latin typeface="+mj-ea"/>
                <a:sym typeface="+mn-ea"/>
              </a:rPr>
              <a:t>吹灰器原理图</a:t>
            </a:r>
            <a:endParaRPr lang="zh-CN" altLang="en-US" i="1" dirty="0">
              <a:solidFill>
                <a:schemeClr val="tx1"/>
              </a:solidFill>
              <a:latin typeface="+mj-ea"/>
              <a:sym typeface="+mn-ea"/>
            </a:endParaRPr>
          </a:p>
          <a:p/>
        </p:txBody>
      </p:sp>
      <p:sp>
        <p:nvSpPr>
          <p:cNvPr id="6147" name="文本占位符 6146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0" indent="0">
              <a:buNone/>
            </a:pPr>
            <a:endParaRPr lang="zh-CN"/>
          </a:p>
          <a:p>
            <a:pPr marL="0" indent="0">
              <a:buNone/>
            </a:pPr>
            <a:r>
              <a:rPr lang="zh-CN"/>
              <a:t>        </a:t>
            </a:r>
            <a:endParaRPr lang="zh-CN"/>
          </a:p>
        </p:txBody>
      </p:sp>
      <p:pic>
        <p:nvPicPr>
          <p:cNvPr id="2" name="图片 1" descr="原理图接触器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95" y="1268730"/>
            <a:ext cx="7691120" cy="44329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标题 6145"/>
          <p:cNvSpPr>
            <a:spLocks noGrp="1"/>
          </p:cNvSpPr>
          <p:nvPr>
            <p:ph type="title"/>
          </p:nvPr>
        </p:nvSpPr>
        <p:spPr>
          <a:xfrm>
            <a:off x="468313" y="291148"/>
            <a:ext cx="8229600" cy="640080"/>
          </a:xfrm>
        </p:spPr>
        <p:txBody>
          <a:bodyPr wrap="square" anchor="ctr">
            <a:spAutoFit/>
          </a:bodyPr>
          <a:p>
            <a:pPr algn="ctr"/>
            <a:r>
              <a:rPr lang="zh-CN" altLang="en-US" i="1" dirty="0">
                <a:solidFill>
                  <a:schemeClr val="tx1"/>
                </a:solidFill>
                <a:latin typeface="Arial Black" pitchFamily="2" charset="0"/>
                <a:ea typeface="宋体" charset="0"/>
                <a:sym typeface="+mn-ea"/>
              </a:rPr>
              <a:t>吹灰系统逻辑</a:t>
            </a:r>
            <a:endParaRPr lang="zh-CN" altLang="en-US" i="1" dirty="0">
              <a:solidFill>
                <a:schemeClr val="tx1"/>
              </a:solidFill>
              <a:latin typeface="Arial Black" pitchFamily="2" charset="0"/>
              <a:ea typeface="宋体" charset="0"/>
              <a:sym typeface="+mn-ea"/>
            </a:endParaRPr>
          </a:p>
        </p:txBody>
      </p:sp>
      <p:sp>
        <p:nvSpPr>
          <p:cNvPr id="6147" name="文本占位符 6146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0" indent="0">
              <a:buNone/>
            </a:pPr>
            <a:r>
              <a:rPr lang="zh-CN" sz="2400"/>
              <a:t>一、画面组态</a:t>
            </a:r>
            <a:endParaRPr lang="zh-CN" sz="2400"/>
          </a:p>
          <a:p>
            <a:pPr marL="0" indent="0">
              <a:buNone/>
            </a:pPr>
            <a:r>
              <a:rPr lang="zh-CN"/>
              <a:t>        </a:t>
            </a:r>
            <a:endParaRPr lang="zh-CN"/>
          </a:p>
        </p:txBody>
      </p:sp>
      <p:pic>
        <p:nvPicPr>
          <p:cNvPr id="2" name="图片 1" descr="画面组态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895" y="1700530"/>
            <a:ext cx="7994015" cy="3864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标题 6145"/>
          <p:cNvSpPr>
            <a:spLocks noGrp="1"/>
          </p:cNvSpPr>
          <p:nvPr>
            <p:ph type="title"/>
          </p:nvPr>
        </p:nvSpPr>
        <p:spPr>
          <a:xfrm>
            <a:off x="468313" y="291148"/>
            <a:ext cx="8229600" cy="640080"/>
          </a:xfrm>
        </p:spPr>
        <p:txBody>
          <a:bodyPr wrap="square" anchor="ctr">
            <a:spAutoFit/>
          </a:bodyPr>
          <a:p>
            <a:pPr algn="ctr"/>
            <a:r>
              <a:rPr lang="zh-CN"/>
              <a:t>逻辑组态</a:t>
            </a:r>
            <a:endParaRPr lang="zh-CN"/>
          </a:p>
        </p:txBody>
      </p:sp>
      <p:sp>
        <p:nvSpPr>
          <p:cNvPr id="6147" name="文本占位符 6146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0" indent="0">
              <a:buNone/>
            </a:pPr>
            <a:endParaRPr lang="zh-CN"/>
          </a:p>
          <a:p>
            <a:pPr marL="0" indent="0">
              <a:buNone/>
            </a:pPr>
            <a:r>
              <a:rPr lang="zh-CN"/>
              <a:t>        </a:t>
            </a:r>
            <a:endParaRPr lang="zh-CN"/>
          </a:p>
        </p:txBody>
      </p:sp>
      <p:pic>
        <p:nvPicPr>
          <p:cNvPr id="2" name="图片 1" descr="逻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95" y="836930"/>
            <a:ext cx="7437120" cy="5055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标题 7169"/>
          <p:cNvSpPr>
            <a:spLocks noGrp="1"/>
          </p:cNvSpPr>
          <p:nvPr>
            <p:ph type="ctrTitle"/>
          </p:nvPr>
        </p:nvSpPr>
        <p:spPr>
          <a:xfrm>
            <a:off x="685800" y="1617663"/>
            <a:ext cx="7772400" cy="639762"/>
          </a:xfrm>
        </p:spPr>
        <p:txBody>
          <a:bodyPr anchor="ctr">
            <a:spAutoFit/>
          </a:bodyPr>
          <a:p>
            <a:pPr defTabSz="914400">
              <a:buNone/>
            </a:pPr>
            <a:r>
              <a:rPr lang="zh-CN" kern="1200" baseline="0" dirty="0">
                <a:latin typeface="Arial" charset="0"/>
                <a:ea typeface="黑体" pitchFamily="2" charset="-122"/>
              </a:rPr>
              <a:t>The end,thank you!</a:t>
            </a:r>
            <a:endParaRPr lang="zh-CN" kern="1200" baseline="0" dirty="0">
              <a:latin typeface="Arial" charset="0"/>
              <a:ea typeface="黑体" pitchFamily="2" charset="-122"/>
            </a:endParaRPr>
          </a:p>
        </p:txBody>
      </p:sp>
      <p:sp>
        <p:nvSpPr>
          <p:cNvPr id="7171" name="副标题 7170"/>
          <p:cNvSpPr>
            <a:spLocks noGrp="1"/>
          </p:cNvSpPr>
          <p:nvPr>
            <p:ph type="subTitle" idx="1"/>
          </p:nvPr>
        </p:nvSpPr>
        <p:spPr>
          <a:xfrm>
            <a:off x="1403350" y="2428875"/>
            <a:ext cx="6400800" cy="518160"/>
          </a:xfrm>
        </p:spPr>
        <p:txBody>
          <a:bodyPr anchor="t">
            <a:spAutoFit/>
          </a:bodyPr>
          <a:p>
            <a:pPr algn="l" defTabSz="914400">
              <a:buNone/>
            </a:pPr>
            <a:r>
              <a:rPr lang="zh-CN" altLang="zh-CN" kern="1200" baseline="0">
                <a:latin typeface="Arial" charset="0"/>
                <a:ea typeface="黑体" pitchFamily="2" charset="-122"/>
              </a:rPr>
              <a:t>思考题</a:t>
            </a:r>
            <a:endParaRPr lang="zh-CN" altLang="zh-CN" kern="1200" baseline="0">
              <a:latin typeface="Arial" charset="0"/>
              <a:ea typeface="黑体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36700" y="3100070"/>
            <a:ext cx="649160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619250" y="3140710"/>
            <a:ext cx="649160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03350" y="3212465"/>
            <a:ext cx="6970395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/>
              <a:t>1.</a:t>
            </a:r>
            <a:r>
              <a:rPr lang="zh-CN" altLang="en-US" sz="2800"/>
              <a:t>吹灰器如何实现进到位以后自动退出？</a:t>
            </a:r>
            <a:endParaRPr lang="zh-CN" altLang="en-US" sz="2800"/>
          </a:p>
          <a:p>
            <a:r>
              <a:rPr lang="en-US" altLang="zh-CN" sz="2800"/>
              <a:t>2.</a:t>
            </a:r>
            <a:r>
              <a:rPr lang="zh-CN" altLang="en-US" sz="2800"/>
              <a:t>吹灰器常见故障有哪些？</a:t>
            </a:r>
            <a:endParaRPr lang="zh-CN" altLang="en-US" sz="280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5" grpId="0" bldLvl="0" build="allAtOnce"/>
      <p:bldP spid="7170" grpId="1"/>
      <p:bldP spid="7171" grpId="0" build="p"/>
      <p:bldP spid="5" grpId="1" bldLvl="0" uiExpand="1" build="allAtOnce"/>
    </p:bld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5B8CC1"/>
      </a:accent1>
      <a:accent2>
        <a:srgbClr val="333399"/>
      </a:accent2>
      <a:accent3>
        <a:srgbClr val="FFFFFF"/>
      </a:accent3>
      <a:accent4>
        <a:srgbClr val="000000"/>
      </a:accent4>
      <a:accent5>
        <a:srgbClr val="B6C5DC"/>
      </a:accent5>
      <a:accent6>
        <a:srgbClr val="2D2D89"/>
      </a:accent6>
      <a:hlink>
        <a:srgbClr val="002850"/>
      </a:hlink>
      <a:folHlink>
        <a:srgbClr val="66B2FE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B8CC1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6C5DC"/>
        </a:accent5>
        <a:accent6>
          <a:srgbClr val="2D2D89"/>
        </a:accent6>
        <a:hlink>
          <a:srgbClr val="002850"/>
        </a:hlink>
        <a:folHlink>
          <a:srgbClr val="66B2F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1201</Words>
  <Application>Kingsoft Office WPP</Application>
  <PresentationFormat/>
  <Paragraphs>76</Paragraphs>
  <Slides>11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2" baseType="lpstr">
      <vt:lpstr>默认设计模板</vt:lpstr>
      <vt:lpstr>330MW机组 锅炉吹灰控制系统培训课件</vt:lpstr>
      <vt:lpstr>目录</vt:lpstr>
      <vt:lpstr>概论</vt:lpstr>
      <vt:lpstr>吹灰系统组成</vt:lpstr>
      <vt:lpstr>吹灰器原理图</vt:lpstr>
      <vt:lpstr>吹灰器原理图</vt:lpstr>
      <vt:lpstr>吹灰器原理</vt:lpstr>
      <vt:lpstr>吹灰器原理图</vt:lpstr>
      <vt:lpstr>吹灰系统逻辑</vt:lpstr>
      <vt:lpstr>逻辑组态</vt:lpstr>
      <vt:lpstr>The end,thank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13</cp:revision>
  <dcterms:created xsi:type="dcterms:W3CDTF">2009-07-27T15:44:00Z</dcterms:created>
  <dcterms:modified xsi:type="dcterms:W3CDTF">2016-01-13T17:58:10Z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2052-10.1.0.5458</vt:lpwstr>
  </property>
</Properties>
</file>