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542" r:id="rId1"/>
    <p:sldMasterId id="2147496579" r:id="rId2"/>
  </p:sldMasterIdLst>
  <p:notesMasterIdLst>
    <p:notesMasterId r:id="rId3"/>
  </p:notesMasterIdLst>
  <p:sldIdLst>
    <p:sldId id="6248" r:id="rId4"/>
    <p:sldId id="6251" r:id="rId5"/>
    <p:sldId id="6254" r:id="rId6"/>
    <p:sldId id="6257" r:id="rId7"/>
    <p:sldId id="6260" r:id="rId8"/>
    <p:sldId id="6263" r:id="rId9"/>
    <p:sldId id="6266" r:id="rId10"/>
    <p:sldId id="6269" r:id="rId11"/>
    <p:sldId id="6272" r:id="rId12"/>
    <p:sldId id="6275" r:id="rId13"/>
    <p:sldId id="6278" r:id="rId14"/>
    <p:sldId id="6281" r:id="rId15"/>
    <p:sldId id="6284" r:id="rId16"/>
    <p:sldId id="6287" r:id="rId17"/>
    <p:sldId id="6290" r:id="rId18"/>
    <p:sldId id="6293" r:id="rId19"/>
    <p:sldId id="6296" r:id="rId20"/>
    <p:sldId id="6299" r:id="rId21"/>
    <p:sldId id="6302" r:id="rId22"/>
    <p:sldId id="6305" r:id="rId23"/>
    <p:sldId id="6308" r:id="rId24"/>
    <p:sldId id="6311" r:id="rId25"/>
    <p:sldId id="6314" r:id="rId26"/>
    <p:sldId id="6317" r:id="rId27"/>
    <p:sldId id="6320" r:id="rId28"/>
    <p:sldId id="6323" r:id="rId29"/>
    <p:sldId id="6326" r:id="rId30"/>
    <p:sldId id="6329" r:id="rId31"/>
    <p:sldId id="6332" r:id="rId32"/>
    <p:sldId id="6335" r:id="rId33"/>
    <p:sldId id="6338" r:id="rId34"/>
    <p:sldId id="634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43" r:id="rId1"/>
    <p:sldLayoutId id="2147496544" r:id="rId2"/>
    <p:sldLayoutId id="2147496545" r:id="rId3"/>
    <p:sldLayoutId id="2147496546" r:id="rId4"/>
    <p:sldLayoutId id="2147496547" r:id="rId5"/>
    <p:sldLayoutId id="2147496548" r:id="rId6"/>
    <p:sldLayoutId id="2147496549" r:id="rId7"/>
    <p:sldLayoutId id="2147496550" r:id="rId8"/>
    <p:sldLayoutId id="2147496551" r:id="rId9"/>
    <p:sldLayoutId id="2147496552" r:id="rId10"/>
    <p:sldLayoutId id="21474965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80" r:id="rId1"/>
    <p:sldLayoutId id="2147496581" r:id="rId2"/>
    <p:sldLayoutId id="2147496582" r:id="rId3"/>
    <p:sldLayoutId id="2147496583" r:id="rId4"/>
    <p:sldLayoutId id="2147496584" r:id="rId5"/>
    <p:sldLayoutId id="2147496585" r:id="rId6"/>
    <p:sldLayoutId id="2147496586" r:id="rId7"/>
    <p:sldLayoutId id="2147496587" r:id="rId8"/>
    <p:sldLayoutId id="2147496588" r:id="rId9"/>
    <p:sldLayoutId id="2147496589" r:id="rId10"/>
    <p:sldLayoutId id="2147496590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tags" Target="../tags/tag434.xml"/><Relationship Id="rId14" Type="http://schemas.openxmlformats.org/officeDocument/2006/relationships/tags" Target="../tags/tag435.xml"/><Relationship Id="rId15" Type="http://schemas.openxmlformats.org/officeDocument/2006/relationships/tags" Target="../tags/tag436.xml"/><Relationship Id="rId16" Type="http://schemas.openxmlformats.org/officeDocument/2006/relationships/tags" Target="../tags/tag437.xml"/><Relationship Id="rId17" Type="http://schemas.openxmlformats.org/officeDocument/2006/relationships/tags" Target="../tags/tag438.xml"/><Relationship Id="rId18" Type="http://schemas.openxmlformats.org/officeDocument/2006/relationships/tags" Target="../tags/tag439.xml"/><Relationship Id="rId19" Type="http://schemas.openxmlformats.org/officeDocument/2006/relationships/tags" Target="../tags/tag440.xml"/><Relationship Id="rId20" Type="http://schemas.openxmlformats.org/officeDocument/2006/relationships/tags" Target="../tags/tag441.xml"/><Relationship Id="rId21" Type="http://schemas.openxmlformats.org/officeDocument/2006/relationships/tags" Target="../tags/tag442.xml"/><Relationship Id="rId22" Type="http://schemas.openxmlformats.org/officeDocument/2006/relationships/tags" Target="../tags/tag443.xml"/><Relationship Id="rId23" Type="http://schemas.openxmlformats.org/officeDocument/2006/relationships/tags" Target="../tags/tag444.xml"/><Relationship Id="rId24" Type="http://schemas.openxmlformats.org/officeDocument/2006/relationships/tags" Target="../tags/tag445.xml"/><Relationship Id="rId25" Type="http://schemas.openxmlformats.org/officeDocument/2006/relationships/tags" Target="../tags/tag446.xml"/><Relationship Id="rId26" Type="http://schemas.openxmlformats.org/officeDocument/2006/relationships/tags" Target="../tags/tag447.xml"/><Relationship Id="rId27" Type="http://schemas.openxmlformats.org/officeDocument/2006/relationships/tags" Target="../tags/tag448.xml"/><Relationship Id="rId28" Type="http://schemas.openxmlformats.org/officeDocument/2006/relationships/tags" Target="../tags/tag449.xml"/><Relationship Id="rId29" Type="http://schemas.openxmlformats.org/officeDocument/2006/relationships/tags" Target="../tags/tag450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2024年食品饮料行业生产创新方案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食品饮料行业概况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生产技术创新方案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品质保障和食品安全方案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可持续性发展方案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人才培育和管理方案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市场拓展和创新营销方案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食品饮料行业概况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行业现状和发展趋势</a:t>
            </a:r>
            <a:endParaRPr altLang="en-US" lang="zh-CN"/>
          </a:p>
        </p:txBody>
      </p:sp>
      <p:sp>
        <p:nvSpPr>
          <p:cNvPr id="104890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行业规模：食品饮料行业市场规模庞大，竞争激烈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未来发展：食品饮料行业未来将朝着更加健康、营养、环保的方向发展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技术创新：生产技术不断创新，提高产品质量和降低成本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消费趋势：健康、营养、有机等消费趋势日益明显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生产环节的重要性和挑战</a:t>
            </a:r>
            <a:endParaRPr altLang="en-US" lang="zh-CN"/>
          </a:p>
        </p:txBody>
      </p:sp>
      <p:sp>
        <p:nvSpPr>
          <p:cNvPr id="104898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生产环节是食品饮料行业的重要组成部分，直接关系到产品质量和市场竞争力。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生产环节需要不断优化和创新，以适应消费者需求的变化和市场竞争的压力。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食品饮料行业面临着食品安全、环保要求、劳动力成本等方面的挑战，需要不断提高生产效率和降低成本。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生产环节的创新是食品饮料行业发展的关键，需要加强技术研发和人才培养，推动行业的可持续发展。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创新需求和机遇</a:t>
            </a:r>
            <a:endParaRPr altLang="en-US" lang="zh-CN"/>
          </a:p>
        </p:txBody>
      </p:sp>
      <p:sp>
        <p:nvSpPr>
          <p:cNvPr id="104902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消费者对健康食品的需求日益增长，为食品饮料行业提供了创新机遇。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随着科技的发展，食品饮料行业需要不断创新以适应新的消费趋势和需求。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环保意识的提高对食品饮料行业提出了新的创新要求，以实现可持续发展。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食品饮料行业需要借助大数据和人工智能等技术手段，挖掘消费者需求，实现个性化创新。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生产技术创新方案</a:t>
            </a:r>
            <a:endParaRPr altLang="en-US" lang="zh-CN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智能化生产技术</a:t>
            </a:r>
            <a:endParaRPr altLang="en-US" lang="zh-CN"/>
          </a:p>
        </p:txBody>
      </p:sp>
      <p:sp>
        <p:nvSpPr>
          <p:cNvPr id="104913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自动化生产线：提高生产效率，降低人工成本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智能监控系统：实时监测生产过程，确保产品质量与安全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数据分析与预测：通过大数据分析市场需求，提前调整生产计划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智能仓储管理：实现库存精准管理，减少浪费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自动化生产线改造</a:t>
            </a:r>
            <a:endParaRPr altLang="en-US" lang="zh-CN"/>
          </a:p>
        </p:txBody>
      </p:sp>
      <p:sp>
        <p:nvSpPr>
          <p:cNvPr id="10492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自动化生产线改造的必要性：提高生产效率，降低成本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自动化生产线改造的实践案例：某饮料企业自动化生产线改造的实践与效果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自动化生产线改造的未来趋势：智能化、柔性化、定制化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自动化生产线改造的关键技术：机器人技术、传感器技术、自动化控制技术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物联网技术在生产中的应用</a:t>
            </a:r>
            <a:endParaRPr altLang="en-US" lang="zh-CN"/>
          </a:p>
        </p:txBody>
      </p:sp>
      <p:sp>
        <p:nvSpPr>
          <p:cNvPr id="104928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物联网技术可以提高生产效率，降低成本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物联网技术可以实现生产过程的实时监控和数据采集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物联网技术可以提高产品质量和安全性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物联网技术可以实现智能化生产和管理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数据分析驱动的精细化生产</a:t>
            </a:r>
            <a:endParaRPr altLang="en-US" lang="zh-CN"/>
          </a:p>
        </p:txBody>
      </p:sp>
      <p:sp>
        <p:nvSpPr>
          <p:cNvPr id="104934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利用大数据分析市场需求和消费者行为，实现精准生产和营销。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通过数据监控生产过程，及时发现和解决潜在问题，提高生产效率和产品质量。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利用数据分析优化供应链管理，降低成本并提高响应速度。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结合人工智能技术，实现自动化和智能化的生产流程，提高生产效率。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可持续性发展方案</a:t>
            </a:r>
            <a:endParaRPr altLang="en-US" lang="zh-CN"/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环保包装材料的应用</a:t>
            </a:r>
            <a:endParaRPr altLang="en-US" lang="zh-CN"/>
          </a:p>
        </p:txBody>
      </p:sp>
      <p:sp>
        <p:nvSpPr>
          <p:cNvPr id="104944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环保包装材料在食品饮料行业的应用现状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环保包装材料的定义和种类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环保包装材料的优势和特点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环保包装材料的发展趋势和未来展望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节能减排的生产工艺优化</a:t>
            </a:r>
            <a:endParaRPr altLang="en-US" lang="zh-CN"/>
          </a:p>
        </p:txBody>
      </p:sp>
      <p:sp>
        <p:nvSpPr>
          <p:cNvPr id="10495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减少能源消耗：采用高效节能设备，优化生产流程，降低能耗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资源循环利用：提高废弃物回收利用率，实现资源循环利用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绿色包装：采用环保材料，减少包装废弃物对环境的影响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减排技术应用：引入环保技术，如废气处理、废水循环利用等，降低排放量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循环经济和废弃物资源化利用</a:t>
            </a:r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循环经济：通过减少资源消耗、降低污染物排放和提高废弃物回收利用，实现经济和环境的双重效益。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废弃物资源化利用：将废弃物转化为有价值的产品或资源，如食品加工废弃物转化为肥料或饲料，减少对环境的负担。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创新技术：采用先进的生产技术和设备，提高资源利用效率和废弃物处理效果，降低生产成本。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政策支持：政府出台相关政策，鼓励企业采取可持续性发展方案，提供资金和技术支持，推动循环经济的发展。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绿色供应链的构建和管理</a:t>
            </a:r>
            <a:endParaRPr altLang="en-US" lang="zh-CN"/>
          </a:p>
        </p:txBody>
      </p:sp>
      <p:sp>
        <p:nvSpPr>
          <p:cNvPr id="1049636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0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定义：绿色供应链是指在整个供应链中考虑环境影响，通过优化资源利用和减少污染来实现可持续发展的过程。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目标：降低能源消耗，减少废弃物产生，提高资源利用效率，推动循环经济和低碳经济的发展。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实施方案：建立绿色采购制度，推广环保包装材料，优化仓储和运输环节，加强废弃物回收和再利用等。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管理措施：建立绿色供应链管理体系，制定绿色供应链标准和规范，加强监管和评估，提高企业环保意识和责任意识。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品质保障和食品安全方案</a:t>
            </a:r>
            <a:endParaRPr altLang="en-US" lang="zh-CN"/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严格的质量控制体系</a:t>
            </a:r>
            <a:endParaRPr altLang="en-US" lang="zh-CN"/>
          </a:p>
        </p:txBody>
      </p:sp>
      <p:sp>
        <p:nvSpPr>
          <p:cNvPr id="104973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建立完善的质量管理体系，确保产品从原料采购到生产、储存、运输等全过程的质量可控。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强化食品安全监管，对生产过程中的卫生、温度、湿度等关键控制点进行严格监控。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定期进行质量安全自查，及时发现并处理问题，确保产品安全可靠。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加强员工培训，提高员工的质量意识和食品安全意识，确保生产出的产品符合标准要求。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食品安全追溯系统建设</a:t>
            </a:r>
            <a:endParaRPr altLang="en-US" lang="zh-CN"/>
          </a:p>
        </p:txBody>
      </p:sp>
      <p:sp>
        <p:nvSpPr>
          <p:cNvPr id="104979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定义：食品安全追溯系统是一种用于追踪食品生产、加工、运输和销售全过程的系统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目的：确保食品安全，提高产品质量，增强消费者信心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建设方式：建立食品生产档案，记录生产过程中的关键信息，如原料来源、生产日期等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实施效果：提高企业食品安全管理水平，降低食品安全风险，提升企业形象和品牌价值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新型检测技术和设备的应用</a:t>
            </a:r>
            <a:endParaRPr altLang="en-US" lang="zh-CN"/>
          </a:p>
        </p:txBody>
      </p:sp>
      <p:sp>
        <p:nvSpPr>
          <p:cNvPr id="104985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介绍新型检测技术和设备在食品饮料行业的应用，如智能化检测设备、光谱分析技术等。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阐述这些技术和设备如何提高品质保障和食品安全，例如快速检测、精准控制等。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分析新型检测技术和设备的优势，如高精度、高效率、低成本等。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介绍如何结合实际生产情况，合理选择和应用新型检测技术和设备。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食品安全法律法规的遵守和应对</a:t>
            </a:r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遵守国家法律法规：企业应严格遵守《中华人民共和国食品安全法》等相关法律法规，确保食品生产过程中的安全与合规。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应对食品安全风险：企业应建立食品安全风险评估机制，对生产过程中可能存在的食品安全风险进行及时识别、评估和应对。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强化食品安全监管：企业应加强食品安全监管力度，建立完善的食品安全管理体系，确保从原料采购到产品销售的全程监控。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提升食品安全意识：企业应加强员工食品安全培训，提升全体员工的食品安全意识和技能水平，确保生产出安全、健康的食品。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市场拓展和创新营销方案</a:t>
            </a:r>
            <a:endParaRPr altLang="en-US" lang="zh-CN"/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新品研发和产品差异化策略</a:t>
            </a:r>
            <a:endParaRPr altLang="en-US" lang="zh-CN"/>
          </a:p>
        </p:txBody>
      </p:sp>
      <p:sp>
        <p:nvSpPr>
          <p:cNvPr id="1050004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针对市场趋势和消费者需求进行新品研发，提供独特口味和功能的产品。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通过技术创新实现产品差异化，提高产品质量和竞争力。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与科研机构合作，引入先进的生产技术和设备，加速新品研发和产品升级。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注重产品包装和品牌形象，打造具有吸引力的产品差异化卖点。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线上线下融合的销售模式创新</a:t>
            </a:r>
            <a:endParaRPr altLang="en-US" lang="zh-CN"/>
          </a:p>
        </p:txBody>
      </p:sp>
      <p:sp>
        <p:nvSpPr>
          <p:cNvPr id="105006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线上销售：利用电商平台和社交媒体进行产品推广和销售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提升用户体验：通过线上线下融合的销售模式，提供更加便捷、个性化的购物体验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融合创新：将线上线下的销售渠道进行整合，实现优势互补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线下销售：通过实体店和经销商渠道进行产品销售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品牌建设和提升方案</a:t>
            </a:r>
            <a:endParaRPr altLang="en-US" lang="zh-CN"/>
          </a:p>
        </p:txBody>
      </p:sp>
      <p:sp>
        <p:nvSpPr>
          <p:cNvPr id="1050144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8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6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品牌形象：统一品牌视觉识别系统，提升品牌形象的一致性和辨识度。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品牌延伸：拓展产品线和服务范围，提升品牌的市场份额和盈利能力。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4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品牌定位：明确品牌的核心价值和目标受众，提升品牌形象和市场认知度。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6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品牌传播：通过多渠道的宣传推广，提高品牌知名度和美誉度。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消费者行为分析和市场细分策略</a:t>
            </a:r>
            <a:endParaRPr altLang="en-US" lang="zh-CN"/>
          </a:p>
        </p:txBody>
      </p:sp>
      <p:sp>
        <p:nvSpPr>
          <p:cNvPr id="1050204" name="矩形: 圆角 1"/>
          <p:cNvSpPr/>
          <p:nvPr>
            <p:custDataLst>
              <p:tags r:id="rId1"/>
            </p:custDataLst>
          </p:nvPr>
        </p:nvSpPr>
        <p:spPr>
          <a:xfrm>
            <a:off x="1014984" y="3220779"/>
            <a:ext cx="5018149" cy="129187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0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1130774" y="3348913"/>
            <a:ext cx="1367546" cy="103807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08" name="标题"/>
          <p:cNvSpPr txBox="1"/>
          <p:nvPr>
            <p:custDataLst>
              <p:tags r:id="rId3"/>
            </p:custDataLst>
          </p:nvPr>
        </p:nvSpPr>
        <p:spPr>
          <a:xfrm>
            <a:off x="1130774" y="3310120"/>
            <a:ext cx="1061798" cy="111499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0" name="正文"/>
          <p:cNvSpPr txBox="1"/>
          <p:nvPr>
            <p:custDataLst>
              <p:tags r:id="rId4"/>
            </p:custDataLst>
          </p:nvPr>
        </p:nvSpPr>
        <p:spPr>
          <a:xfrm>
            <a:off x="2460893" y="3221955"/>
            <a:ext cx="3572292" cy="129187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消费者行为分析：研究消费者的购买决策过程，包括需求、信息收集、评价与选择、购买决策和购后行为等方面，以了解消费者需求和偏好，为市场细分提供依据。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12" name="矩形: 圆角 19"/>
          <p:cNvSpPr/>
          <p:nvPr>
            <p:custDataLst>
              <p:tags r:id="rId5"/>
            </p:custDataLst>
          </p:nvPr>
        </p:nvSpPr>
        <p:spPr>
          <a:xfrm>
            <a:off x="6155604" y="3220779"/>
            <a:ext cx="5018149" cy="129187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1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65516" y="3347737"/>
            <a:ext cx="1367546" cy="103807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16" name="标题"/>
          <p:cNvSpPr txBox="1"/>
          <p:nvPr>
            <p:custDataLst>
              <p:tags r:id="rId7"/>
            </p:custDataLst>
          </p:nvPr>
        </p:nvSpPr>
        <p:spPr>
          <a:xfrm>
            <a:off x="6265516" y="3309532"/>
            <a:ext cx="1061798" cy="111499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8" name="正文"/>
          <p:cNvSpPr txBox="1"/>
          <p:nvPr>
            <p:custDataLst>
              <p:tags r:id="rId8"/>
            </p:custDataLst>
          </p:nvPr>
        </p:nvSpPr>
        <p:spPr>
          <a:xfrm>
            <a:off x="7596223" y="3223130"/>
            <a:ext cx="3572292" cy="129187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市场细分策略：根据消费者需求和行为特征，将市场划分为不同的细分市场，针对不同细分市场制定相应的营销策略，以提高市场占有率和销售业绩。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人才培育和管理方案</a:t>
            </a:r>
            <a:endParaRPr altLang="en-US" lang="zh-CN"/>
          </a:p>
        </p:txBody>
      </p:sp>
      <p:sp>
        <p:nvSpPr>
          <p:cNvPr id="10502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专业人才的引进和培养</a:t>
            </a:r>
            <a:endParaRPr altLang="en-US" lang="zh-CN"/>
          </a:p>
        </p:txBody>
      </p:sp>
      <p:sp>
        <p:nvSpPr>
          <p:cNvPr id="10502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引进具有丰富经验和专业技能的人才，提高团队整体素质。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制定激励政策，鼓励员工积极发挥自身优势，提高工作积极性。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加强人才梯队建设，培养后备力量，确保企业持续发展。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建立完善的人才培训体系，提升员工的专业技能和创新能力。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员工激励机制和培训计划</a:t>
            </a:r>
            <a:endParaRPr altLang="en-US" lang="zh-CN"/>
          </a:p>
        </p:txBody>
      </p:sp>
      <p:sp>
        <p:nvSpPr>
          <p:cNvPr id="105037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激励机制：设立奖金、晋升机会、员工福利等激励措施，激发员工的积极性和创造力。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培训计划：定期开展技能培训、行业交流、外部学习等活动，提高员工的业务水平和综合素质。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人才选拔：建立科学的人才选拔机制，选拔优秀的人才进入公司，为公司的发展提供有力的人才保障。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团队建设：加强团队建设，提高团队协作能力，增强员工的归属感和凝聚力。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高绩效团队建设和领导力发展</a:t>
            </a:r>
            <a:endParaRPr altLang="en-US" lang="zh-CN"/>
          </a:p>
        </p:txBody>
      </p:sp>
      <p:sp>
        <p:nvSpPr>
          <p:cNvPr id="105043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培训和发展：提供系统的培训和发展计划，提升团队成员的专业能力和领导力。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人才选拔：选拔具备专业知识和技能的优秀人才，为团队注入新鲜血液。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绩效评估：建立科学的绩效评估体系，激励团队成员发挥潜力，提高整体绩效。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团队建设：加强团队内部的沟通与协作，提高团队凝聚力和执行力。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跨部门协作和沟通机制的优化</a:t>
            </a:r>
            <a:endParaRPr altLang="en-US" lang="zh-CN"/>
          </a:p>
        </p:txBody>
      </p:sp>
      <p:sp>
        <p:nvSpPr>
          <p:cNvPr id="1050486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8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0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2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4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6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8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0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2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4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6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8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0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2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6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8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0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2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建立跨部门协作平台，促进信息共享和协同工作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建立有效的激励机制，鼓励员工积极参与跨部门协作和沟通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制定明确的协作流程和责任分工，确保工作顺利进行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定期组织跨部门沟通会议，加强团队之间的交流与合作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5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1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1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1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1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1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1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1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1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53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2024-01-05T15:32:51Z</dcterms:created>
  <dcterms:modified xsi:type="dcterms:W3CDTF">2024-01-05T15:32:51Z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0509e10a7fa344bbb4b8f27cc4e7d13c_21</vt:lpwstr>
  </property>
</Properties>
</file>