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5724" r:id="rId1"/>
    <p:sldMasterId id="2147505761" r:id="rId2"/>
  </p:sldMasterIdLst>
  <p:notesMasterIdLst>
    <p:notesMasterId r:id="rId3"/>
  </p:notesMasterIdLst>
  <p:sldIdLst>
    <p:sldId id="10589" r:id="rId4"/>
    <p:sldId id="10592" r:id="rId5"/>
    <p:sldId id="10595" r:id="rId6"/>
    <p:sldId id="10598" r:id="rId7"/>
    <p:sldId id="10604" r:id="rId9"/>
    <p:sldId id="10607" r:id="rId10"/>
    <p:sldId id="10610" r:id="rId11"/>
    <p:sldId id="10613" r:id="rId12"/>
    <p:sldId id="10616" r:id="rId13"/>
    <p:sldId id="10622" r:id="rId15"/>
    <p:sldId id="10625" r:id="rId16"/>
    <p:sldId id="10628" r:id="rId17"/>
    <p:sldId id="10631" r:id="rId18"/>
    <p:sldId id="10634" r:id="rId19"/>
    <p:sldId id="10640" r:id="rId21"/>
    <p:sldId id="10643" r:id="rId22"/>
    <p:sldId id="10646" r:id="rId23"/>
    <p:sldId id="10649" r:id="rId24"/>
    <p:sldId id="10652" r:id="rId25"/>
    <p:sldId id="10658" r:id="rId27"/>
    <p:sldId id="10661" r:id="rId28"/>
    <p:sldId id="10664" r:id="rId29"/>
    <p:sldId id="10667" r:id="rId30"/>
    <p:sldId id="10671"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5725" r:id="rId1"/>
    <p:sldLayoutId id="2147505726" r:id="rId2"/>
    <p:sldLayoutId id="2147505727" r:id="rId3"/>
    <p:sldLayoutId id="2147505728" r:id="rId4"/>
    <p:sldLayoutId id="2147505729" r:id="rId5"/>
    <p:sldLayoutId id="2147505730" r:id="rId6"/>
    <p:sldLayoutId id="2147505731" r:id="rId7"/>
    <p:sldLayoutId id="2147505732" r:id="rId8"/>
    <p:sldLayoutId id="2147505733" r:id="rId9"/>
    <p:sldLayoutId id="2147505734" r:id="rId10"/>
    <p:sldLayoutId id="214750573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505762" r:id="rId1"/>
    <p:sldLayoutId id="2147505763" r:id="rId2"/>
    <p:sldLayoutId id="2147505764" r:id="rId3"/>
    <p:sldLayoutId id="2147505765" r:id="rId4"/>
    <p:sldLayoutId id="2147505766" r:id="rId5"/>
    <p:sldLayoutId id="2147505767" r:id="rId6"/>
    <p:sldLayoutId id="2147505768" r:id="rId7"/>
    <p:sldLayoutId id="2147505769" r:id="rId8"/>
    <p:sldLayoutId id="2147505770" r:id="rId9"/>
    <p:sldLayoutId id="2147505771" r:id="rId10"/>
    <p:sldLayoutId id="214750577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tags" Target="../tags/tag150.xml"/><Relationship Id="rId18" Type="http://schemas.openxmlformats.org/officeDocument/2006/relationships/tags" Target="../tags/tag151.xml"/><Relationship Id="rId19" Type="http://schemas.openxmlformats.org/officeDocument/2006/relationships/tags" Target="../tags/tag152.xml"/><Relationship Id="rId20" Type="http://schemas.openxmlformats.org/officeDocument/2006/relationships/tags" Target="../tags/tag153.xml"/><Relationship Id="rId21" Type="http://schemas.openxmlformats.org/officeDocument/2006/relationships/tags" Target="../tags/tag154.xml"/><Relationship Id="rId22" Type="http://schemas.openxmlformats.org/officeDocument/2006/relationships/tags" Target="../tags/tag155.xml"/><Relationship Id="rId23" Type="http://schemas.openxmlformats.org/officeDocument/2006/relationships/tags" Target="../tags/tag156.xml"/><Relationship Id="rId24" Type="http://schemas.openxmlformats.org/officeDocument/2006/relationships/tags" Target="../tags/tag157.xml"/><Relationship Id="rId25" Type="http://schemas.openxmlformats.org/officeDocument/2006/relationships/tags" Target="../tags/tag158.xml"/><Relationship Id="rId26" Type="http://schemas.openxmlformats.org/officeDocument/2006/relationships/tags" Target="../tags/tag159.xml"/><Relationship Id="rId27" Type="http://schemas.openxmlformats.org/officeDocument/2006/relationships/tags" Target="../tags/tag160.xml"/><Relationship Id="rId28" Type="http://schemas.openxmlformats.org/officeDocument/2006/relationships/tags" Target="../tags/tag161.xml"/><Relationship Id="rId29" Type="http://schemas.openxmlformats.org/officeDocument/2006/relationships/tags" Target="../tags/tag162.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tags" Target="../tags/tag206.xml"/><Relationship Id="rId14" Type="http://schemas.openxmlformats.org/officeDocument/2006/relationships/tags" Target="../tags/tag207.xml"/><Relationship Id="rId1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tags" Target="../tags/tag279.xml"/><Relationship Id="rId14" Type="http://schemas.openxmlformats.org/officeDocument/2006/relationships/tags" Target="../tags/tag280.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tags" Target="../tags/tag320.xml"/><Relationship Id="rId14" Type="http://schemas.openxmlformats.org/officeDocument/2006/relationships/tags" Target="../tags/tag321.xml"/><Relationship Id="rId15" Type="http://schemas.openxmlformats.org/officeDocument/2006/relationships/tags" Target="../tags/tag322.xml"/><Relationship Id="rId16" Type="http://schemas.openxmlformats.org/officeDocument/2006/relationships/tags" Target="../tags/tag323.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tags" Target="../tags/tag344.xml"/><Relationship Id="rId18" Type="http://schemas.openxmlformats.org/officeDocument/2006/relationships/tags" Target="../tags/tag345.xml"/><Relationship Id="rId19" Type="http://schemas.openxmlformats.org/officeDocument/2006/relationships/tags" Target="../tags/tag346.xml"/><Relationship Id="rId20" Type="http://schemas.openxmlformats.org/officeDocument/2006/relationships/tags" Target="../tags/tag347.xml"/><Relationship Id="rId21" Type="http://schemas.openxmlformats.org/officeDocument/2006/relationships/tags" Target="../tags/tag348.xml"/><Relationship Id="rId22" Type="http://schemas.openxmlformats.org/officeDocument/2006/relationships/tags" Target="../tags/tag349.xml"/><Relationship Id="rId23" Type="http://schemas.openxmlformats.org/officeDocument/2006/relationships/tags" Target="../tags/tag350.xml"/><Relationship Id="rId24" Type="http://schemas.openxmlformats.org/officeDocument/2006/relationships/tags" Target="../tags/tag351.xml"/><Relationship Id="rId25" Type="http://schemas.openxmlformats.org/officeDocument/2006/relationships/tags" Target="../tags/tag352.xml"/><Relationship Id="rId26" Type="http://schemas.openxmlformats.org/officeDocument/2006/relationships/tags" Target="../tags/tag353.xml"/><Relationship Id="rId27" Type="http://schemas.openxmlformats.org/officeDocument/2006/relationships/tags" Target="../tags/tag354.xml"/><Relationship Id="rId28" Type="http://schemas.openxmlformats.org/officeDocument/2006/relationships/tags" Target="../tags/tag355.xml"/><Relationship Id="rId29" Type="http://schemas.openxmlformats.org/officeDocument/2006/relationships/tags" Target="../tags/tag356.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创新团队管理与创新文化的培育</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cxnSp>
        <p:nvCxnSpPr>
          <p:cNvPr id="3145755" name="直接连接符 2"/>
          <p:cNvCxnSpPr>
            <a:cxnSpLocks/>
          </p:cNvCxnSpPr>
          <p:nvPr>
            <p:custDataLst>
              <p:tags r:id="rId3"/>
            </p:custDataLst>
          </p:nvPr>
        </p:nvCxnSpPr>
        <p:spPr>
          <a:xfrm>
            <a:off x="2860778"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8"/>
          <p:cNvCxnSpPr>
            <a:cxnSpLocks/>
          </p:cNvCxnSpPr>
          <p:nvPr>
            <p:custDataLst>
              <p:tags r:id="rId4"/>
            </p:custDataLst>
          </p:nvPr>
        </p:nvCxnSpPr>
        <p:spPr>
          <a:xfrm>
            <a:off x="5024395"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9"/>
          <p:cNvCxnSpPr>
            <a:cxnSpLocks/>
          </p:cNvCxnSpPr>
          <p:nvPr>
            <p:custDataLst>
              <p:tags r:id="rId5"/>
            </p:custDataLst>
          </p:nvPr>
        </p:nvCxnSpPr>
        <p:spPr>
          <a:xfrm>
            <a:off x="7188012"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40" name="序号"/>
          <p:cNvSpPr txBox="1">
            <a:spLocks noChangeAspect="1"/>
          </p:cNvSpPr>
          <p:nvPr>
            <p:custDataLst>
              <p:tags r:id="rId6"/>
            </p:custDataLst>
          </p:nvPr>
        </p:nvSpPr>
        <p:spPr>
          <a:xfrm>
            <a:off x="10433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7"/>
            </p:custDataLst>
          </p:nvPr>
        </p:nvSpPr>
        <p:spPr>
          <a:xfrm>
            <a:off x="1062390"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添加标题</a:t>
            </a:r>
            <a:endParaRPr altLang="en-US" b="1" dirty="0" sz="17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8"/>
            </p:custDataLst>
          </p:nvPr>
        </p:nvSpPr>
        <p:spPr>
          <a:xfrm>
            <a:off x="537057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46" name="项标题"/>
          <p:cNvSpPr txBox="1"/>
          <p:nvPr>
            <p:custDataLst>
              <p:tags r:id="rId9"/>
            </p:custDataLst>
          </p:nvPr>
        </p:nvSpPr>
        <p:spPr>
          <a:xfrm>
            <a:off x="5389624"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创新文化培育</a:t>
            </a:r>
            <a:endParaRPr altLang="en-US" b="1" dirty="0" sz="17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10"/>
            </p:custDataLst>
          </p:nvPr>
        </p:nvSpPr>
        <p:spPr>
          <a:xfrm>
            <a:off x="320695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50" name="项标题"/>
          <p:cNvSpPr txBox="1"/>
          <p:nvPr>
            <p:custDataLst>
              <p:tags r:id="rId11"/>
            </p:custDataLst>
          </p:nvPr>
        </p:nvSpPr>
        <p:spPr>
          <a:xfrm>
            <a:off x="3226007"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创新团队管理</a:t>
            </a:r>
            <a:endParaRPr altLang="en-US" b="1" dirty="0" sz="17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12"/>
            </p:custDataLst>
          </p:nvPr>
        </p:nvSpPr>
        <p:spPr>
          <a:xfrm>
            <a:off x="753419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3"/>
            </p:custDataLst>
          </p:nvPr>
        </p:nvSpPr>
        <p:spPr>
          <a:xfrm>
            <a:off x="7553241" y="4909915"/>
            <a:ext cx="1782409" cy="919029"/>
          </a:xfrm>
          <a:prstGeom prst="rect"/>
          <a:noFill/>
        </p:spPr>
        <p:txBody>
          <a:bodyPr anchor="t" bIns="0" lIns="0" rIns="0" rtlCol="0" tIns="0" wrap="square">
            <a:normAutofit/>
          </a:bodyPr>
          <a:p>
            <a:pPr>
              <a:lnSpc>
                <a:spcPct val="100000"/>
              </a:lnSpc>
            </a:pPr>
            <a:r>
              <a:rPr altLang="en-US" b="1" dirty="0" sz="1700" lang="zh-CN" spc="300">
                <a:solidFill>
                  <a:schemeClr val="tx1">
                    <a:lumMod val="85000"/>
                    <a:lumOff val="15000"/>
                  </a:schemeClr>
                </a:solidFill>
                <a:latin typeface="+mj-ea"/>
                <a:ea typeface="+mj-ea"/>
              </a:rPr>
              <a:t>创新团队管理与创新文化的融合</a:t>
            </a:r>
            <a:endParaRPr altLang="en-US" b="1" dirty="0" sz="17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4"/>
            </p:custDataLst>
          </p:nvPr>
        </p:nvSpPr>
        <p:spPr>
          <a:xfrm>
            <a:off x="969781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5"/>
            </p:custDataLst>
          </p:nvPr>
        </p:nvSpPr>
        <p:spPr>
          <a:xfrm>
            <a:off x="9716860" y="4909915"/>
            <a:ext cx="1782409" cy="919029"/>
          </a:xfrm>
          <a:prstGeom prst="rect"/>
          <a:noFill/>
        </p:spPr>
        <p:txBody>
          <a:bodyPr anchor="t" bIns="0" lIns="0" rIns="0" rtlCol="0" tIns="0" wrap="square">
            <a:normAutofit fontScale="70000"/>
          </a:bodyPr>
          <a:p>
            <a:pPr>
              <a:lnSpc>
                <a:spcPct val="100000"/>
              </a:lnSpc>
            </a:pPr>
            <a:r>
              <a:rPr altLang="en-US" b="1" dirty="0" sz="2400" lang="zh-CN" spc="300">
                <a:solidFill>
                  <a:schemeClr val="tx1">
                    <a:lumMod val="85000"/>
                    <a:lumOff val="15000"/>
                  </a:schemeClr>
                </a:solidFill>
                <a:latin typeface="+mj-ea"/>
                <a:ea typeface="+mj-ea"/>
              </a:rPr>
              <a:t>创新团队管理与创新文化培育的挑战与对策</a:t>
            </a:r>
            <a:endParaRPr altLang="en-US" b="1" dirty="0" sz="2400" lang="zh-CN" spc="300">
              <a:solidFill>
                <a:schemeClr val="tx1">
                  <a:lumMod val="85000"/>
                  <a:lumOff val="15000"/>
                </a:schemeClr>
              </a:solidFill>
              <a:latin typeface="+mj-ea"/>
              <a:ea typeface="+mj-ea"/>
            </a:endParaRPr>
          </a:p>
        </p:txBody>
      </p:sp>
      <p:cxnSp>
        <p:nvCxnSpPr>
          <p:cNvPr id="3145761" name="直接连接符 21"/>
          <p:cNvCxnSpPr>
            <a:cxnSpLocks/>
          </p:cNvCxnSpPr>
          <p:nvPr>
            <p:custDataLst>
              <p:tags r:id="rId16"/>
            </p:custDataLst>
          </p:nvPr>
        </p:nvCxnSpPr>
        <p:spPr>
          <a:xfrm>
            <a:off x="9351629"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2"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4"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p:cNvSpPr>
            <a:spLocks noGrp="1"/>
          </p:cNvSpPr>
          <p:nvPr>
            <p:ph type="title"/>
            <p:custDataLst>
              <p:tags r:id="rId1"/>
            </p:custDataLst>
          </p:nvPr>
        </p:nvSpPr>
        <p:spPr>
          <a:xfrm>
            <a:off x="833988" y="2276550"/>
            <a:ext cx="7557025" cy="787008"/>
          </a:xfrm>
        </p:spPr>
        <p:txBody>
          <a:bodyPr/>
          <a:p>
            <a:r>
              <a:rPr altLang="en-US" dirty="0" lang="zh-CN"/>
              <a:t>创新团队管理</a:t>
            </a:r>
            <a:endParaRPr altLang="en-US" dirty="0" lang="zh-CN"/>
          </a:p>
        </p:txBody>
      </p:sp>
      <p:sp>
        <p:nvSpPr>
          <p:cNvPr id="1048942"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6" name="标题 1"/>
          <p:cNvSpPr>
            <a:spLocks noGrp="1"/>
          </p:cNvSpPr>
          <p:nvPr>
            <p:ph type="title"/>
          </p:nvPr>
        </p:nvSpPr>
        <p:spPr/>
        <p:txBody>
          <a:bodyPr/>
          <a:p>
            <a:r>
              <a:rPr altLang="en-US" lang="zh-CN"/>
              <a:t>团队组建与选拔</a:t>
            </a:r>
            <a:endParaRPr altLang="en-US" lang="zh-CN"/>
          </a:p>
        </p:txBody>
      </p:sp>
      <p:sp>
        <p:nvSpPr>
          <p:cNvPr id="104901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考察候选人的能力和潜力</a:t>
            </a:r>
            <a:endParaRPr altLang="en-US" dirty="0" sz="2400" lang="zh-CN">
              <a:latin typeface="+mn-ea"/>
              <a:ea typeface="+mn-ea"/>
            </a:endParaRPr>
          </a:p>
        </p:txBody>
      </p:sp>
      <p:sp>
        <p:nvSpPr>
          <p:cNvPr id="104903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建立良好的团队氛围和沟通机制</a:t>
            </a:r>
            <a:endParaRPr altLang="en-US" dirty="0" sz="2400" lang="zh-CN">
              <a:latin typeface="+mn-ea"/>
              <a:ea typeface="+mn-ea"/>
            </a:endParaRPr>
          </a:p>
        </p:txBody>
      </p:sp>
      <p:sp>
        <p:nvSpPr>
          <p:cNvPr id="104903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明确团队目标和使命</a:t>
            </a:r>
            <a:endParaRPr altLang="en-US" dirty="0" sz="2400" lang="zh-CN">
              <a:latin typeface="+mn-ea"/>
              <a:ea typeface="+mn-ea"/>
            </a:endParaRPr>
          </a:p>
        </p:txBody>
      </p:sp>
      <p:sp>
        <p:nvSpPr>
          <p:cNvPr id="104904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制定选拔标准与流程</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4" name="标题 1"/>
          <p:cNvSpPr>
            <a:spLocks noGrp="1"/>
          </p:cNvSpPr>
          <p:nvPr>
            <p:ph type="title"/>
          </p:nvPr>
        </p:nvSpPr>
        <p:spPr/>
        <p:txBody>
          <a:bodyPr/>
          <a:p>
            <a:r>
              <a:rPr altLang="en-US" lang="zh-CN"/>
              <a:t>团队沟通与协作</a:t>
            </a:r>
            <a:endParaRPr altLang="en-US" lang="zh-CN"/>
          </a:p>
        </p:txBody>
      </p:sp>
      <p:sp>
        <p:nvSpPr>
          <p:cNvPr id="104907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1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1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建立开放、平等的沟通氛围</a:t>
            </a:r>
            <a:endParaRPr altLang="en-US" dirty="0" sz="1200" lang="zh-CN" spc="150">
              <a:solidFill>
                <a:schemeClr val="tx1">
                  <a:lumMod val="65000"/>
                  <a:lumOff val="35000"/>
                </a:schemeClr>
              </a:solidFill>
              <a:latin typeface="+mn-ea"/>
              <a:sym typeface="+mn-ea"/>
            </a:endParaRPr>
          </a:p>
        </p:txBody>
      </p:sp>
      <p:sp>
        <p:nvSpPr>
          <p:cNvPr id="104911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定期组织团队建设活动，增强团队凝聚力</a:t>
            </a:r>
            <a:endParaRPr altLang="en-US" dirty="0" sz="1200" lang="zh-CN" spc="150">
              <a:solidFill>
                <a:schemeClr val="tx1">
                  <a:lumMod val="65000"/>
                  <a:lumOff val="35000"/>
                </a:schemeClr>
              </a:solidFill>
              <a:latin typeface="+mn-ea"/>
              <a:sym typeface="+mn-ea"/>
            </a:endParaRPr>
          </a:p>
        </p:txBody>
      </p:sp>
      <p:sp>
        <p:nvSpPr>
          <p:cNvPr id="104911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鼓励团队成员之间的协作与互助</a:t>
            </a:r>
            <a:endParaRPr altLang="en-US" dirty="0" sz="1200" lang="zh-CN" spc="150">
              <a:solidFill>
                <a:schemeClr val="tx1">
                  <a:lumMod val="65000"/>
                  <a:lumOff val="35000"/>
                </a:schemeClr>
              </a:solidFill>
              <a:latin typeface="+mn-ea"/>
              <a:sym typeface="+mn-ea"/>
            </a:endParaRPr>
          </a:p>
        </p:txBody>
      </p:sp>
      <p:sp>
        <p:nvSpPr>
          <p:cNvPr id="104911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有效沟通技巧的培训与实践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2" name="标题 1"/>
          <p:cNvSpPr>
            <a:spLocks noGrp="1"/>
          </p:cNvSpPr>
          <p:nvPr>
            <p:ph type="title"/>
          </p:nvPr>
        </p:nvSpPr>
        <p:spPr/>
        <p:txBody>
          <a:bodyPr/>
          <a:p>
            <a:r>
              <a:rPr altLang="en-US" lang="zh-CN"/>
              <a:t>团队激励机制</a:t>
            </a:r>
            <a:endParaRPr altLang="en-US" lang="zh-CN"/>
          </a:p>
        </p:txBody>
      </p:sp>
      <p:sp>
        <p:nvSpPr>
          <p:cNvPr id="104915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榜样激励：树立榜样，让团队成员有学习和模仿的对象，形成良好的团队氛围</a:t>
            </a:r>
            <a:endParaRPr altLang="zh-CN" dirty="0" sz="1600" lang="en-US">
              <a:solidFill>
                <a:schemeClr val="dk1">
                  <a:lumMod val="80000"/>
                  <a:lumOff val="20000"/>
                </a:schemeClr>
              </a:solidFill>
              <a:latin typeface="+mn-ea"/>
              <a:sym typeface="+mn-ea"/>
            </a:endParaRPr>
          </a:p>
        </p:txBody>
      </p:sp>
      <p:sp>
        <p:nvSpPr>
          <p:cNvPr id="104916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目标激励：设定明确、可实现的目标，激发团队成员的积极性和创造力</a:t>
            </a:r>
            <a:endParaRPr altLang="en-US" dirty="0" sz="1600" lang="zh-CN">
              <a:solidFill>
                <a:schemeClr val="dk1">
                  <a:lumMod val="80000"/>
                  <a:lumOff val="20000"/>
                </a:schemeClr>
              </a:solidFill>
              <a:latin typeface="+mn-ea"/>
              <a:sym typeface="+mn-ea"/>
            </a:endParaRPr>
          </a:p>
        </p:txBody>
      </p:sp>
      <p:sp>
        <p:nvSpPr>
          <p:cNvPr id="104917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奖励激励：给予优秀表现的团队成员适当的奖励，提高其工作动力和归属感</a:t>
            </a:r>
            <a:endParaRPr altLang="en-US" dirty="0" sz="1600" lang="zh-CN">
              <a:solidFill>
                <a:schemeClr val="dk1">
                  <a:lumMod val="80000"/>
                  <a:lumOff val="20000"/>
                </a:schemeClr>
              </a:solidFill>
              <a:latin typeface="+mn-ea"/>
              <a:sym typeface="+mn-ea"/>
            </a:endParaRPr>
          </a:p>
        </p:txBody>
      </p:sp>
      <p:sp>
        <p:nvSpPr>
          <p:cNvPr id="104917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关怀激励：关心团队成员的工作和生活，提供必要的支持和帮助，增强其归属感和忠诚度</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8" name="标题 1"/>
          <p:cNvSpPr>
            <a:spLocks noGrp="1"/>
          </p:cNvSpPr>
          <p:nvPr>
            <p:ph type="title"/>
          </p:nvPr>
        </p:nvSpPr>
        <p:spPr/>
        <p:txBody>
          <a:bodyPr/>
          <a:p>
            <a:r>
              <a:rPr altLang="en-US" lang="zh-CN"/>
              <a:t>团队绩效评估</a:t>
            </a:r>
            <a:endParaRPr altLang="en-US" lang="zh-CN"/>
          </a:p>
        </p:txBody>
      </p:sp>
      <p:sp>
        <p:nvSpPr>
          <p:cNvPr id="10492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评估指标：任务完成情况、团队协作能力、创新能力等</a:t>
            </a:r>
            <a:endParaRPr altLang="en-US" dirty="0" sz="2000" lang="zh-CN" spc="150">
              <a:solidFill>
                <a:schemeClr val="tx1">
                  <a:lumMod val="85000"/>
                  <a:lumOff val="15000"/>
                </a:schemeClr>
              </a:solidFill>
              <a:latin typeface="+mn-ea"/>
              <a:sym typeface="+mn-ea"/>
            </a:endParaRPr>
          </a:p>
        </p:txBody>
      </p:sp>
      <p:sp>
        <p:nvSpPr>
          <p:cNvPr id="10492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评估方法：定期评估、项目评估、360度反馈等</a:t>
            </a:r>
            <a:endParaRPr altLang="en-US" dirty="0" sz="2000" lang="zh-CN" spc="150">
              <a:solidFill>
                <a:schemeClr val="tx1">
                  <a:lumMod val="85000"/>
                  <a:lumOff val="15000"/>
                </a:schemeClr>
              </a:solidFill>
              <a:latin typeface="+mn-ea"/>
              <a:sym typeface="+mn-ea"/>
            </a:endParaRPr>
          </a:p>
        </p:txBody>
      </p:sp>
      <p:sp>
        <p:nvSpPr>
          <p:cNvPr id="10492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评估结果：及时反馈、奖惩分明、针对性改进</a:t>
            </a:r>
            <a:endParaRPr altLang="en-US" dirty="0" sz="2000" lang="zh-CN" spc="150">
              <a:solidFill>
                <a:schemeClr val="tx1">
                  <a:lumMod val="85000"/>
                  <a:lumOff val="15000"/>
                </a:schemeClr>
              </a:solidFill>
              <a:latin typeface="+mn-ea"/>
              <a:sym typeface="+mn-ea"/>
            </a:endParaRPr>
          </a:p>
        </p:txBody>
      </p:sp>
      <p:sp>
        <p:nvSpPr>
          <p:cNvPr id="10492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评估意义：提高团队效率、增强团队凝聚力、促进团队发展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6" name="标题"/>
          <p:cNvSpPr>
            <a:spLocks noGrp="1"/>
          </p:cNvSpPr>
          <p:nvPr>
            <p:ph type="title"/>
            <p:custDataLst>
              <p:tags r:id="rId1"/>
            </p:custDataLst>
          </p:nvPr>
        </p:nvSpPr>
        <p:spPr>
          <a:xfrm>
            <a:off x="833988" y="2276550"/>
            <a:ext cx="7557025" cy="787008"/>
          </a:xfrm>
        </p:spPr>
        <p:txBody>
          <a:bodyPr/>
          <a:p>
            <a:r>
              <a:rPr altLang="en-US" dirty="0" lang="zh-CN"/>
              <a:t>创新文化培育</a:t>
            </a:r>
            <a:endParaRPr altLang="en-US" dirty="0" lang="zh-CN"/>
          </a:p>
        </p:txBody>
      </p:sp>
      <p:sp>
        <p:nvSpPr>
          <p:cNvPr id="1049278"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2" name="标题 1"/>
          <p:cNvSpPr>
            <a:spLocks noGrp="1"/>
          </p:cNvSpPr>
          <p:nvPr>
            <p:ph type="title"/>
          </p:nvPr>
        </p:nvSpPr>
        <p:spPr/>
        <p:txBody>
          <a:bodyPr/>
          <a:p>
            <a:r>
              <a:rPr altLang="en-US" lang="zh-CN"/>
              <a:t>创新理念的培养</a:t>
            </a:r>
            <a:endParaRPr altLang="en-US" lang="zh-CN"/>
          </a:p>
        </p:txBody>
      </p:sp>
      <p:sp>
        <p:nvSpPr>
          <p:cNvPr id="104935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5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5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定期组织创新培训和分享活动</a:t>
            </a:r>
            <a:endParaRPr altLang="en-US" dirty="0" sz="1200" lang="zh-CN" spc="150">
              <a:solidFill>
                <a:srgbClr val="FFFFFF"/>
              </a:solidFill>
              <a:latin typeface="+mn-ea"/>
              <a:sym typeface="+mn-ea"/>
            </a:endParaRPr>
          </a:p>
        </p:txBody>
      </p:sp>
      <p:sp>
        <p:nvSpPr>
          <p:cNvPr id="104936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营造开放和包容的创新氛围</a:t>
            </a:r>
            <a:endParaRPr altLang="en-US" dirty="0" sz="1200" lang="zh-CN" spc="150">
              <a:solidFill>
                <a:schemeClr val="tx1">
                  <a:lumMod val="65000"/>
                  <a:lumOff val="35000"/>
                </a:schemeClr>
              </a:solidFill>
              <a:latin typeface="+mn-ea"/>
              <a:sym typeface="+mn-ea"/>
            </a:endParaRPr>
          </a:p>
        </p:txBody>
      </p:sp>
      <p:sp>
        <p:nvSpPr>
          <p:cNvPr id="104937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培养员工的创新思维和解决问题的能力</a:t>
            </a:r>
            <a:endParaRPr altLang="en-US" dirty="0" sz="1200" lang="zh-CN" spc="150">
              <a:solidFill>
                <a:srgbClr val="FFFFFF"/>
              </a:solidFill>
              <a:latin typeface="+mn-ea"/>
              <a:sym typeface="+mn-ea"/>
            </a:endParaRPr>
          </a:p>
        </p:txBody>
      </p:sp>
      <p:sp>
        <p:nvSpPr>
          <p:cNvPr id="104937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鼓励员工提出新想法和创意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4" name="标题 1"/>
          <p:cNvSpPr>
            <a:spLocks noGrp="1"/>
          </p:cNvSpPr>
          <p:nvPr>
            <p:ph type="title"/>
          </p:nvPr>
        </p:nvSpPr>
        <p:spPr/>
        <p:txBody>
          <a:bodyPr/>
          <a:p>
            <a:r>
              <a:rPr altLang="en-US" lang="zh-CN"/>
              <a:t>创新氛围的营造</a:t>
            </a:r>
            <a:endParaRPr altLang="en-US" lang="zh-CN"/>
          </a:p>
        </p:txBody>
      </p:sp>
      <p:sp>
        <p:nvSpPr>
          <p:cNvPr id="104941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2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鼓励创新思维：鼓励员工提出新想法、新点子，激发创新灵感</a:t>
            </a:r>
            <a:endParaRPr altLang="en-US" dirty="0" sz="2000" lang="zh-CN" spc="200">
              <a:solidFill>
                <a:schemeClr val="tx1">
                  <a:lumMod val="85000"/>
                  <a:lumOff val="15000"/>
                </a:schemeClr>
              </a:solidFill>
              <a:latin typeface="+mn-ea"/>
              <a:sym typeface="+mn-ea"/>
            </a:endParaRPr>
          </a:p>
        </p:txBody>
      </p:sp>
      <p:sp>
        <p:nvSpPr>
          <p:cNvPr id="104942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2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开放交流平台：建立开放、平等的交流平台，促进员工之间的合作与分享</a:t>
            </a:r>
            <a:endParaRPr altLang="en-US" dirty="0" sz="2000" lang="zh-CN" spc="200">
              <a:solidFill>
                <a:schemeClr val="tx1">
                  <a:lumMod val="85000"/>
                  <a:lumOff val="15000"/>
                </a:schemeClr>
              </a:solidFill>
              <a:latin typeface="+mn-ea"/>
              <a:sym typeface="+mn-ea"/>
            </a:endParaRPr>
          </a:p>
        </p:txBody>
      </p:sp>
      <p:sp>
        <p:nvSpPr>
          <p:cNvPr id="104942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容错机制：鼓励员工尝试新方法，允许失败，并提供必要的支持和帮助</a:t>
            </a:r>
            <a:endParaRPr altLang="en-US" dirty="0" sz="2000" lang="zh-CN" spc="200">
              <a:solidFill>
                <a:schemeClr val="tx1">
                  <a:lumMod val="85000"/>
                  <a:lumOff val="15000"/>
                </a:schemeClr>
              </a:solidFill>
              <a:latin typeface="+mn-ea"/>
              <a:sym typeface="+mn-ea"/>
            </a:endParaRPr>
          </a:p>
        </p:txBody>
      </p:sp>
      <p:sp>
        <p:nvSpPr>
          <p:cNvPr id="104943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激励措施：设立奖励机制，表彰在创新方面取得突出成绩的员工和团队</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2" name="标题 1"/>
          <p:cNvSpPr>
            <a:spLocks noGrp="1"/>
          </p:cNvSpPr>
          <p:nvPr>
            <p:ph type="title"/>
          </p:nvPr>
        </p:nvSpPr>
        <p:spPr/>
        <p:txBody>
          <a:bodyPr/>
          <a:p>
            <a:r>
              <a:rPr altLang="en-US" lang="zh-CN"/>
              <a:t>创新实践的推动</a:t>
            </a:r>
            <a:endParaRPr altLang="en-US" lang="zh-CN"/>
          </a:p>
        </p:txBody>
      </p:sp>
      <p:sp>
        <p:nvSpPr>
          <p:cNvPr id="104947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创新实践的内涵：强调实践是创新的源泉，实践是检验真理的唯一标准</a:t>
            </a:r>
            <a:endParaRPr altLang="en-US" dirty="0" sz="2000" lang="zh-CN" spc="150">
              <a:solidFill>
                <a:schemeClr val="tx1">
                  <a:lumMod val="75000"/>
                  <a:lumOff val="25000"/>
                </a:schemeClr>
              </a:solidFill>
              <a:latin typeface="+mn-ea"/>
              <a:sym typeface="+mn-ea"/>
            </a:endParaRPr>
          </a:p>
        </p:txBody>
      </p:sp>
      <p:sp>
        <p:nvSpPr>
          <p:cNvPr id="104947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创新实践的推动方式：通过项目实践、竞赛活动、社会实践等方式，激发团队成员的创新意识和实践能力</a:t>
            </a:r>
            <a:endParaRPr altLang="en-US" dirty="0" sz="2000" lang="zh-CN" spc="150">
              <a:solidFill>
                <a:schemeClr val="tx1">
                  <a:lumMod val="75000"/>
                  <a:lumOff val="25000"/>
                </a:schemeClr>
              </a:solidFill>
              <a:latin typeface="+mn-ea"/>
              <a:sym typeface="+mn-ea"/>
            </a:endParaRPr>
          </a:p>
        </p:txBody>
      </p:sp>
      <p:sp>
        <p:nvSpPr>
          <p:cNvPr id="104948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创新实践的成果展示：将创新实践成果进行展示和分享，促进团队成员之间的交流和学习</a:t>
            </a:r>
            <a:endParaRPr altLang="en-US" dirty="0" sz="2000" lang="zh-CN" spc="150">
              <a:solidFill>
                <a:schemeClr val="tx1">
                  <a:lumMod val="75000"/>
                  <a:lumOff val="25000"/>
                </a:schemeClr>
              </a:solidFill>
              <a:latin typeface="+mn-ea"/>
              <a:sym typeface="+mn-ea"/>
            </a:endParaRPr>
          </a:p>
        </p:txBody>
      </p:sp>
      <p:sp>
        <p:nvSpPr>
          <p:cNvPr id="104949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创新实践的持续发展：通过不断总结经验教训，持续推动创新实践的发展和进步</a:t>
            </a:r>
            <a:endParaRPr altLang="en-US" dirty="0" sz="2000" lang="zh-CN" spc="150">
              <a:solidFill>
                <a:schemeClr val="tx1">
                  <a:lumMod val="75000"/>
                  <a:lumOff val="25000"/>
                </a:schemeClr>
              </a:solidFill>
              <a:latin typeface="+mn-ea"/>
              <a:sym typeface="+mn-ea"/>
            </a:endParaRPr>
          </a:p>
        </p:txBody>
      </p:sp>
      <p:sp>
        <p:nvSpPr>
          <p:cNvPr id="104949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0" name="标题 1"/>
          <p:cNvSpPr>
            <a:spLocks noGrp="1"/>
          </p:cNvSpPr>
          <p:nvPr>
            <p:ph type="title"/>
          </p:nvPr>
        </p:nvSpPr>
        <p:spPr/>
        <p:txBody>
          <a:bodyPr/>
          <a:p>
            <a:r>
              <a:rPr altLang="en-US" lang="zh-CN"/>
              <a:t>创新成果的展示与分享</a:t>
            </a:r>
            <a:endParaRPr altLang="en-US" lang="zh-CN"/>
          </a:p>
        </p:txBody>
      </p:sp>
      <p:sp>
        <p:nvSpPr>
          <p:cNvPr id="104953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创新成果的分享：将创新成果与团队成员、合作伙伴、行业专家等分享，促进交流与合作</a:t>
            </a:r>
            <a:endParaRPr altLang="en-US" sz="1400" lang="zh-CN" spc="150">
              <a:solidFill>
                <a:schemeClr val="tx1"/>
              </a:solidFill>
              <a:effectLst/>
              <a:latin typeface="+mn-ea"/>
              <a:sym typeface="+mn-ea"/>
            </a:endParaRPr>
          </a:p>
        </p:txBody>
      </p:sp>
      <p:sp>
        <p:nvSpPr>
          <p:cNvPr id="104954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创新成果的展示：通过各种渠道和形式展示创新成果，如学术会议、展览、媒体报道等</a:t>
            </a:r>
            <a:endParaRPr altLang="en-US" dirty="0" sz="1400" lang="zh-CN" spc="150">
              <a:solidFill>
                <a:schemeClr val="tx1"/>
              </a:solidFill>
              <a:effectLst/>
              <a:latin typeface="+mn-ea"/>
              <a:sym typeface="+mn-ea"/>
            </a:endParaRPr>
          </a:p>
        </p:txBody>
      </p:sp>
      <p:sp>
        <p:nvSpPr>
          <p:cNvPr id="104954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创新成果的评估与反馈：对创新成果进行评估，了解其价值和影响，并收集反馈意见，为后续创新提供参考</a:t>
            </a:r>
            <a:endParaRPr altLang="en-US" sz="1400" lang="zh-CN" spc="150">
              <a:solidFill>
                <a:schemeClr val="tx1"/>
              </a:solidFill>
              <a:effectLst/>
              <a:latin typeface="+mn-ea"/>
              <a:sym typeface="+mn-ea"/>
            </a:endParaRPr>
          </a:p>
        </p:txBody>
      </p:sp>
      <p:sp>
        <p:nvSpPr>
          <p:cNvPr id="104954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创新成果的推广与应用：将创新成果推广到其他领域或应用场景，促进其实际应用和社会价值</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创新团队管理与创新文化的融合</a:t>
            </a:r>
            <a:endParaRPr altLang="en-US" dirty="0" lang="zh-CN"/>
          </a:p>
        </p:txBody>
      </p:sp>
      <p:sp>
        <p:nvSpPr>
          <p:cNvPr id="1049582"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56" name="标题 1"/>
          <p:cNvSpPr>
            <a:spLocks noGrp="1"/>
          </p:cNvSpPr>
          <p:nvPr>
            <p:ph type="title"/>
          </p:nvPr>
        </p:nvSpPr>
        <p:spPr/>
        <p:txBody>
          <a:bodyPr/>
          <a:p>
            <a:r>
              <a:rPr altLang="en-US" lang="zh-CN"/>
              <a:t>创新团队管理对创新文化的推动作用</a:t>
            </a:r>
            <a:endParaRPr altLang="en-US" lang="zh-CN"/>
          </a:p>
        </p:txBody>
      </p:sp>
      <p:sp>
        <p:nvSpPr>
          <p:cNvPr id="104965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创新团队管理能够激发员工的创新精神</a:t>
            </a:r>
            <a:endParaRPr altLang="en-US" dirty="0" sz="2000" lang="zh-CN" spc="150">
              <a:solidFill>
                <a:schemeClr val="tx1">
                  <a:lumMod val="85000"/>
                  <a:lumOff val="15000"/>
                </a:schemeClr>
              </a:solidFill>
              <a:latin typeface="+mn-ea"/>
              <a:sym typeface="+mn-ea"/>
            </a:endParaRPr>
          </a:p>
        </p:txBody>
      </p:sp>
      <p:sp>
        <p:nvSpPr>
          <p:cNvPr id="104966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创新团队管理能够促进员工之间的交流与合作</a:t>
            </a:r>
            <a:endParaRPr altLang="en-US" dirty="0" sz="2000" lang="zh-CN" spc="150">
              <a:solidFill>
                <a:schemeClr val="tx1">
                  <a:lumMod val="85000"/>
                  <a:lumOff val="15000"/>
                </a:schemeClr>
              </a:solidFill>
              <a:latin typeface="+mn-ea"/>
              <a:sym typeface="+mn-ea"/>
            </a:endParaRPr>
          </a:p>
        </p:txBody>
      </p:sp>
      <p:sp>
        <p:nvSpPr>
          <p:cNvPr id="104967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创新团队管理能够为创新文化提供良好的环境</a:t>
            </a:r>
            <a:endParaRPr altLang="en-US" dirty="0" sz="2000" lang="zh-CN" spc="150">
              <a:solidFill>
                <a:schemeClr val="tx1">
                  <a:lumMod val="85000"/>
                  <a:lumOff val="15000"/>
                </a:schemeClr>
              </a:solidFill>
              <a:latin typeface="+mn-ea"/>
              <a:sym typeface="+mn-ea"/>
            </a:endParaRPr>
          </a:p>
        </p:txBody>
      </p:sp>
      <p:sp>
        <p:nvSpPr>
          <p:cNvPr id="104967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创新团队管理能够提高员工的创新能力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14" name="标题 1"/>
          <p:cNvSpPr>
            <a:spLocks noGrp="1"/>
          </p:cNvSpPr>
          <p:nvPr>
            <p:ph type="title"/>
          </p:nvPr>
        </p:nvSpPr>
        <p:spPr/>
        <p:txBody>
          <a:bodyPr/>
          <a:p>
            <a:r>
              <a:rPr altLang="en-US" lang="zh-CN"/>
              <a:t>创新文化对创新团队管理的引领作用</a:t>
            </a:r>
            <a:endParaRPr altLang="en-US" lang="zh-CN"/>
          </a:p>
        </p:txBody>
      </p:sp>
      <p:sp>
        <p:nvSpPr>
          <p:cNvPr id="10497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创新文化能够激发团队成员的创造力和创新精神</a:t>
            </a:r>
            <a:endParaRPr altLang="en-US" dirty="0" sz="2000" lang="zh-CN" spc="150">
              <a:solidFill>
                <a:schemeClr val="tx1">
                  <a:lumMod val="85000"/>
                  <a:lumOff val="15000"/>
                </a:schemeClr>
              </a:solidFill>
              <a:latin typeface="+mn-ea"/>
              <a:sym typeface="+mn-ea"/>
            </a:endParaRPr>
          </a:p>
        </p:txBody>
      </p:sp>
      <p:sp>
        <p:nvSpPr>
          <p:cNvPr id="10497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创新文化能够促进团队成员之间的交流与合作</a:t>
            </a:r>
            <a:endParaRPr altLang="en-US" dirty="0" sz="2000" lang="zh-CN" spc="150">
              <a:solidFill>
                <a:schemeClr val="tx1">
                  <a:lumMod val="85000"/>
                  <a:lumOff val="15000"/>
                </a:schemeClr>
              </a:solidFill>
              <a:latin typeface="+mn-ea"/>
              <a:sym typeface="+mn-ea"/>
            </a:endParaRPr>
          </a:p>
        </p:txBody>
      </p:sp>
      <p:sp>
        <p:nvSpPr>
          <p:cNvPr id="10497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创新文化能够提高团队成员的责任感和使命感</a:t>
            </a:r>
            <a:endParaRPr altLang="en-US" dirty="0" sz="2000" lang="zh-CN" spc="150">
              <a:solidFill>
                <a:schemeClr val="tx1">
                  <a:lumMod val="85000"/>
                  <a:lumOff val="15000"/>
                </a:schemeClr>
              </a:solidFill>
              <a:latin typeface="+mn-ea"/>
              <a:sym typeface="+mn-ea"/>
            </a:endParaRPr>
          </a:p>
        </p:txBody>
      </p:sp>
      <p:sp>
        <p:nvSpPr>
          <p:cNvPr id="10497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创新文化能够推动团队不断追求卓越和进步</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72" name="标题 1"/>
          <p:cNvSpPr>
            <a:spLocks noGrp="1"/>
          </p:cNvSpPr>
          <p:nvPr>
            <p:ph type="title"/>
          </p:nvPr>
        </p:nvSpPr>
        <p:spPr/>
        <p:txBody>
          <a:bodyPr/>
          <a:p>
            <a:r>
              <a:rPr altLang="en-US" lang="zh-CN"/>
              <a:t>创新团队管理与创新文化的相互促进与发展</a:t>
            </a:r>
            <a:endParaRPr altLang="en-US" lang="zh-CN"/>
          </a:p>
        </p:txBody>
      </p:sp>
      <p:sp>
        <p:nvSpPr>
          <p:cNvPr id="104977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7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7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未来创新团队管理与创新文化的发展趋势</a:t>
            </a:r>
            <a:endParaRPr altLang="en-US" dirty="0" sz="1200" lang="zh-CN" spc="150">
              <a:solidFill>
                <a:srgbClr val="FFFFFF"/>
              </a:solidFill>
              <a:latin typeface="+mn-ea"/>
              <a:sym typeface="+mn-ea"/>
            </a:endParaRPr>
          </a:p>
        </p:txBody>
      </p:sp>
      <p:sp>
        <p:nvSpPr>
          <p:cNvPr id="104978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创新团队管理与创新文化融合的实践案例</a:t>
            </a:r>
            <a:endParaRPr altLang="en-US" dirty="0" sz="1200" lang="zh-CN" spc="150">
              <a:solidFill>
                <a:schemeClr val="tx1">
                  <a:lumMod val="65000"/>
                  <a:lumOff val="35000"/>
                </a:schemeClr>
              </a:solidFill>
              <a:latin typeface="+mn-ea"/>
              <a:sym typeface="+mn-ea"/>
            </a:endParaRPr>
          </a:p>
        </p:txBody>
      </p:sp>
      <p:sp>
        <p:nvSpPr>
          <p:cNvPr id="104979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创新文化对创新团队管理的指导意义</a:t>
            </a:r>
            <a:endParaRPr altLang="en-US" dirty="0" sz="1200" lang="zh-CN" spc="150">
              <a:solidFill>
                <a:srgbClr val="FFFFFF"/>
              </a:solidFill>
              <a:latin typeface="+mn-ea"/>
              <a:sym typeface="+mn-ea"/>
            </a:endParaRPr>
          </a:p>
        </p:txBody>
      </p:sp>
      <p:sp>
        <p:nvSpPr>
          <p:cNvPr id="104979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创新团队管理对创新文化的培育作用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4" name="标题 1"/>
          <p:cNvSpPr>
            <a:spLocks noGrp="1"/>
          </p:cNvSpPr>
          <p:nvPr>
            <p:ph type="title"/>
          </p:nvPr>
        </p:nvSpPr>
        <p:spPr/>
        <p:txBody>
          <a:bodyPr/>
          <a:p>
            <a:r>
              <a:rPr altLang="en-US" lang="zh-CN"/>
              <a:t>创新团队管理与创新文化融合的实践案例</a:t>
            </a:r>
            <a:endParaRPr altLang="en-US" lang="zh-CN"/>
          </a:p>
        </p:txBody>
      </p:sp>
      <p:sp>
        <p:nvSpPr>
          <p:cNvPr id="104983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案例三：阿里巴巴的创新团队管理与文化融合</a:t>
            </a:r>
            <a:endParaRPr altLang="zh-CN" dirty="0" lang="en-US">
              <a:solidFill>
                <a:schemeClr val="dk1">
                  <a:lumMod val="80000"/>
                  <a:lumOff val="20000"/>
                </a:schemeClr>
              </a:solidFill>
              <a:latin typeface="+mn-ea"/>
              <a:sym typeface="+mn-ea"/>
            </a:endParaRPr>
          </a:p>
        </p:txBody>
      </p:sp>
      <p:sp>
        <p:nvSpPr>
          <p:cNvPr id="104984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案例一：谷歌公司的创新团队管理</a:t>
            </a:r>
            <a:endParaRPr altLang="en-US" dirty="0" lang="zh-CN">
              <a:solidFill>
                <a:schemeClr val="dk1">
                  <a:lumMod val="80000"/>
                  <a:lumOff val="20000"/>
                </a:schemeClr>
              </a:solidFill>
              <a:latin typeface="+mn-ea"/>
              <a:sym typeface="+mn-ea"/>
            </a:endParaRPr>
          </a:p>
        </p:txBody>
      </p:sp>
      <p:sp>
        <p:nvSpPr>
          <p:cNvPr id="104985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案例二：特斯拉公司的创新文化培育</a:t>
            </a:r>
            <a:endParaRPr altLang="en-US" dirty="0" lang="zh-CN">
              <a:solidFill>
                <a:schemeClr val="dk1">
                  <a:lumMod val="80000"/>
                  <a:lumOff val="20000"/>
                </a:schemeClr>
              </a:solidFill>
              <a:latin typeface="+mn-ea"/>
              <a:sym typeface="+mn-ea"/>
            </a:endParaRPr>
          </a:p>
        </p:txBody>
      </p:sp>
      <p:sp>
        <p:nvSpPr>
          <p:cNvPr id="104986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案例四：腾讯公司的创新文化对团队管理的促进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创新团队管理与创新文化培育的挑战与对策</a:t>
            </a:r>
            <a:endParaRPr altLang="en-US" dirty="0" lang="zh-CN"/>
          </a:p>
        </p:txBody>
      </p:sp>
      <p:sp>
        <p:nvSpPr>
          <p:cNvPr id="1049902"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76" name="标题 1"/>
          <p:cNvSpPr>
            <a:spLocks noGrp="1"/>
          </p:cNvSpPr>
          <p:nvPr>
            <p:ph type="title"/>
          </p:nvPr>
        </p:nvSpPr>
        <p:spPr/>
        <p:txBody>
          <a:bodyPr/>
          <a:p>
            <a:r>
              <a:rPr altLang="en-US" lang="zh-CN"/>
              <a:t>面临的挑战</a:t>
            </a:r>
            <a:endParaRPr altLang="en-US" lang="zh-CN"/>
          </a:p>
        </p:txBody>
      </p:sp>
      <p:sp>
        <p:nvSpPr>
          <p:cNvPr id="104997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团队内部沟通不畅，协作困难</a:t>
            </a:r>
            <a:endParaRPr altLang="en-US" sz="1400" lang="zh-CN" spc="150">
              <a:solidFill>
                <a:schemeClr val="tx1"/>
              </a:solidFill>
              <a:effectLst/>
              <a:latin typeface="+mn-ea"/>
              <a:sym typeface="+mn-ea"/>
            </a:endParaRPr>
          </a:p>
        </p:txBody>
      </p:sp>
      <p:sp>
        <p:nvSpPr>
          <p:cNvPr id="104998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团队成员缺乏创新意识和能力</a:t>
            </a:r>
            <a:endParaRPr altLang="en-US" dirty="0" sz="1400" lang="zh-CN" spc="150">
              <a:solidFill>
                <a:schemeClr val="tx1"/>
              </a:solidFill>
              <a:effectLst/>
              <a:latin typeface="+mn-ea"/>
              <a:sym typeface="+mn-ea"/>
            </a:endParaRPr>
          </a:p>
        </p:txBody>
      </p:sp>
      <p:sp>
        <p:nvSpPr>
          <p:cNvPr id="104999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缺乏有效的激励机制和培训计划</a:t>
            </a:r>
            <a:endParaRPr altLang="en-US" sz="1400" lang="zh-CN" spc="150">
              <a:solidFill>
                <a:schemeClr val="tx1"/>
              </a:solidFill>
              <a:effectLst/>
              <a:latin typeface="+mn-ea"/>
              <a:sym typeface="+mn-ea"/>
            </a:endParaRPr>
          </a:p>
        </p:txBody>
      </p:sp>
      <p:sp>
        <p:nvSpPr>
          <p:cNvPr id="104999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创新文化与现有企业文化不匹配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6" name="标题 1"/>
          <p:cNvSpPr>
            <a:spLocks noGrp="1"/>
          </p:cNvSpPr>
          <p:nvPr>
            <p:ph type="title"/>
          </p:nvPr>
        </p:nvSpPr>
        <p:spPr/>
        <p:txBody>
          <a:bodyPr/>
          <a:p>
            <a:r>
              <a:rPr altLang="en-US" lang="zh-CN"/>
              <a:t>对策建议</a:t>
            </a:r>
            <a:endParaRPr altLang="en-US" lang="zh-CN"/>
          </a:p>
        </p:txBody>
      </p:sp>
      <p:sp>
        <p:nvSpPr>
          <p:cNvPr id="105002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建立有效的激励机制和考核机制</a:t>
            </a:r>
            <a:endParaRPr altLang="zh-CN" dirty="0" lang="en-US">
              <a:solidFill>
                <a:schemeClr val="dk1">
                  <a:lumMod val="80000"/>
                  <a:lumOff val="20000"/>
                </a:schemeClr>
              </a:solidFill>
              <a:latin typeface="+mn-ea"/>
              <a:sym typeface="+mn-ea"/>
            </a:endParaRPr>
          </a:p>
        </p:txBody>
      </p:sp>
      <p:sp>
        <p:nvSpPr>
          <p:cNvPr id="105003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建立开放包容的创新文化</a:t>
            </a:r>
            <a:endParaRPr altLang="en-US" dirty="0" lang="zh-CN">
              <a:solidFill>
                <a:schemeClr val="dk1">
                  <a:lumMod val="80000"/>
                  <a:lumOff val="20000"/>
                </a:schemeClr>
              </a:solidFill>
              <a:latin typeface="+mn-ea"/>
              <a:sym typeface="+mn-ea"/>
            </a:endParaRPr>
          </a:p>
        </p:txBody>
      </p:sp>
      <p:sp>
        <p:nvSpPr>
          <p:cNvPr id="105004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培养团队成员的创新意识和能力</a:t>
            </a:r>
            <a:endParaRPr altLang="en-US" dirty="0" lang="zh-CN">
              <a:solidFill>
                <a:schemeClr val="dk1">
                  <a:lumMod val="80000"/>
                  <a:lumOff val="20000"/>
                </a:schemeClr>
              </a:solidFill>
              <a:latin typeface="+mn-ea"/>
              <a:sym typeface="+mn-ea"/>
            </a:endParaRPr>
          </a:p>
        </p:txBody>
      </p:sp>
      <p:sp>
        <p:nvSpPr>
          <p:cNvPr id="105005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加强团队沟通和协作能力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92" name="标题 1"/>
          <p:cNvSpPr>
            <a:spLocks noGrp="1"/>
          </p:cNvSpPr>
          <p:nvPr>
            <p:ph type="title"/>
          </p:nvPr>
        </p:nvSpPr>
        <p:spPr/>
        <p:txBody>
          <a:bodyPr/>
          <a:p>
            <a:r>
              <a:rPr altLang="en-US" lang="zh-CN"/>
              <a:t>未来发展趋势</a:t>
            </a:r>
            <a:endParaRPr altLang="en-US" lang="zh-CN"/>
          </a:p>
        </p:txBody>
      </p:sp>
      <p:sp>
        <p:nvSpPr>
          <p:cNvPr id="105009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创新团队管理与创新文化培育将更加注重跨领域合作与跨界融合</a:t>
            </a:r>
            <a:endParaRPr altLang="en-US" dirty="0" sz="1200" lang="zh-CN" spc="150">
              <a:solidFill>
                <a:schemeClr val="tx1">
                  <a:lumMod val="65000"/>
                  <a:lumOff val="35000"/>
                </a:schemeClr>
              </a:solidFill>
              <a:latin typeface="+mn-ea"/>
              <a:sym typeface="+mn-ea"/>
            </a:endParaRPr>
          </a:p>
        </p:txBody>
      </p:sp>
      <p:sp>
        <p:nvSpPr>
          <p:cNvPr id="105009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借助数字化、智能化技术手段提升团队管理与文化培育的效率与效果</a:t>
            </a:r>
            <a:endParaRPr altLang="en-US" dirty="0" sz="1200" lang="zh-CN" spc="150">
              <a:solidFill>
                <a:schemeClr val="tx1">
                  <a:lumMod val="65000"/>
                  <a:lumOff val="35000"/>
                </a:schemeClr>
              </a:solidFill>
              <a:latin typeface="+mn-ea"/>
              <a:sym typeface="+mn-ea"/>
            </a:endParaRPr>
          </a:p>
        </p:txBody>
      </p:sp>
      <p:sp>
        <p:nvSpPr>
          <p:cNvPr id="105009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更加注重培养团队成员的创新能力、批判性思维和跨界思维</a:t>
            </a:r>
            <a:endParaRPr altLang="en-US" dirty="0" sz="1200" lang="zh-CN" spc="150">
              <a:solidFill>
                <a:schemeClr val="tx1">
                  <a:lumMod val="65000"/>
                  <a:lumOff val="35000"/>
                </a:schemeClr>
              </a:solidFill>
              <a:latin typeface="+mn-ea"/>
              <a:sym typeface="+mn-ea"/>
            </a:endParaRPr>
          </a:p>
        </p:txBody>
      </p:sp>
      <p:sp>
        <p:nvSpPr>
          <p:cNvPr id="105010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创新团队管理与创新文化培育将更加注重实践探索与经验分享</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34" name="标题 1"/>
          <p:cNvSpPr>
            <a:spLocks noGrp="1"/>
          </p:cNvSpPr>
          <p:nvPr>
            <p:ph type="title"/>
          </p:nvPr>
        </p:nvSpPr>
        <p:spPr/>
        <p:txBody>
          <a:bodyPr/>
          <a:p>
            <a:r>
              <a:rPr altLang="en-US" lang="zh-CN"/>
              <a:t>实践应用前景</a:t>
            </a:r>
            <a:endParaRPr altLang="en-US" lang="zh-CN"/>
          </a:p>
        </p:txBody>
      </p:sp>
      <p:sp>
        <p:nvSpPr>
          <p:cNvPr id="105013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3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4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5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9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5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5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7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7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创新团队管理与创新文化培育的挑战与对策的实践应用</a:t>
            </a:r>
            <a:endParaRPr altLang="en-US" dirty="0" sz="1200" lang="zh-CN" spc="150">
              <a:solidFill>
                <a:schemeClr val="tx1">
                  <a:lumMod val="65000"/>
                  <a:lumOff val="35000"/>
                </a:schemeClr>
              </a:solidFill>
              <a:latin typeface="+mn-ea"/>
              <a:sym typeface="+mn-ea"/>
            </a:endParaRPr>
          </a:p>
        </p:txBody>
      </p:sp>
      <p:sp>
        <p:nvSpPr>
          <p:cNvPr id="105017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创新团队管理与创新文化培育的挑战与对策在政府管理中的实践应用</a:t>
            </a:r>
            <a:endParaRPr altLang="en-US" dirty="0" sz="1200" lang="zh-CN" spc="150">
              <a:solidFill>
                <a:schemeClr val="tx1">
                  <a:lumMod val="65000"/>
                  <a:lumOff val="35000"/>
                </a:schemeClr>
              </a:solidFill>
              <a:latin typeface="+mn-ea"/>
              <a:sym typeface="+mn-ea"/>
            </a:endParaRPr>
          </a:p>
        </p:txBody>
      </p:sp>
      <p:sp>
        <p:nvSpPr>
          <p:cNvPr id="105017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创新团队管理与创新文化培育的挑战与对策在教育管理中的实践应用</a:t>
            </a:r>
            <a:endParaRPr altLang="en-US" dirty="0" sz="1200" lang="zh-CN" spc="150">
              <a:solidFill>
                <a:schemeClr val="tx1">
                  <a:lumMod val="65000"/>
                  <a:lumOff val="35000"/>
                </a:schemeClr>
              </a:solidFill>
              <a:latin typeface="+mn-ea"/>
              <a:sym typeface="+mn-ea"/>
            </a:endParaRPr>
          </a:p>
        </p:txBody>
      </p:sp>
      <p:sp>
        <p:nvSpPr>
          <p:cNvPr id="105017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创新团队管理与创新文化培育的挑战与对策在企业管理中的实践应用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12"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214"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216"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218"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5*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30987_5*l_i*1_1"/>
  <p:tag name="KSO_WM_TEMPLATE_CATEGORY" val="custom"/>
  <p:tag name="KSO_WM_TEMPLATE_INDEX" val="20230987"/>
  <p:tag name="KSO_WM_UNIT_LAYERLEVEL" val="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7_5*l_h_i*1_2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7_5*l_h_i*1_3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7_5*l_h_i*1_4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5*l_h_i*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5*l_h_a*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7_5*l_h_i*1_3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5*l_h_a*1_3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7_5*l_h_i*1_2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5*l_h_a*1_2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7_5*l_h_i*1_4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5*l_h_a*1_4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5*l_h_i*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5*l_h_a*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0987_5*l_h_i*1_5_2"/>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SLIDE_ID" val="custom202309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1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93.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4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9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61.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2023-12-19T08:45:12Z</dcterms:created>
  <dcterms:modified xsi:type="dcterms:W3CDTF">2023-12-19T08:45:12Z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b2c6a38fe66d4050ae8b74ecdd9b85d6_21</vt:lpwstr>
  </property>
</Properties>
</file>