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164" r:id="rId1"/>
    <p:sldMasterId id="2147488201" r:id="rId2"/>
  </p:sldMasterIdLst>
  <p:notesMasterIdLst>
    <p:notesMasterId r:id="rId3"/>
  </p:notesMasterIdLst>
  <p:sldIdLst>
    <p:sldId id="2362" r:id="rId4"/>
    <p:sldId id="2365" r:id="rId5"/>
    <p:sldId id="2368" r:id="rId6"/>
    <p:sldId id="2371" r:id="rId7"/>
    <p:sldId id="2377" r:id="rId9"/>
    <p:sldId id="2380" r:id="rId10"/>
    <p:sldId id="2383" r:id="rId11"/>
    <p:sldId id="2386" r:id="rId12"/>
    <p:sldId id="2389" r:id="rId13"/>
    <p:sldId id="2395" r:id="rId15"/>
    <p:sldId id="2398" r:id="rId16"/>
    <p:sldId id="2401" r:id="rId17"/>
    <p:sldId id="2404" r:id="rId18"/>
    <p:sldId id="2407" r:id="rId19"/>
    <p:sldId id="2413" r:id="rId21"/>
    <p:sldId id="2416" r:id="rId22"/>
    <p:sldId id="2419" r:id="rId23"/>
    <p:sldId id="2422" r:id="rId24"/>
    <p:sldId id="2425" r:id="rId25"/>
    <p:sldId id="2431" r:id="rId27"/>
    <p:sldId id="2434" r:id="rId28"/>
    <p:sldId id="2437" r:id="rId29"/>
    <p:sldId id="2440" r:id="rId30"/>
    <p:sldId id="2443" r:id="rId31"/>
    <p:sldId id="2449" r:id="rId33"/>
    <p:sldId id="2452" r:id="rId34"/>
    <p:sldId id="2455" r:id="rId35"/>
    <p:sldId id="2458" r:id="rId36"/>
    <p:sldId id="246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202" r:id="rId1"/>
    <p:sldLayoutId id="2147488203" r:id="rId2"/>
    <p:sldLayoutId id="2147488204" r:id="rId3"/>
    <p:sldLayoutId id="2147488205" r:id="rId4"/>
    <p:sldLayoutId id="2147488206" r:id="rId5"/>
    <p:sldLayoutId id="2147488207" r:id="rId6"/>
    <p:sldLayoutId id="2147488208" r:id="rId7"/>
    <p:sldLayoutId id="2147488209" r:id="rId8"/>
    <p:sldLayoutId id="2147488210" r:id="rId9"/>
    <p:sldLayoutId id="2147488211" r:id="rId10"/>
    <p:sldLayoutId id="21474882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tags" Target="../tags/tag129.xml"/><Relationship Id="rId18" Type="http://schemas.openxmlformats.org/officeDocument/2006/relationships/tags" Target="../tags/tag130.xml"/><Relationship Id="rId19" Type="http://schemas.openxmlformats.org/officeDocument/2006/relationships/tags" Target="../tags/tag131.xml"/><Relationship Id="rId20" Type="http://schemas.openxmlformats.org/officeDocument/2006/relationships/tags" Target="../tags/tag132.xml"/><Relationship Id="rId21" Type="http://schemas.openxmlformats.org/officeDocument/2006/relationships/tags" Target="../tags/tag133.xml"/><Relationship Id="rId22" Type="http://schemas.openxmlformats.org/officeDocument/2006/relationships/tags" Target="../tags/tag134.xml"/><Relationship Id="rId23" Type="http://schemas.openxmlformats.org/officeDocument/2006/relationships/tags" Target="../tags/tag135.xml"/><Relationship Id="rId24" Type="http://schemas.openxmlformats.org/officeDocument/2006/relationships/tags" Target="../tags/tag136.xml"/><Relationship Id="rId25" Type="http://schemas.openxmlformats.org/officeDocument/2006/relationships/tags" Target="../tags/tag137.xml"/><Relationship Id="rId2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tags" Target="../tags/tag170.xml"/><Relationship Id="rId18" Type="http://schemas.openxmlformats.org/officeDocument/2006/relationships/tags" Target="../tags/tag171.xml"/><Relationship Id="rId19" Type="http://schemas.openxmlformats.org/officeDocument/2006/relationships/tags" Target="../tags/tag172.xml"/><Relationship Id="rId20" Type="http://schemas.openxmlformats.org/officeDocument/2006/relationships/tags" Target="../tags/tag173.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tags" Target="../tags/tag281.xml"/><Relationship Id="rId16" Type="http://schemas.openxmlformats.org/officeDocument/2006/relationships/tags" Target="../tags/tag28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tags" Target="../tags/tag311.xml"/><Relationship Id="rId14" Type="http://schemas.openxmlformats.org/officeDocument/2006/relationships/tags" Target="../tags/tag312.xml"/><Relationship Id="rId15" Type="http://schemas.openxmlformats.org/officeDocument/2006/relationships/tags" Target="../tags/tag313.xml"/><Relationship Id="rId16" Type="http://schemas.openxmlformats.org/officeDocument/2006/relationships/tags" Target="../tags/tag314.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tags" Target="../tags/tag333.xml"/><Relationship Id="rId20" Type="http://schemas.openxmlformats.org/officeDocument/2006/relationships/tags" Target="../tags/tag334.xml"/><Relationship Id="rId21" Type="http://schemas.openxmlformats.org/officeDocument/2006/relationships/tags" Target="../tags/tag335.xml"/><Relationship Id="rId22" Type="http://schemas.openxmlformats.org/officeDocument/2006/relationships/tags" Target="../tags/tag336.xml"/><Relationship Id="rId23" Type="http://schemas.openxmlformats.org/officeDocument/2006/relationships/tags" Target="../tags/tag337.xml"/><Relationship Id="rId24" Type="http://schemas.openxmlformats.org/officeDocument/2006/relationships/tags" Target="../tags/tag338.xml"/><Relationship Id="rId25" Type="http://schemas.openxmlformats.org/officeDocument/2006/relationships/tags" Target="../tags/tag339.xml"/><Relationship Id="rId26" Type="http://schemas.openxmlformats.org/officeDocument/2006/relationships/tags" Target="../tags/tag340.xml"/><Relationship Id="rId27" Type="http://schemas.openxmlformats.org/officeDocument/2006/relationships/tags" Target="../tags/tag341.xml"/><Relationship Id="rId28" Type="http://schemas.openxmlformats.org/officeDocument/2006/relationships/tags" Target="../tags/tag342.xml"/><Relationship Id="rId29" Type="http://schemas.openxmlformats.org/officeDocument/2006/relationships/tags" Target="../tags/tag343.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tags" Target="../tags/tag367.xml"/><Relationship Id="rId14" Type="http://schemas.openxmlformats.org/officeDocument/2006/relationships/tags" Target="../tags/tag368.xml"/><Relationship Id="rId15" Type="http://schemas.openxmlformats.org/officeDocument/2006/relationships/tags" Target="../tags/tag369.xml"/><Relationship Id="rId16" Type="http://schemas.openxmlformats.org/officeDocument/2006/relationships/tags" Target="../tags/tag370.xml"/><Relationship Id="rId17" Type="http://schemas.openxmlformats.org/officeDocument/2006/relationships/tags" Target="../tags/tag371.xml"/><Relationship Id="rId18" Type="http://schemas.openxmlformats.org/officeDocument/2006/relationships/tags" Target="../tags/tag372.xml"/><Relationship Id="rId19" Type="http://schemas.openxmlformats.org/officeDocument/2006/relationships/tags" Target="../tags/tag373.xml"/><Relationship Id="rId20" Type="http://schemas.openxmlformats.org/officeDocument/2006/relationships/tags" Target="../tags/tag374.xml"/><Relationship Id="rId21" Type="http://schemas.openxmlformats.org/officeDocument/2006/relationships/tags" Target="../tags/tag375.xml"/><Relationship Id="rId22" Type="http://schemas.openxmlformats.org/officeDocument/2006/relationships/tags" Target="../tags/tag376.xml"/><Relationship Id="rId23" Type="http://schemas.openxmlformats.org/officeDocument/2006/relationships/tags" Target="../tags/tag377.xml"/><Relationship Id="rId24" Type="http://schemas.openxmlformats.org/officeDocument/2006/relationships/tags" Target="../tags/tag378.xml"/><Relationship Id="rId25" Type="http://schemas.openxmlformats.org/officeDocument/2006/relationships/tags" Target="../tags/tag379.xml"/><Relationship Id="rId26" Type="http://schemas.openxmlformats.org/officeDocument/2006/relationships/tags" Target="../tags/tag380.xml"/><Relationship Id="rId27" Type="http://schemas.openxmlformats.org/officeDocument/2006/relationships/tags" Target="../tags/tag381.xml"/><Relationship Id="rId28" Type="http://schemas.openxmlformats.org/officeDocument/2006/relationships/tags" Target="../tags/tag382.xml"/><Relationship Id="rId29" Type="http://schemas.openxmlformats.org/officeDocument/2006/relationships/tags" Target="../tags/tag383.xml"/><Relationship Id="rId30" Type="http://schemas.openxmlformats.org/officeDocument/2006/relationships/tags" Target="../tags/tag384.xml"/><Relationship Id="rId31" Type="http://schemas.openxmlformats.org/officeDocument/2006/relationships/tags" Target="../tags/tag385.xml"/><Relationship Id="rId32" Type="http://schemas.openxmlformats.org/officeDocument/2006/relationships/tags" Target="../tags/tag386.xml"/><Relationship Id="rId33" Type="http://schemas.openxmlformats.org/officeDocument/2006/relationships/tags" Target="../tags/tag387.xml"/><Relationship Id="rId34" Type="http://schemas.openxmlformats.org/officeDocument/2006/relationships/tags" Target="../tags/tag388.xml"/><Relationship Id="rId35" Type="http://schemas.openxmlformats.org/officeDocument/2006/relationships/tags" Target="../tags/tag389.xml"/><Relationship Id="rId36" Type="http://schemas.openxmlformats.org/officeDocument/2006/relationships/tags" Target="../tags/tag390.xml"/><Relationship Id="rId37" Type="http://schemas.openxmlformats.org/officeDocument/2006/relationships/tags" Target="../tags/tag391.xml"/><Relationship Id="rId38" Type="http://schemas.openxmlformats.org/officeDocument/2006/relationships/tags" Target="../tags/tag392.xml"/><Relationship Id="rId39" Type="http://schemas.openxmlformats.org/officeDocument/2006/relationships/tags" Target="../tags/tag393.xml"/><Relationship Id="rId40" Type="http://schemas.openxmlformats.org/officeDocument/2006/relationships/tags" Target="../tags/tag394.xml"/><Relationship Id="rId4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tags" Target="../tags/tag407.xml"/><Relationship Id="rId14" Type="http://schemas.openxmlformats.org/officeDocument/2006/relationships/tags" Target="../tags/tag408.xml"/><Relationship Id="rId15" Type="http://schemas.openxmlformats.org/officeDocument/2006/relationships/tags" Target="../tags/tag409.xml"/><Relationship Id="rId16" Type="http://schemas.openxmlformats.org/officeDocument/2006/relationships/tags" Target="../tags/tag410.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tags" Target="../tags/tag427.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2024年生物工程与技术行业工作总结及展望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添加目录标题</a:t>
            </a:r>
            <a:endParaRPr altLang="zh-CN" b="1" dirty="0" sz="17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fontScale="78333"/>
          </a:bodyPr>
          <a:p>
            <a:pPr algn="ctr">
              <a:lnSpc>
                <a:spcPct val="100000"/>
              </a:lnSpc>
            </a:pPr>
            <a:r>
              <a:rPr altLang="en-US" b="1" dirty="0" sz="2400" lang="zh-CN" spc="300">
                <a:solidFill>
                  <a:schemeClr val="lt1">
                    <a:lumMod val="100000"/>
                  </a:schemeClr>
                </a:solidFill>
                <a:latin typeface="+mj-ea"/>
                <a:ea typeface="+mj-ea"/>
              </a:rPr>
              <a:t>2024年生物工程与技术行业工作总结</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生物工程与技术行业技术发展</a:t>
            </a:r>
            <a:endParaRPr altLang="en-US" b="1" dirty="0" sz="17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生物工程与技术行业应用领域</a:t>
            </a:r>
            <a:endParaRPr altLang="en-US" b="1" dirty="0" sz="17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生物工程与技术行业人才培养与交流</a:t>
            </a:r>
            <a:endParaRPr altLang="en-US" b="1" dirty="0" sz="17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展望未来生物工程与技术行业发展</a:t>
            </a:r>
            <a:endParaRPr altLang="en-US" b="1" dirty="0" sz="17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2024年生物工程与技术行业工作总结</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行业概况和发展历程</a:t>
            </a:r>
            <a:endParaRPr altLang="en-US" lang="zh-CN"/>
          </a:p>
        </p:txBody>
      </p:sp>
      <p:sp>
        <p:nvSpPr>
          <p:cNvPr id="1048978" name="矩形: 圆角 4"/>
          <p:cNvSpPr/>
          <p:nvPr>
            <p:custDataLst>
              <p:tags r:id="rId1"/>
            </p:custDataLst>
          </p:nvPr>
        </p:nvSpPr>
        <p:spPr>
          <a:xfrm>
            <a:off x="838200" y="3290524"/>
            <a:ext cx="1970377" cy="959123"/>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0" name="正文"/>
          <p:cNvSpPr txBox="1"/>
          <p:nvPr>
            <p:custDataLst>
              <p:tags r:id="rId2"/>
            </p:custDataLst>
          </p:nvPr>
        </p:nvSpPr>
        <p:spPr>
          <a:xfrm>
            <a:off x="1018683" y="3487470"/>
            <a:ext cx="1609108" cy="578035"/>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行业规模和增长速度</a:t>
            </a:r>
            <a:endParaRPr altLang="en-US" dirty="0" sz="1600" lang="zh-CN" spc="150">
              <a:solidFill>
                <a:schemeClr val="tx1"/>
              </a:solidFill>
              <a:latin typeface="+mn-ea"/>
            </a:endParaRPr>
          </a:p>
        </p:txBody>
      </p:sp>
      <p:sp>
        <p:nvSpPr>
          <p:cNvPr id="1048982" name="矩形: 圆角 4"/>
          <p:cNvSpPr/>
          <p:nvPr>
            <p:custDataLst>
              <p:tags r:id="rId3"/>
            </p:custDataLst>
          </p:nvPr>
        </p:nvSpPr>
        <p:spPr>
          <a:xfrm>
            <a:off x="9384335" y="3291133"/>
            <a:ext cx="1970074" cy="959123"/>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4" name="正文"/>
          <p:cNvSpPr txBox="1"/>
          <p:nvPr>
            <p:custDataLst>
              <p:tags r:id="rId4"/>
            </p:custDataLst>
          </p:nvPr>
        </p:nvSpPr>
        <p:spPr>
          <a:xfrm>
            <a:off x="9564819" y="3488080"/>
            <a:ext cx="1609108" cy="57803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未来展望和机遇</a:t>
            </a:r>
            <a:endParaRPr altLang="en-US" dirty="0" sz="1600" lang="zh-CN" spc="150">
              <a:solidFill>
                <a:schemeClr val="tx1"/>
              </a:solidFill>
              <a:latin typeface="+mn-ea"/>
            </a:endParaRPr>
          </a:p>
        </p:txBody>
      </p:sp>
      <p:sp>
        <p:nvSpPr>
          <p:cNvPr id="1048986" name="矩形: 圆角 4"/>
          <p:cNvSpPr/>
          <p:nvPr>
            <p:custDataLst>
              <p:tags r:id="rId5"/>
            </p:custDataLst>
          </p:nvPr>
        </p:nvSpPr>
        <p:spPr>
          <a:xfrm>
            <a:off x="7247801" y="3291743"/>
            <a:ext cx="1970074" cy="959123"/>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88" name="正文"/>
          <p:cNvSpPr txBox="1"/>
          <p:nvPr>
            <p:custDataLst>
              <p:tags r:id="rId6"/>
            </p:custDataLst>
          </p:nvPr>
        </p:nvSpPr>
        <p:spPr>
          <a:xfrm>
            <a:off x="7428285" y="3488690"/>
            <a:ext cx="1609108" cy="578035"/>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行业发展趋势和挑战</a:t>
            </a:r>
            <a:endParaRPr altLang="en-US" dirty="0" sz="1600" lang="zh-CN" spc="150">
              <a:solidFill>
                <a:schemeClr val="tx1"/>
              </a:solidFill>
              <a:latin typeface="+mn-ea"/>
            </a:endParaRPr>
          </a:p>
        </p:txBody>
      </p:sp>
      <p:sp>
        <p:nvSpPr>
          <p:cNvPr id="1048990" name="矩形: 圆角 4"/>
          <p:cNvSpPr/>
          <p:nvPr>
            <p:custDataLst>
              <p:tags r:id="rId7"/>
            </p:custDataLst>
          </p:nvPr>
        </p:nvSpPr>
        <p:spPr>
          <a:xfrm>
            <a:off x="5111268" y="3292353"/>
            <a:ext cx="1970074" cy="959123"/>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92" name="正文"/>
          <p:cNvSpPr txBox="1"/>
          <p:nvPr>
            <p:custDataLst>
              <p:tags r:id="rId8"/>
            </p:custDataLst>
          </p:nvPr>
        </p:nvSpPr>
        <p:spPr>
          <a:xfrm>
            <a:off x="5291751" y="3487470"/>
            <a:ext cx="1609108" cy="57803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行业标准和法规</a:t>
            </a:r>
            <a:endParaRPr altLang="en-US" dirty="0" sz="1600" lang="zh-CN" spc="150">
              <a:solidFill>
                <a:schemeClr val="tx1"/>
              </a:solidFill>
              <a:latin typeface="+mn-ea"/>
            </a:endParaRPr>
          </a:p>
        </p:txBody>
      </p:sp>
      <p:sp>
        <p:nvSpPr>
          <p:cNvPr id="1048994" name="矩形: 圆角 4"/>
          <p:cNvSpPr/>
          <p:nvPr>
            <p:custDataLst>
              <p:tags r:id="rId9"/>
            </p:custDataLst>
          </p:nvPr>
        </p:nvSpPr>
        <p:spPr>
          <a:xfrm>
            <a:off x="2974734" y="3292963"/>
            <a:ext cx="1970074" cy="959123"/>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8996" name="正文"/>
          <p:cNvSpPr txBox="1"/>
          <p:nvPr>
            <p:custDataLst>
              <p:tags r:id="rId10"/>
            </p:custDataLst>
          </p:nvPr>
        </p:nvSpPr>
        <p:spPr>
          <a:xfrm>
            <a:off x="3155217" y="3489909"/>
            <a:ext cx="1609108" cy="578035"/>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主要企业和产品</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0" name="标题 1"/>
          <p:cNvSpPr>
            <a:spLocks noGrp="1"/>
          </p:cNvSpPr>
          <p:nvPr>
            <p:ph type="title"/>
          </p:nvPr>
        </p:nvSpPr>
        <p:spPr/>
        <p:txBody>
          <a:bodyPr/>
          <a:p>
            <a:r>
              <a:rPr altLang="en-US" lang="zh-CN"/>
              <a:t>主要工作内容和成果</a:t>
            </a:r>
            <a:endParaRPr altLang="en-US" lang="zh-CN"/>
          </a:p>
        </p:txBody>
      </p:sp>
      <p:sp>
        <p:nvSpPr>
          <p:cNvPr id="1049032" name="平行四边形 2"/>
          <p:cNvSpPr/>
          <p:nvPr>
            <p:custDataLst>
              <p:tags r:id="rId1"/>
            </p:custDataLst>
          </p:nvPr>
        </p:nvSpPr>
        <p:spPr>
          <a:xfrm>
            <a:off x="918275" y="1694550"/>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1"/>
              </a:gs>
              <a:gs pos="100000">
                <a:schemeClr val="accent1">
                  <a:lumMod val="75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34" name="平行四边形 2"/>
          <p:cNvSpPr/>
          <p:nvPr>
            <p:custDataLst>
              <p:tags r:id="rId2"/>
            </p:custDataLst>
          </p:nvPr>
        </p:nvSpPr>
        <p:spPr>
          <a:xfrm>
            <a:off x="838200" y="1734587"/>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a:gsLst>
              <a:gs pos="0">
                <a:schemeClr val="bg1"/>
              </a:gs>
              <a:gs pos="100000">
                <a:schemeClr val="accent1">
                  <a:lumMod val="10000"/>
                  <a:lumOff val="90000"/>
                </a:schemeClr>
              </a:gs>
            </a:gsLst>
            <a:lin ang="14400000" scaled="0"/>
          </a:gradFill>
          <a:ln>
            <a:gradFill flip="none" rotWithShape="1">
              <a:gsLst>
                <a:gs pos="0">
                  <a:schemeClr val="accent1">
                    <a:lumMod val="40000"/>
                    <a:lumOff val="60000"/>
                  </a:schemeClr>
                </a:gs>
                <a:gs pos="100000">
                  <a:schemeClr val="accent1">
                    <a:lumMod val="40000"/>
                    <a:lumOff val="60000"/>
                    <a:alpha val="0"/>
                  </a:schemeClr>
                </a:gs>
              </a:gsLst>
              <a:lin ang="13500000" scaled="1"/>
            </a:gradFill>
          </a:ln>
          <a:effectLst>
            <a:outerShdw algn="tr" blurRad="152400" dir="8100000" dist="38100"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36" name="平行四边形 2"/>
          <p:cNvSpPr/>
          <p:nvPr>
            <p:custDataLst>
              <p:tags r:id="rId3"/>
            </p:custDataLst>
          </p:nvPr>
        </p:nvSpPr>
        <p:spPr>
          <a:xfrm>
            <a:off x="1270215" y="1536338"/>
            <a:ext cx="1992143" cy="441375"/>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1">
                  <a:lumMod val="60000"/>
                  <a:lumOff val="40000"/>
                </a:schemeClr>
              </a:gs>
              <a:gs pos="69000">
                <a:schemeClr val="accent1"/>
              </a:gs>
              <a:gs pos="100000">
                <a:schemeClr val="accent1">
                  <a:lumMod val="80000"/>
                  <a:lumOff val="20000"/>
                </a:schemeClr>
              </a:gs>
            </a:gsLst>
            <a:lin ang="2700000" scaled="1"/>
          </a:gradFill>
          <a:ln>
            <a:noFill/>
          </a:ln>
          <a:effectLst>
            <a:outerShdw algn="tl" blurRad="50800" dir="2700000" dist="38100" rotWithShape="0">
              <a:schemeClr val="accent1">
                <a:alpha val="2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38" name="标题"/>
          <p:cNvSpPr txBox="1"/>
          <p:nvPr>
            <p:custDataLst>
              <p:tags r:id="rId4"/>
            </p:custDataLst>
          </p:nvPr>
        </p:nvSpPr>
        <p:spPr>
          <a:xfrm>
            <a:off x="1378058" y="1536338"/>
            <a:ext cx="1775953" cy="374542"/>
          </a:xfrm>
          <a:prstGeom prst="rect"/>
          <a:noFill/>
        </p:spPr>
        <p:txBody>
          <a:bodyPr anchor="b" bIns="0" lIns="0" rIns="0" rtlCol="0" tIns="0" wrap="square">
            <a:normAutofit/>
          </a:bodyPr>
          <a:p>
            <a:pPr algn="ctr"/>
            <a:r>
              <a:rPr altLang="en-US" b="1" dirty="0" lang="zh-CN" spc="300">
                <a:solidFill>
                  <a:schemeClr val="bg1"/>
                </a:solidFill>
                <a:latin typeface="+mj-ea"/>
                <a:ea typeface="+mj-ea"/>
              </a:rPr>
              <a:t>添加项标题</a:t>
            </a:r>
            <a:endParaRPr altLang="en-US" b="1" dirty="0" lang="zh-CN" spc="300">
              <a:solidFill>
                <a:schemeClr val="bg1"/>
              </a:solidFill>
              <a:latin typeface="+mj-ea"/>
              <a:ea typeface="+mj-ea"/>
            </a:endParaRPr>
          </a:p>
        </p:txBody>
      </p:sp>
      <p:sp>
        <p:nvSpPr>
          <p:cNvPr id="1049040" name="正文"/>
          <p:cNvSpPr txBox="1"/>
          <p:nvPr>
            <p:custDataLst>
              <p:tags r:id="rId5"/>
            </p:custDataLst>
          </p:nvPr>
        </p:nvSpPr>
        <p:spPr>
          <a:xfrm>
            <a:off x="1270215" y="2078133"/>
            <a:ext cx="4280234" cy="722855"/>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生物工程与技术行业概述：介绍行业的发展历程、现状和未来趋势</a:t>
            </a:r>
            <a:endParaRPr altLang="en-US" dirty="0" sz="1200" lang="zh-CN" spc="150">
              <a:solidFill>
                <a:schemeClr val="tx1">
                  <a:lumMod val="65000"/>
                  <a:lumOff val="35000"/>
                </a:schemeClr>
              </a:solidFill>
              <a:latin typeface="+mn-ea"/>
              <a:sym typeface="+mn-ea"/>
            </a:endParaRPr>
          </a:p>
        </p:txBody>
      </p:sp>
      <p:sp>
        <p:nvSpPr>
          <p:cNvPr id="1049042" name="平行四边形 2"/>
          <p:cNvSpPr/>
          <p:nvPr>
            <p:custDataLst>
              <p:tags r:id="rId6"/>
            </p:custDataLst>
          </p:nvPr>
        </p:nvSpPr>
        <p:spPr>
          <a:xfrm>
            <a:off x="6360763" y="1694550"/>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4"/>
              </a:gs>
              <a:gs pos="100000">
                <a:schemeClr val="accent4">
                  <a:lumMod val="75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44" name="平行四边形 2"/>
          <p:cNvSpPr/>
          <p:nvPr>
            <p:custDataLst>
              <p:tags r:id="rId7"/>
            </p:custDataLst>
          </p:nvPr>
        </p:nvSpPr>
        <p:spPr>
          <a:xfrm>
            <a:off x="6280688" y="1734587"/>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a:gsLst>
              <a:gs pos="0">
                <a:schemeClr val="bg1"/>
              </a:gs>
              <a:gs pos="100000">
                <a:schemeClr val="accent4">
                  <a:lumMod val="10000"/>
                  <a:lumOff val="90000"/>
                </a:schemeClr>
              </a:gs>
            </a:gsLst>
            <a:lin ang="14400000" scaled="0"/>
          </a:gradFill>
          <a:ln>
            <a:gradFill flip="none" rotWithShape="1">
              <a:gsLst>
                <a:gs pos="0">
                  <a:schemeClr val="accent4">
                    <a:lumMod val="40000"/>
                    <a:lumOff val="60000"/>
                  </a:schemeClr>
                </a:gs>
                <a:gs pos="100000">
                  <a:schemeClr val="accent4">
                    <a:lumMod val="40000"/>
                    <a:lumOff val="60000"/>
                    <a:alpha val="0"/>
                  </a:schemeClr>
                </a:gs>
              </a:gsLst>
              <a:lin ang="13500000" scaled="1"/>
            </a:gradFill>
          </a:ln>
          <a:effectLst>
            <a:outerShdw algn="tr" blurRad="152400" dir="8100000" dist="38100" rotWithShape="0">
              <a:schemeClr val="accent4">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46" name="平行四边形 2"/>
          <p:cNvSpPr/>
          <p:nvPr>
            <p:custDataLst>
              <p:tags r:id="rId8"/>
            </p:custDataLst>
          </p:nvPr>
        </p:nvSpPr>
        <p:spPr>
          <a:xfrm>
            <a:off x="6712703" y="1536338"/>
            <a:ext cx="1992143" cy="441375"/>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4">
                  <a:lumMod val="60000"/>
                  <a:lumOff val="40000"/>
                </a:schemeClr>
              </a:gs>
              <a:gs pos="69000">
                <a:schemeClr val="accent4"/>
              </a:gs>
              <a:gs pos="100000">
                <a:schemeClr val="accent4">
                  <a:lumMod val="80000"/>
                  <a:lumOff val="20000"/>
                </a:schemeClr>
              </a:gs>
            </a:gsLst>
            <a:lin ang="2700000" scaled="1"/>
          </a:gradFill>
          <a:ln>
            <a:noFill/>
          </a:ln>
          <a:effectLst>
            <a:outerShdw algn="tl" blurRad="50800" dir="2700000" dist="38100" rotWithShape="0">
              <a:schemeClr val="accent4">
                <a:alpha val="2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48" name="标题"/>
          <p:cNvSpPr txBox="1"/>
          <p:nvPr>
            <p:custDataLst>
              <p:tags r:id="rId9"/>
            </p:custDataLst>
          </p:nvPr>
        </p:nvSpPr>
        <p:spPr>
          <a:xfrm>
            <a:off x="6820546" y="1536338"/>
            <a:ext cx="1775953" cy="374542"/>
          </a:xfrm>
          <a:prstGeom prst="rect"/>
          <a:noFill/>
        </p:spPr>
        <p:txBody>
          <a:bodyPr anchor="b" bIns="0" lIns="0" rIns="0" rtlCol="0" tIns="0" wrap="square">
            <a:normAutofit/>
          </a:bodyPr>
          <a:p>
            <a:pPr algn="ctr"/>
            <a:r>
              <a:rPr altLang="en-US" b="1" dirty="0" lang="zh-CN" spc="300">
                <a:solidFill>
                  <a:schemeClr val="bg1"/>
                </a:solidFill>
                <a:latin typeface="+mj-ea"/>
                <a:ea typeface="+mj-ea"/>
              </a:rPr>
              <a:t>添加项标题</a:t>
            </a:r>
            <a:endParaRPr altLang="en-US" b="1" dirty="0" lang="zh-CN" spc="300">
              <a:solidFill>
                <a:schemeClr val="bg1"/>
              </a:solidFill>
              <a:latin typeface="+mj-ea"/>
              <a:ea typeface="+mj-ea"/>
            </a:endParaRPr>
          </a:p>
        </p:txBody>
      </p:sp>
      <p:sp>
        <p:nvSpPr>
          <p:cNvPr id="1049050" name="正文"/>
          <p:cNvSpPr txBox="1"/>
          <p:nvPr>
            <p:custDataLst>
              <p:tags r:id="rId10"/>
            </p:custDataLst>
          </p:nvPr>
        </p:nvSpPr>
        <p:spPr>
          <a:xfrm>
            <a:off x="6712703" y="2078133"/>
            <a:ext cx="4280234" cy="722855"/>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2024年工作重点：阐述2024年生物工程与技术行业的工作重点和目标</a:t>
            </a:r>
            <a:endParaRPr altLang="en-US" dirty="0" sz="1200" lang="zh-CN" spc="150">
              <a:solidFill>
                <a:schemeClr val="tx1">
                  <a:lumMod val="65000"/>
                  <a:lumOff val="35000"/>
                </a:schemeClr>
              </a:solidFill>
              <a:latin typeface="+mn-ea"/>
              <a:sym typeface="+mn-ea"/>
            </a:endParaRPr>
          </a:p>
        </p:txBody>
      </p:sp>
      <p:sp>
        <p:nvSpPr>
          <p:cNvPr id="1049052" name="平行四边形 2"/>
          <p:cNvSpPr/>
          <p:nvPr>
            <p:custDataLst>
              <p:tags r:id="rId11"/>
            </p:custDataLst>
          </p:nvPr>
        </p:nvSpPr>
        <p:spPr>
          <a:xfrm>
            <a:off x="918275" y="3277314"/>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6"/>
              </a:gs>
              <a:gs pos="100000">
                <a:schemeClr val="accent6">
                  <a:lumMod val="75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54" name="平行四边形 2"/>
          <p:cNvSpPr/>
          <p:nvPr>
            <p:custDataLst>
              <p:tags r:id="rId12"/>
            </p:custDataLst>
          </p:nvPr>
        </p:nvSpPr>
        <p:spPr>
          <a:xfrm>
            <a:off x="838200" y="3317352"/>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a:gsLst>
              <a:gs pos="0">
                <a:schemeClr val="bg1"/>
              </a:gs>
              <a:gs pos="100000">
                <a:schemeClr val="accent6">
                  <a:lumMod val="10000"/>
                  <a:lumOff val="90000"/>
                </a:schemeClr>
              </a:gs>
            </a:gsLst>
            <a:lin ang="14400000" scaled="0"/>
          </a:gradFill>
          <a:ln>
            <a:gradFill flip="none" rotWithShape="1">
              <a:gsLst>
                <a:gs pos="0">
                  <a:schemeClr val="accent6">
                    <a:lumMod val="40000"/>
                    <a:lumOff val="60000"/>
                  </a:schemeClr>
                </a:gs>
                <a:gs pos="100000">
                  <a:schemeClr val="accent6">
                    <a:lumMod val="40000"/>
                    <a:lumOff val="60000"/>
                  </a:schemeClr>
                </a:gs>
              </a:gsLst>
              <a:lin ang="13500000" scaled="1"/>
            </a:gradFill>
          </a:ln>
          <a:effectLst>
            <a:outerShdw algn="tr" blurRad="152400" dir="8100000" dist="38100" rotWithShape="0">
              <a:schemeClr val="accent6">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56" name="平行四边形 2"/>
          <p:cNvSpPr/>
          <p:nvPr>
            <p:custDataLst>
              <p:tags r:id="rId13"/>
            </p:custDataLst>
          </p:nvPr>
        </p:nvSpPr>
        <p:spPr>
          <a:xfrm>
            <a:off x="1270215" y="3118457"/>
            <a:ext cx="1992143" cy="441375"/>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6">
                  <a:lumMod val="60000"/>
                  <a:lumOff val="40000"/>
                </a:schemeClr>
              </a:gs>
              <a:gs pos="69000">
                <a:schemeClr val="accent6"/>
              </a:gs>
              <a:gs pos="100000">
                <a:schemeClr val="accent6">
                  <a:lumMod val="80000"/>
                  <a:lumOff val="20000"/>
                </a:schemeClr>
              </a:gs>
            </a:gsLst>
            <a:lin ang="2700000" scaled="1"/>
          </a:gradFill>
          <a:ln>
            <a:noFill/>
          </a:ln>
          <a:effectLst>
            <a:outerShdw algn="tl" blurRad="50800" dir="2700000" dist="38100" rotWithShape="0">
              <a:schemeClr val="accent1">
                <a:alpha val="2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58" name="标题"/>
          <p:cNvSpPr txBox="1"/>
          <p:nvPr>
            <p:custDataLst>
              <p:tags r:id="rId14"/>
            </p:custDataLst>
          </p:nvPr>
        </p:nvSpPr>
        <p:spPr>
          <a:xfrm>
            <a:off x="1378058" y="3118457"/>
            <a:ext cx="1775953" cy="374542"/>
          </a:xfrm>
          <a:prstGeom prst="rect"/>
          <a:noFill/>
        </p:spPr>
        <p:txBody>
          <a:bodyPr anchor="b" bIns="0" lIns="0" rIns="0" rtlCol="0" tIns="0" wrap="square">
            <a:normAutofit/>
          </a:bodyPr>
          <a:p>
            <a:pPr algn="ctr"/>
            <a:r>
              <a:rPr altLang="en-US" b="1" dirty="0" lang="zh-CN" spc="300">
                <a:solidFill>
                  <a:schemeClr val="bg1"/>
                </a:solidFill>
                <a:latin typeface="+mj-ea"/>
                <a:ea typeface="+mj-ea"/>
              </a:rPr>
              <a:t>添加项标题</a:t>
            </a:r>
            <a:endParaRPr altLang="en-US" b="1" dirty="0" lang="zh-CN" spc="300">
              <a:solidFill>
                <a:schemeClr val="bg1"/>
              </a:solidFill>
              <a:latin typeface="+mj-ea"/>
              <a:ea typeface="+mj-ea"/>
            </a:endParaRPr>
          </a:p>
        </p:txBody>
      </p:sp>
      <p:sp>
        <p:nvSpPr>
          <p:cNvPr id="1049060" name="正文"/>
          <p:cNvSpPr txBox="1"/>
          <p:nvPr>
            <p:custDataLst>
              <p:tags r:id="rId15"/>
            </p:custDataLst>
          </p:nvPr>
        </p:nvSpPr>
        <p:spPr>
          <a:xfrm>
            <a:off x="1270215" y="3660897"/>
            <a:ext cx="4280234" cy="722855"/>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主要工作内容：详细介绍2024年生物工程与技术行业的主要工作内容，包括研发、生产、应用等方面</a:t>
            </a:r>
            <a:endParaRPr altLang="en-US" dirty="0" sz="1200" lang="zh-CN" spc="150">
              <a:solidFill>
                <a:schemeClr val="tx1">
                  <a:lumMod val="65000"/>
                  <a:lumOff val="35000"/>
                </a:schemeClr>
              </a:solidFill>
              <a:latin typeface="+mn-ea"/>
              <a:sym typeface="+mn-ea"/>
            </a:endParaRPr>
          </a:p>
        </p:txBody>
      </p:sp>
      <p:sp>
        <p:nvSpPr>
          <p:cNvPr id="1049062" name="平行四边形 2"/>
          <p:cNvSpPr/>
          <p:nvPr>
            <p:custDataLst>
              <p:tags r:id="rId16"/>
            </p:custDataLst>
          </p:nvPr>
        </p:nvSpPr>
        <p:spPr>
          <a:xfrm>
            <a:off x="6360763" y="3277314"/>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1"/>
              </a:gs>
              <a:gs pos="100000">
                <a:schemeClr val="accent1">
                  <a:lumMod val="75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64" name="平行四边形 2"/>
          <p:cNvSpPr/>
          <p:nvPr>
            <p:custDataLst>
              <p:tags r:id="rId17"/>
            </p:custDataLst>
          </p:nvPr>
        </p:nvSpPr>
        <p:spPr>
          <a:xfrm>
            <a:off x="6280688" y="3317352"/>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a:gsLst>
              <a:gs pos="0">
                <a:schemeClr val="bg1"/>
              </a:gs>
              <a:gs pos="100000">
                <a:schemeClr val="accent1">
                  <a:lumMod val="10000"/>
                  <a:lumOff val="90000"/>
                </a:schemeClr>
              </a:gs>
            </a:gsLst>
            <a:lin ang="14400000" scaled="0"/>
          </a:gradFill>
          <a:ln>
            <a:gradFill flip="none" rotWithShape="1">
              <a:gsLst>
                <a:gs pos="0">
                  <a:schemeClr val="accent1">
                    <a:lumMod val="40000"/>
                    <a:lumOff val="60000"/>
                  </a:schemeClr>
                </a:gs>
                <a:gs pos="100000">
                  <a:schemeClr val="accent1">
                    <a:lumMod val="40000"/>
                    <a:lumOff val="60000"/>
                    <a:alpha val="0"/>
                  </a:schemeClr>
                </a:gs>
              </a:gsLst>
              <a:lin ang="13500000" scaled="1"/>
            </a:gradFill>
          </a:ln>
          <a:effectLst>
            <a:outerShdw algn="tr" blurRad="152400" dir="8100000" dist="38100"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66" name="平行四边形 2"/>
          <p:cNvSpPr/>
          <p:nvPr>
            <p:custDataLst>
              <p:tags r:id="rId18"/>
            </p:custDataLst>
          </p:nvPr>
        </p:nvSpPr>
        <p:spPr>
          <a:xfrm>
            <a:off x="6712703" y="3118457"/>
            <a:ext cx="1992143" cy="441375"/>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1">
                  <a:lumMod val="60000"/>
                  <a:lumOff val="40000"/>
                </a:schemeClr>
              </a:gs>
              <a:gs pos="69000">
                <a:schemeClr val="accent1"/>
              </a:gs>
              <a:gs pos="100000">
                <a:schemeClr val="accent1">
                  <a:lumMod val="80000"/>
                  <a:lumOff val="20000"/>
                </a:schemeClr>
              </a:gs>
            </a:gsLst>
            <a:lin ang="2700000" scaled="1"/>
          </a:gradFill>
          <a:ln>
            <a:noFill/>
          </a:ln>
          <a:effectLst>
            <a:outerShdw algn="tl" blurRad="50800" dir="2700000" dist="38100" rotWithShape="0">
              <a:schemeClr val="accent1">
                <a:alpha val="2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68" name="标题"/>
          <p:cNvSpPr txBox="1"/>
          <p:nvPr>
            <p:custDataLst>
              <p:tags r:id="rId19"/>
            </p:custDataLst>
          </p:nvPr>
        </p:nvSpPr>
        <p:spPr>
          <a:xfrm>
            <a:off x="6820546" y="3118457"/>
            <a:ext cx="1775953" cy="374542"/>
          </a:xfrm>
          <a:prstGeom prst="rect"/>
          <a:noFill/>
        </p:spPr>
        <p:txBody>
          <a:bodyPr anchor="b" bIns="0" lIns="0" rIns="0" rtlCol="0" tIns="0" wrap="square">
            <a:normAutofit/>
          </a:bodyPr>
          <a:p>
            <a:pPr algn="ctr"/>
            <a:r>
              <a:rPr altLang="en-US" b="1" dirty="0" lang="zh-CN" spc="300">
                <a:solidFill>
                  <a:schemeClr val="bg1"/>
                </a:solidFill>
                <a:latin typeface="+mj-ea"/>
                <a:ea typeface="+mj-ea"/>
              </a:rPr>
              <a:t>添加项标题</a:t>
            </a:r>
            <a:endParaRPr altLang="en-US" b="1" dirty="0" lang="zh-CN" spc="300">
              <a:solidFill>
                <a:schemeClr val="bg1"/>
              </a:solidFill>
              <a:latin typeface="+mj-ea"/>
              <a:ea typeface="+mj-ea"/>
            </a:endParaRPr>
          </a:p>
        </p:txBody>
      </p:sp>
      <p:sp>
        <p:nvSpPr>
          <p:cNvPr id="1049070" name="正文"/>
          <p:cNvSpPr txBox="1"/>
          <p:nvPr>
            <p:custDataLst>
              <p:tags r:id="rId20"/>
            </p:custDataLst>
          </p:nvPr>
        </p:nvSpPr>
        <p:spPr>
          <a:xfrm>
            <a:off x="6712703" y="3660897"/>
            <a:ext cx="4280234" cy="722855"/>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工作成果：总结2024年生物工程与技术行业的工作成果，包括技术创新、产品研发、市场拓展等方面</a:t>
            </a:r>
            <a:endParaRPr altLang="en-US" dirty="0" sz="1200" lang="zh-CN" spc="150">
              <a:solidFill>
                <a:schemeClr val="tx1">
                  <a:lumMod val="65000"/>
                  <a:lumOff val="35000"/>
                </a:schemeClr>
              </a:solidFill>
              <a:latin typeface="+mn-ea"/>
              <a:sym typeface="+mn-ea"/>
            </a:endParaRPr>
          </a:p>
        </p:txBody>
      </p:sp>
      <p:sp>
        <p:nvSpPr>
          <p:cNvPr id="1049072" name="平行四边形 2"/>
          <p:cNvSpPr/>
          <p:nvPr>
            <p:custDataLst>
              <p:tags r:id="rId21"/>
            </p:custDataLst>
          </p:nvPr>
        </p:nvSpPr>
        <p:spPr>
          <a:xfrm>
            <a:off x="918275" y="4860079"/>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4"/>
              </a:gs>
              <a:gs pos="100000">
                <a:schemeClr val="accent4">
                  <a:lumMod val="75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074" name="平行四边形 2"/>
          <p:cNvSpPr/>
          <p:nvPr>
            <p:custDataLst>
              <p:tags r:id="rId22"/>
            </p:custDataLst>
          </p:nvPr>
        </p:nvSpPr>
        <p:spPr>
          <a:xfrm>
            <a:off x="838200" y="4900116"/>
            <a:ext cx="4993602" cy="1106374"/>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a:gsLst>
              <a:gs pos="0">
                <a:schemeClr val="bg1"/>
              </a:gs>
              <a:gs pos="100000">
                <a:schemeClr val="accent4">
                  <a:lumMod val="10000"/>
                  <a:lumOff val="90000"/>
                </a:schemeClr>
              </a:gs>
            </a:gsLst>
            <a:lin ang="14400000" scaled="0"/>
          </a:gradFill>
          <a:ln>
            <a:gradFill flip="none" rotWithShape="1">
              <a:gsLst>
                <a:gs pos="0">
                  <a:schemeClr val="accent4">
                    <a:lumMod val="40000"/>
                    <a:lumOff val="60000"/>
                  </a:schemeClr>
                </a:gs>
                <a:gs pos="100000">
                  <a:schemeClr val="accent4">
                    <a:lumMod val="40000"/>
                    <a:lumOff val="60000"/>
                    <a:alpha val="0"/>
                  </a:schemeClr>
                </a:gs>
              </a:gsLst>
              <a:lin ang="13500000" scaled="1"/>
            </a:gradFill>
          </a:ln>
          <a:effectLst>
            <a:outerShdw algn="tr" blurRad="152400" dir="8100000" dist="38100" rotWithShape="0">
              <a:schemeClr val="accent4">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076" name="平行四边形 2"/>
          <p:cNvSpPr/>
          <p:nvPr>
            <p:custDataLst>
              <p:tags r:id="rId23"/>
            </p:custDataLst>
          </p:nvPr>
        </p:nvSpPr>
        <p:spPr>
          <a:xfrm>
            <a:off x="1270215" y="4701221"/>
            <a:ext cx="1992143" cy="441375"/>
          </a:xfrm>
          <a:custGeom>
            <a:avLst/>
            <a:gdLst>
              <a:gd name="connsiteX0" fmla="*/ 2186 w 3621049"/>
              <a:gd name="connsiteY0" fmla="*/ 813507 h 902970"/>
              <a:gd name="connsiteX1" fmla="*/ 191929 w 3621049"/>
              <a:gd name="connsiteY1" fmla="*/ 54537 h 902970"/>
              <a:gd name="connsiteX2" fmla="*/ 261779 w 3621049"/>
              <a:gd name="connsiteY2" fmla="*/ 0 h 902970"/>
              <a:gd name="connsiteX3" fmla="*/ 3549014 w 3621049"/>
              <a:gd name="connsiteY3" fmla="*/ 0 h 902970"/>
              <a:gd name="connsiteX4" fmla="*/ 3618864 w 3621049"/>
              <a:gd name="connsiteY4" fmla="*/ 89463 h 902970"/>
              <a:gd name="connsiteX5" fmla="*/ 3429122 w 3621049"/>
              <a:gd name="connsiteY5" fmla="*/ 848432 h 902970"/>
              <a:gd name="connsiteX6" fmla="*/ 3359272 w 3621049"/>
              <a:gd name="connsiteY6" fmla="*/ 902970 h 902970"/>
              <a:gd name="connsiteX7" fmla="*/ 72036 w 3621049"/>
              <a:gd name="connsiteY7" fmla="*/ 902970 h 902970"/>
              <a:gd name="connsiteX8" fmla="*/ 2186 w 3621049"/>
              <a:gd name="connsiteY8" fmla="*/ 813507 h 90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049" h="902970">
                <a:moveTo>
                  <a:pt x="2186" y="813507"/>
                </a:moveTo>
                <a:lnTo>
                  <a:pt x="191929" y="54537"/>
                </a:lnTo>
                <a:cubicBezTo>
                  <a:pt x="199946" y="22469"/>
                  <a:pt x="228724" y="0"/>
                  <a:pt x="261779" y="0"/>
                </a:cubicBezTo>
                <a:lnTo>
                  <a:pt x="3549014" y="0"/>
                </a:lnTo>
                <a:cubicBezTo>
                  <a:pt x="3595860" y="0"/>
                  <a:pt x="3630226" y="44016"/>
                  <a:pt x="3618864" y="89463"/>
                </a:cubicBezTo>
                <a:lnTo>
                  <a:pt x="3429122" y="848432"/>
                </a:lnTo>
                <a:cubicBezTo>
                  <a:pt x="3421105" y="880500"/>
                  <a:pt x="3392327" y="902970"/>
                  <a:pt x="3359272" y="902970"/>
                </a:cubicBezTo>
                <a:lnTo>
                  <a:pt x="72036" y="902970"/>
                </a:lnTo>
                <a:cubicBezTo>
                  <a:pt x="25190" y="902970"/>
                  <a:pt x="-9176" y="858954"/>
                  <a:pt x="2186" y="813507"/>
                </a:cubicBezTo>
              </a:path>
            </a:pathLst>
          </a:custGeom>
          <a:gradFill flip="none" rotWithShape="1">
            <a:gsLst>
              <a:gs pos="0">
                <a:schemeClr val="accent4">
                  <a:lumMod val="60000"/>
                  <a:lumOff val="40000"/>
                </a:schemeClr>
              </a:gs>
              <a:gs pos="69000">
                <a:schemeClr val="accent4"/>
              </a:gs>
              <a:gs pos="100000">
                <a:schemeClr val="accent4">
                  <a:lumMod val="80000"/>
                  <a:lumOff val="20000"/>
                </a:schemeClr>
              </a:gs>
            </a:gsLst>
            <a:lin ang="2700000" scaled="1"/>
          </a:gradFill>
          <a:ln>
            <a:noFill/>
          </a:ln>
          <a:effectLst>
            <a:outerShdw algn="tl" blurRad="50800" dir="2700000" dist="38100" rotWithShape="0">
              <a:schemeClr val="accent4">
                <a:alpha val="2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p>
        </p:txBody>
      </p:sp>
      <p:sp>
        <p:nvSpPr>
          <p:cNvPr id="1049078" name="标题"/>
          <p:cNvSpPr txBox="1"/>
          <p:nvPr>
            <p:custDataLst>
              <p:tags r:id="rId24"/>
            </p:custDataLst>
          </p:nvPr>
        </p:nvSpPr>
        <p:spPr>
          <a:xfrm>
            <a:off x="1378058" y="4701221"/>
            <a:ext cx="1775953" cy="374542"/>
          </a:xfrm>
          <a:prstGeom prst="rect"/>
          <a:noFill/>
        </p:spPr>
        <p:txBody>
          <a:bodyPr anchor="b" bIns="0" lIns="0" rIns="0" rtlCol="0" tIns="0" wrap="square">
            <a:normAutofit/>
          </a:bodyPr>
          <a:lstStyle>
            <a:defPPr>
              <a:defRPr lang="zh-CN"/>
            </a:defPPr>
            <a:lvl1pPr algn="ctr">
              <a:defRPr b="1" spc="300">
                <a:solidFill>
                  <a:schemeClr val="bg1"/>
                </a:solidFill>
                <a:latin typeface="+mj-ea"/>
                <a:ea typeface="+mj-ea"/>
              </a:defRPr>
            </a:lvl1pPr>
          </a:lstStyle>
          <a:p>
            <a:r>
              <a:rPr altLang="en-US" dirty="0" lang="zh-CN"/>
              <a:t>添加项标题</a:t>
            </a:r>
            <a:endParaRPr altLang="en-US" dirty="0" lang="zh-CN"/>
          </a:p>
        </p:txBody>
      </p:sp>
      <p:sp>
        <p:nvSpPr>
          <p:cNvPr id="1049080" name="正文"/>
          <p:cNvSpPr txBox="1"/>
          <p:nvPr>
            <p:custDataLst>
              <p:tags r:id="rId25"/>
            </p:custDataLst>
          </p:nvPr>
        </p:nvSpPr>
        <p:spPr>
          <a:xfrm>
            <a:off x="1270215" y="5243662"/>
            <a:ext cx="4280234" cy="722855"/>
          </a:xfrm>
          <a:prstGeom prst="rect"/>
          <a:noFill/>
        </p:spPr>
        <p:txBody>
          <a:bodyPr anchor="t" anchorCtr="0" bIns="0" lIns="0" rIns="0" rtlCol="0" tIns="0" wrap="square">
            <a:normAutofit/>
          </a:bodyPr>
          <a:lstStyle>
            <a:defPPr>
              <a:defRPr lang="zh-CN"/>
            </a:defPPr>
            <a:lvl1pPr fontAlgn="auto" indent="0">
              <a:lnSpc>
                <a:spcPct val="130000"/>
              </a:lnSpc>
              <a:defRPr sz="1200" spc="150">
                <a:solidFill>
                  <a:schemeClr val="tx1">
                    <a:lumMod val="65000"/>
                    <a:lumOff val="35000"/>
                  </a:schemeClr>
                </a:solidFill>
                <a:latin typeface="+mn-ea"/>
              </a:defRPr>
            </a:lvl1pPr>
          </a:lstStyle>
          <a:p>
            <a:r>
              <a:rPr altLang="en-US" dirty="0" lang="zh-CN">
                <a:sym typeface="+mn-ea"/>
              </a:rPr>
              <a:t>未来展望：展望未来生物工程与技术行业的发展趋势和前景，提出行业发展的建议和展望</a:t>
            </a:r>
            <a:endParaRPr altLang="en-US" dirty="0" lang="zh-CN">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标题 1"/>
          <p:cNvSpPr>
            <a:spLocks noGrp="1"/>
          </p:cNvSpPr>
          <p:nvPr>
            <p:ph type="title"/>
          </p:nvPr>
        </p:nvSpPr>
        <p:spPr/>
        <p:txBody>
          <a:bodyPr/>
          <a:p>
            <a:r>
              <a:rPr altLang="en-US" lang="zh-CN"/>
              <a:t>面临的挑战和解决方案</a:t>
            </a:r>
            <a:endParaRPr altLang="en-US" lang="zh-CN"/>
          </a:p>
        </p:txBody>
      </p:sp>
      <p:sp>
        <p:nvSpPr>
          <p:cNvPr id="10491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挑战：市场竞争激烈，需要不断提高产品质量和服务水平</a:t>
            </a:r>
            <a:endParaRPr altLang="zh-CN" dirty="0" lang="en-US">
              <a:solidFill>
                <a:schemeClr val="dk1">
                  <a:lumMod val="80000"/>
                  <a:lumOff val="20000"/>
                </a:schemeClr>
              </a:solidFill>
              <a:latin typeface="+mn-ea"/>
              <a:sym typeface="+mn-ea"/>
            </a:endParaRPr>
          </a:p>
        </p:txBody>
      </p:sp>
      <p:sp>
        <p:nvSpPr>
          <p:cNvPr id="10491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挑战：技术更新换代快，需要不断学习和掌握新技术</a:t>
            </a:r>
            <a:endParaRPr altLang="en-US" dirty="0" lang="zh-CN">
              <a:solidFill>
                <a:schemeClr val="dk1">
                  <a:lumMod val="80000"/>
                  <a:lumOff val="20000"/>
                </a:schemeClr>
              </a:solidFill>
              <a:latin typeface="+mn-ea"/>
              <a:sym typeface="+mn-ea"/>
            </a:endParaRPr>
          </a:p>
        </p:txBody>
      </p:sp>
      <p:sp>
        <p:nvSpPr>
          <p:cNvPr id="10491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解决方案：加强技术培训和学习，提高员工技能水平</a:t>
            </a:r>
            <a:endParaRPr altLang="en-US" dirty="0" lang="zh-CN">
              <a:solidFill>
                <a:schemeClr val="dk1">
                  <a:lumMod val="80000"/>
                  <a:lumOff val="20000"/>
                </a:schemeClr>
              </a:solidFill>
              <a:latin typeface="+mn-ea"/>
              <a:sym typeface="+mn-ea"/>
            </a:endParaRPr>
          </a:p>
        </p:txBody>
      </p:sp>
      <p:sp>
        <p:nvSpPr>
          <p:cNvPr id="10491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解决方案：加强市场调研和分析，提高产品竞争力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0" name="标题 1"/>
          <p:cNvSpPr>
            <a:spLocks noGrp="1"/>
          </p:cNvSpPr>
          <p:nvPr>
            <p:ph type="title"/>
          </p:nvPr>
        </p:nvSpPr>
        <p:spPr/>
        <p:txBody>
          <a:bodyPr/>
          <a:p>
            <a:r>
              <a:rPr altLang="en-US" lang="zh-CN"/>
              <a:t>行业发展趋势和前景</a:t>
            </a:r>
            <a:endParaRPr altLang="en-US" lang="zh-CN"/>
          </a:p>
        </p:txBody>
      </p:sp>
      <p:sp>
        <p:nvSpPr>
          <p:cNvPr id="1049182"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84"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6"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88"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生物工程与技术行业概述：简要介绍生物工程与技术行业的定义、发展历程和现状，为后续的总结和展望打下基础。</a:t>
            </a:r>
            <a:endParaRPr altLang="en-US" dirty="0" sz="1600" lang="zh-CN" spc="150">
              <a:solidFill>
                <a:schemeClr val="tx1">
                  <a:lumMod val="65000"/>
                  <a:lumOff val="35000"/>
                </a:schemeClr>
              </a:solidFill>
              <a:latin typeface="+mn-ea"/>
            </a:endParaRPr>
          </a:p>
        </p:txBody>
      </p:sp>
      <p:sp>
        <p:nvSpPr>
          <p:cNvPr id="1049190"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192"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194"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96"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198"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2024年行业发展趋势：分析2024年生物工程与技术行业的发展趋势，包括技术创新、市场拓展、政策法规等方面，以及这些趋势对行业的影响。</a:t>
            </a:r>
            <a:endParaRPr altLang="en-US" dirty="0" sz="1600" lang="zh-CN" spc="150">
              <a:solidFill>
                <a:schemeClr val="tx1">
                  <a:lumMod val="65000"/>
                  <a:lumOff val="35000"/>
                </a:schemeClr>
              </a:solidFill>
              <a:latin typeface="+mn-ea"/>
            </a:endParaRPr>
          </a:p>
        </p:txBody>
      </p:sp>
      <p:sp>
        <p:nvSpPr>
          <p:cNvPr id="1049200"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02"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04"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06"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08"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行业前景展望：基于当前的发展趋势，对生物工程与技术行业的未来发展进行展望，包括可能出现的机遇和挑战，以及行业未来的发展方向。</a:t>
            </a:r>
            <a:endParaRPr altLang="en-US" dirty="0" sz="1600" lang="zh-CN" spc="150">
              <a:solidFill>
                <a:schemeClr val="tx1">
                  <a:lumMod val="65000"/>
                  <a:lumOff val="35000"/>
                </a:schemeClr>
              </a:solidFill>
              <a:latin typeface="+mn-ea"/>
            </a:endParaRPr>
          </a:p>
        </p:txBody>
      </p:sp>
      <p:sp>
        <p:nvSpPr>
          <p:cNvPr id="1049210"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12"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14"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6"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18"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结论和建议：总结前面的分析，提出针对生物工程与技术行业发展的建议和展望，为相关企业和政策制定者提供参考。</a:t>
            </a:r>
            <a:endParaRPr altLang="en-US" dirty="0" sz="1600" lang="zh-CN" spc="150">
              <a:solidFill>
                <a:schemeClr val="tx1">
                  <a:lumMod val="65000"/>
                  <a:lumOff val="35000"/>
                </a:schemeClr>
              </a:solidFill>
              <a:latin typeface="+mn-ea"/>
            </a:endParaRPr>
          </a:p>
        </p:txBody>
      </p:sp>
      <p:sp>
        <p:nvSpPr>
          <p:cNvPr id="1049220"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p:cNvSpPr>
            <a:spLocks noGrp="1"/>
          </p:cNvSpPr>
          <p:nvPr>
            <p:ph type="title"/>
            <p:custDataLst>
              <p:tags r:id="rId1"/>
            </p:custDataLst>
          </p:nvPr>
        </p:nvSpPr>
        <p:spPr/>
        <p:txBody>
          <a:bodyPr/>
          <a:p>
            <a:r>
              <a:rPr altLang="en-US" dirty="0" lang="zh-CN">
                <a:solidFill>
                  <a:schemeClr val="lt1">
                    <a:lumMod val="100000"/>
                  </a:schemeClr>
                </a:solidFill>
              </a:rPr>
              <a:t>生物工程与技术行业技术发展</a:t>
            </a:r>
            <a:endParaRPr altLang="en-US" dirty="0" lang="zh-CN">
              <a:solidFill>
                <a:schemeClr val="lt1">
                  <a:lumMod val="100000"/>
                </a:schemeClr>
              </a:solidFill>
            </a:endParaRPr>
          </a:p>
        </p:txBody>
      </p:sp>
      <p:sp>
        <p:nvSpPr>
          <p:cNvPr id="1049256"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基因编辑技术</a:t>
            </a:r>
            <a:endParaRPr altLang="en-US" lang="zh-CN"/>
          </a:p>
        </p:txBody>
      </p:sp>
      <p:sp>
        <p:nvSpPr>
          <p:cNvPr id="10493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基因编辑技术的定义和原理</a:t>
            </a:r>
            <a:endParaRPr altLang="en-US" dirty="0" sz="2000" lang="zh-CN" spc="150">
              <a:solidFill>
                <a:schemeClr val="tx1">
                  <a:lumMod val="85000"/>
                  <a:lumOff val="15000"/>
                </a:schemeClr>
              </a:solidFill>
              <a:latin typeface="+mn-ea"/>
              <a:sym typeface="+mn-ea"/>
            </a:endParaRPr>
          </a:p>
        </p:txBody>
      </p:sp>
      <p:sp>
        <p:nvSpPr>
          <p:cNvPr id="10493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基因编辑技术的发展历程和现状</a:t>
            </a:r>
            <a:endParaRPr altLang="en-US" dirty="0" sz="2000" lang="zh-CN" spc="150">
              <a:solidFill>
                <a:schemeClr val="tx1">
                  <a:lumMod val="85000"/>
                  <a:lumOff val="15000"/>
                </a:schemeClr>
              </a:solidFill>
              <a:latin typeface="+mn-ea"/>
              <a:sym typeface="+mn-ea"/>
            </a:endParaRPr>
          </a:p>
        </p:txBody>
      </p:sp>
      <p:sp>
        <p:nvSpPr>
          <p:cNvPr id="10493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基因编辑技术在生物工程与技术行业的应用</a:t>
            </a:r>
            <a:endParaRPr altLang="en-US" dirty="0" sz="2000" lang="zh-CN" spc="150">
              <a:solidFill>
                <a:schemeClr val="tx1">
                  <a:lumMod val="85000"/>
                  <a:lumOff val="15000"/>
                </a:schemeClr>
              </a:solidFill>
              <a:latin typeface="+mn-ea"/>
              <a:sym typeface="+mn-ea"/>
            </a:endParaRPr>
          </a:p>
        </p:txBody>
      </p:sp>
      <p:sp>
        <p:nvSpPr>
          <p:cNvPr id="10493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基因编辑技术的未来发展趋势和挑战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6" name="标题 1"/>
          <p:cNvSpPr>
            <a:spLocks noGrp="1"/>
          </p:cNvSpPr>
          <p:nvPr>
            <p:ph type="title"/>
          </p:nvPr>
        </p:nvSpPr>
        <p:spPr/>
        <p:txBody>
          <a:bodyPr/>
          <a:p>
            <a:r>
              <a:rPr altLang="en-US" lang="zh-CN"/>
              <a:t>合成生物学</a:t>
            </a:r>
            <a:endParaRPr altLang="en-US" lang="zh-CN"/>
          </a:p>
        </p:txBody>
      </p:sp>
      <p:sp>
        <p:nvSpPr>
          <p:cNvPr id="104937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定义与概述：简要介绍合成生物学的定义、发展历程和应用领域</a:t>
            </a:r>
            <a:endParaRPr altLang="en-US" dirty="0" sz="2000" lang="zh-CN" spc="150">
              <a:solidFill>
                <a:schemeClr val="tx1">
                  <a:lumMod val="75000"/>
                  <a:lumOff val="25000"/>
                </a:schemeClr>
              </a:solidFill>
              <a:latin typeface="+mn-ea"/>
              <a:sym typeface="+mn-ea"/>
            </a:endParaRPr>
          </a:p>
        </p:txBody>
      </p:sp>
      <p:sp>
        <p:nvSpPr>
          <p:cNvPr id="104938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技术进展：重点介绍合成生物学在基因编辑、基因合成、代谢工程和生物信息学等方面的技术突破和最新进展</a:t>
            </a:r>
            <a:endParaRPr altLang="en-US" dirty="0" sz="2000" lang="zh-CN" spc="150">
              <a:solidFill>
                <a:schemeClr val="tx1">
                  <a:lumMod val="75000"/>
                  <a:lumOff val="25000"/>
                </a:schemeClr>
              </a:solidFill>
              <a:latin typeface="+mn-ea"/>
              <a:sym typeface="+mn-ea"/>
            </a:endParaRPr>
          </a:p>
        </p:txBody>
      </p:sp>
      <p:sp>
        <p:nvSpPr>
          <p:cNvPr id="104938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产业应用：详细阐述合成生物学在医药、农业、环保、能源等领域的产业应用现状和未来发展趋势</a:t>
            </a:r>
            <a:endParaRPr altLang="en-US" dirty="0" sz="2000" lang="zh-CN" spc="150">
              <a:solidFill>
                <a:schemeClr val="tx1">
                  <a:lumMod val="75000"/>
                  <a:lumOff val="25000"/>
                </a:schemeClr>
              </a:solidFill>
              <a:latin typeface="+mn-ea"/>
              <a:sym typeface="+mn-ea"/>
            </a:endParaRPr>
          </a:p>
        </p:txBody>
      </p:sp>
      <p:sp>
        <p:nvSpPr>
          <p:cNvPr id="104939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挑战与前景：分析合成生物学在伦理、法律和技术等方面所面临的挑战，并探讨其未来发展前景和潜在机遇</a:t>
            </a:r>
            <a:endParaRPr altLang="en-US" dirty="0" sz="2000" lang="zh-CN" spc="150">
              <a:solidFill>
                <a:schemeClr val="tx1">
                  <a:lumMod val="75000"/>
                  <a:lumOff val="25000"/>
                </a:schemeClr>
              </a:solidFill>
              <a:latin typeface="+mn-ea"/>
              <a:sym typeface="+mn-ea"/>
            </a:endParaRPr>
          </a:p>
        </p:txBody>
      </p:sp>
      <p:sp>
        <p:nvSpPr>
          <p:cNvPr id="104940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细胞疗法</a:t>
            </a:r>
            <a:endParaRPr altLang="en-US" lang="zh-CN"/>
          </a:p>
        </p:txBody>
      </p:sp>
      <p:sp>
        <p:nvSpPr>
          <p:cNvPr id="104943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发展历程：从干细胞研究到CAR-T细胞疗法的应用</a:t>
            </a:r>
            <a:endParaRPr altLang="en-US" sz="1400" lang="zh-CN" spc="150">
              <a:solidFill>
                <a:schemeClr val="tx1"/>
              </a:solidFill>
              <a:effectLst/>
              <a:latin typeface="+mn-ea"/>
              <a:sym typeface="+mn-ea"/>
            </a:endParaRPr>
          </a:p>
        </p:txBody>
      </p:sp>
      <p:sp>
        <p:nvSpPr>
          <p:cNvPr id="104944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定义：细胞疗法是指通过改造和培养细胞来治疗疾病的方法</a:t>
            </a:r>
            <a:endParaRPr altLang="en-US" dirty="0" sz="1400" lang="zh-CN" spc="150">
              <a:solidFill>
                <a:schemeClr val="tx1"/>
              </a:solidFill>
              <a:effectLst/>
              <a:latin typeface="+mn-ea"/>
              <a:sym typeface="+mn-ea"/>
            </a:endParaRPr>
          </a:p>
        </p:txBody>
      </p:sp>
      <p:sp>
        <p:nvSpPr>
          <p:cNvPr id="104944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细胞来源：包括胚胎干细胞、成体干细胞、免疫细胞等</a:t>
            </a:r>
            <a:endParaRPr altLang="en-US" sz="1400" lang="zh-CN" spc="150">
              <a:solidFill>
                <a:schemeClr val="tx1"/>
              </a:solidFill>
              <a:effectLst/>
              <a:latin typeface="+mn-ea"/>
              <a:sym typeface="+mn-ea"/>
            </a:endParaRPr>
          </a:p>
        </p:txBody>
      </p:sp>
      <p:sp>
        <p:nvSpPr>
          <p:cNvPr id="104945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临床应用：治疗癌症、神经系统疾病、自身免疫性疾病等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微生物组学</a:t>
            </a:r>
            <a:endParaRPr altLang="en-US" lang="zh-CN"/>
          </a:p>
        </p:txBody>
      </p:sp>
      <p:sp>
        <p:nvSpPr>
          <p:cNvPr id="104948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微生物组学研究方法</a:t>
            </a:r>
            <a:endParaRPr altLang="en-US" sz="1400" lang="zh-CN" spc="150">
              <a:solidFill>
                <a:schemeClr val="tx1"/>
              </a:solidFill>
              <a:effectLst/>
              <a:latin typeface="+mn-ea"/>
              <a:sym typeface="+mn-ea"/>
            </a:endParaRPr>
          </a:p>
        </p:txBody>
      </p:sp>
      <p:sp>
        <p:nvSpPr>
          <p:cNvPr id="104949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微生物组学定义</a:t>
            </a:r>
            <a:endParaRPr altLang="en-US" dirty="0" sz="1400" lang="zh-CN" spc="150">
              <a:solidFill>
                <a:schemeClr val="tx1"/>
              </a:solidFill>
              <a:effectLst/>
              <a:latin typeface="+mn-ea"/>
              <a:sym typeface="+mn-ea"/>
            </a:endParaRPr>
          </a:p>
        </p:txBody>
      </p:sp>
      <p:sp>
        <p:nvSpPr>
          <p:cNvPr id="104949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微生物组学在生物工程与技术行业的应用</a:t>
            </a:r>
            <a:endParaRPr altLang="en-US" sz="1400" lang="zh-CN" spc="150">
              <a:solidFill>
                <a:schemeClr val="tx1"/>
              </a:solidFill>
              <a:effectLst/>
              <a:latin typeface="+mn-ea"/>
              <a:sym typeface="+mn-ea"/>
            </a:endParaRPr>
          </a:p>
        </p:txBody>
      </p:sp>
      <p:sp>
        <p:nvSpPr>
          <p:cNvPr id="104950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微生物组学未来发展趋势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4" name="标题"/>
          <p:cNvSpPr>
            <a:spLocks noGrp="1"/>
          </p:cNvSpPr>
          <p:nvPr>
            <p:ph type="title"/>
            <p:custDataLst>
              <p:tags r:id="rId1"/>
            </p:custDataLst>
          </p:nvPr>
        </p:nvSpPr>
        <p:spPr/>
        <p:txBody>
          <a:bodyPr/>
          <a:p>
            <a:r>
              <a:rPr altLang="en-US" dirty="0" lang="zh-CN">
                <a:solidFill>
                  <a:schemeClr val="lt1">
                    <a:lumMod val="100000"/>
                  </a:schemeClr>
                </a:solidFill>
              </a:rPr>
              <a:t>生物工程与技术行业应用领域</a:t>
            </a:r>
            <a:endParaRPr altLang="en-US" dirty="0" lang="zh-CN">
              <a:solidFill>
                <a:schemeClr val="lt1">
                  <a:lumMod val="100000"/>
                </a:schemeClr>
              </a:solidFill>
            </a:endParaRPr>
          </a:p>
        </p:txBody>
      </p:sp>
      <p:sp>
        <p:nvSpPr>
          <p:cNvPr id="1049536"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8" name="标题 1"/>
          <p:cNvSpPr>
            <a:spLocks noGrp="1"/>
          </p:cNvSpPr>
          <p:nvPr>
            <p:ph type="title"/>
          </p:nvPr>
        </p:nvSpPr>
        <p:spPr/>
        <p:txBody>
          <a:bodyPr/>
          <a:p>
            <a:r>
              <a:rPr altLang="en-US" lang="zh-CN"/>
              <a:t>医疗健康</a:t>
            </a:r>
            <a:endParaRPr altLang="en-US" lang="zh-CN"/>
          </a:p>
        </p:txBody>
      </p:sp>
      <p:sp>
        <p:nvSpPr>
          <p:cNvPr id="104960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生物医药：利用生物技术生产药物，如抗体、疫苗等</a:t>
            </a:r>
            <a:endParaRPr altLang="en-US" dirty="0" sz="2000" lang="zh-CN" spc="150">
              <a:solidFill>
                <a:schemeClr val="tx1">
                  <a:lumMod val="85000"/>
                  <a:lumOff val="15000"/>
                </a:schemeClr>
              </a:solidFill>
              <a:latin typeface="+mn-ea"/>
              <a:sym typeface="+mn-ea"/>
            </a:endParaRPr>
          </a:p>
        </p:txBody>
      </p:sp>
      <p:sp>
        <p:nvSpPr>
          <p:cNvPr id="104960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精准医疗：通过基因测序等技术，实现个性化医疗和精准治疗</a:t>
            </a:r>
            <a:endParaRPr altLang="en-US" dirty="0" sz="2000" lang="zh-CN" spc="150">
              <a:solidFill>
                <a:schemeClr val="tx1">
                  <a:lumMod val="85000"/>
                  <a:lumOff val="15000"/>
                </a:schemeClr>
              </a:solidFill>
              <a:latin typeface="+mn-ea"/>
              <a:sym typeface="+mn-ea"/>
            </a:endParaRPr>
          </a:p>
        </p:txBody>
      </p:sp>
      <p:sp>
        <p:nvSpPr>
          <p:cNvPr id="104961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医疗器械：利用生物材料等制造医疗器械，如人工关节、心脏瓣膜等</a:t>
            </a:r>
            <a:endParaRPr altLang="en-US" dirty="0" sz="2000" lang="zh-CN" spc="150">
              <a:solidFill>
                <a:schemeClr val="tx1">
                  <a:lumMod val="85000"/>
                  <a:lumOff val="15000"/>
                </a:schemeClr>
              </a:solidFill>
              <a:latin typeface="+mn-ea"/>
              <a:sym typeface="+mn-ea"/>
            </a:endParaRPr>
          </a:p>
        </p:txBody>
      </p:sp>
      <p:sp>
        <p:nvSpPr>
          <p:cNvPr id="104961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医疗服务：通过生物技术提高医疗服务质量和效率，如远程医疗、智能医疗等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农业科技</a:t>
            </a:r>
            <a:endParaRPr altLang="en-US" lang="zh-CN"/>
          </a:p>
        </p:txBody>
      </p:sp>
      <p:sp>
        <p:nvSpPr>
          <p:cNvPr id="104965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精准农业：利用大数据、物联网等技术实现农业生产精细化管理</a:t>
            </a:r>
            <a:endParaRPr altLang="en-US" sz="1400" lang="zh-CN" spc="150">
              <a:solidFill>
                <a:schemeClr val="tx1"/>
              </a:solidFill>
              <a:effectLst/>
              <a:latin typeface="+mn-ea"/>
              <a:sym typeface="+mn-ea"/>
            </a:endParaRPr>
          </a:p>
        </p:txBody>
      </p:sp>
      <p:sp>
        <p:nvSpPr>
          <p:cNvPr id="104966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转基因作物：通过基因工程手段提高作物的产量、抗病性等</a:t>
            </a:r>
            <a:endParaRPr altLang="en-US" dirty="0" sz="1400" lang="zh-CN" spc="150">
              <a:solidFill>
                <a:schemeClr val="tx1"/>
              </a:solidFill>
              <a:effectLst/>
              <a:latin typeface="+mn-ea"/>
              <a:sym typeface="+mn-ea"/>
            </a:endParaRPr>
          </a:p>
        </p:txBody>
      </p:sp>
      <p:sp>
        <p:nvSpPr>
          <p:cNvPr id="104967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生物农药：利用微生物或其代谢产物防治农业病虫害</a:t>
            </a:r>
            <a:endParaRPr altLang="en-US" sz="1400" lang="zh-CN" spc="150">
              <a:solidFill>
                <a:schemeClr val="tx1"/>
              </a:solidFill>
              <a:effectLst/>
              <a:latin typeface="+mn-ea"/>
              <a:sym typeface="+mn-ea"/>
            </a:endParaRPr>
          </a:p>
        </p:txBody>
      </p:sp>
      <p:sp>
        <p:nvSpPr>
          <p:cNvPr id="104967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农业废弃物资源化利用：将农业废弃物转化为肥料、饲料等再利用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环保科技</a:t>
            </a:r>
            <a:endParaRPr altLang="en-US" lang="zh-CN"/>
          </a:p>
        </p:txBody>
      </p:sp>
      <p:sp>
        <p:nvSpPr>
          <p:cNvPr id="10497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环保科技在生物工程与技术行业的应用：如环保监测、环保治理等，可提高环保效率。</a:t>
            </a:r>
            <a:endParaRPr altLang="en-US" dirty="0" sz="1900" lang="zh-CN">
              <a:latin typeface="+mn-ea"/>
              <a:ea typeface="+mn-ea"/>
            </a:endParaRPr>
          </a:p>
        </p:txBody>
      </p:sp>
      <p:sp>
        <p:nvSpPr>
          <p:cNvPr id="10497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环保科技在生物工程与技术行业的未来展望：随着技术的不断进步，环保科技将更加广泛地应用于生物工程与技术行业，为人类创造更加美好的生态环境。</a:t>
            </a:r>
            <a:endParaRPr altLang="en-US" dirty="0" sz="2400" lang="zh-CN">
              <a:latin typeface="+mn-ea"/>
              <a:ea typeface="+mn-ea"/>
            </a:endParaRPr>
          </a:p>
        </p:txBody>
      </p:sp>
      <p:sp>
        <p:nvSpPr>
          <p:cNvPr id="10497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生物技术在环保领域的应用：如生物降解塑料、生物净化水处理技术等，可有效降低环境污染。</a:t>
            </a:r>
            <a:endParaRPr altLang="en-US" dirty="0" sz="1900" lang="zh-CN">
              <a:latin typeface="+mn-ea"/>
              <a:ea typeface="+mn-ea"/>
            </a:endParaRPr>
          </a:p>
        </p:txBody>
      </p:sp>
      <p:sp>
        <p:nvSpPr>
          <p:cNvPr id="10497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900" lang="zh-CN">
                <a:latin typeface="+mn-ea"/>
                <a:ea typeface="+mn-ea"/>
              </a:rPr>
              <a:t>生物工程在环保领域的应用：如生物能源、生物肥料等，可促进可持续发展。</a:t>
            </a:r>
            <a:endParaRPr altLang="en-US" dirty="0" sz="19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工业生物技术</a:t>
            </a:r>
            <a:endParaRPr altLang="en-US" lang="zh-CN"/>
          </a:p>
        </p:txBody>
      </p:sp>
      <p:sp>
        <p:nvSpPr>
          <p:cNvPr id="10497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生物技术应用领域之一，涵盖了发酵工程、酶工程、细胞工程等多个方面</a:t>
            </a:r>
            <a:endParaRPr altLang="en-US" dirty="0" sz="2000" lang="zh-CN" spc="150">
              <a:solidFill>
                <a:schemeClr val="tx1">
                  <a:lumMod val="85000"/>
                  <a:lumOff val="15000"/>
                </a:schemeClr>
              </a:solidFill>
              <a:latin typeface="+mn-ea"/>
              <a:sym typeface="+mn-ea"/>
            </a:endParaRPr>
          </a:p>
        </p:txBody>
      </p:sp>
      <p:sp>
        <p:nvSpPr>
          <p:cNvPr id="10497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在医药、食品、环保等领域有着广泛的应用</a:t>
            </a:r>
            <a:endParaRPr altLang="en-US" dirty="0" sz="2000" lang="zh-CN" spc="150">
              <a:solidFill>
                <a:schemeClr val="tx1">
                  <a:lumMod val="85000"/>
                  <a:lumOff val="15000"/>
                </a:schemeClr>
              </a:solidFill>
              <a:latin typeface="+mn-ea"/>
              <a:sym typeface="+mn-ea"/>
            </a:endParaRPr>
          </a:p>
        </p:txBody>
      </p:sp>
      <p:sp>
        <p:nvSpPr>
          <p:cNvPr id="10497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工业生物技术是生物技术产业化的重要领域之一</a:t>
            </a:r>
            <a:endParaRPr altLang="en-US" dirty="0" sz="2000" lang="zh-CN" spc="150">
              <a:solidFill>
                <a:schemeClr val="tx1">
                  <a:lumMod val="85000"/>
                  <a:lumOff val="15000"/>
                </a:schemeClr>
              </a:solidFill>
              <a:latin typeface="+mn-ea"/>
              <a:sym typeface="+mn-ea"/>
            </a:endParaRPr>
          </a:p>
        </p:txBody>
      </p:sp>
      <p:sp>
        <p:nvSpPr>
          <p:cNvPr id="10497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在未来，工业生物技术将继续发挥重要作用，推动生物技术行业的发展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2" name="标题"/>
          <p:cNvSpPr>
            <a:spLocks noGrp="1"/>
          </p:cNvSpPr>
          <p:nvPr>
            <p:ph type="title"/>
            <p:custDataLst>
              <p:tags r:id="rId1"/>
            </p:custDataLst>
          </p:nvPr>
        </p:nvSpPr>
        <p:spPr/>
        <p:txBody>
          <a:bodyPr>
            <a:normAutofit fontScale="97407"/>
          </a:bodyPr>
          <a:p>
            <a:r>
              <a:rPr altLang="en-US" dirty="0" lang="zh-CN">
                <a:solidFill>
                  <a:schemeClr val="lt1">
                    <a:lumMod val="100000"/>
                  </a:schemeClr>
                </a:solidFill>
              </a:rPr>
              <a:t>生物工程与技术行业人才培养与交流</a:t>
            </a:r>
            <a:endParaRPr altLang="en-US" dirty="0" lang="zh-CN">
              <a:solidFill>
                <a:schemeClr val="lt1">
                  <a:lumMod val="100000"/>
                </a:schemeClr>
              </a:solidFill>
            </a:endParaRPr>
          </a:p>
        </p:txBody>
      </p:sp>
      <p:sp>
        <p:nvSpPr>
          <p:cNvPr id="1049824"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6" name="标题 1"/>
          <p:cNvSpPr>
            <a:spLocks noGrp="1"/>
          </p:cNvSpPr>
          <p:nvPr>
            <p:ph type="title"/>
          </p:nvPr>
        </p:nvSpPr>
        <p:spPr/>
        <p:txBody>
          <a:bodyPr/>
          <a:p>
            <a:r>
              <a:rPr altLang="en-US" lang="zh-CN"/>
              <a:t>人才培养策略和计划</a:t>
            </a:r>
            <a:endParaRPr altLang="en-US" lang="zh-CN"/>
          </a:p>
        </p:txBody>
      </p:sp>
      <p:sp>
        <p:nvSpPr>
          <p:cNvPr id="10498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建立完善的培训体系</a:t>
            </a:r>
            <a:endParaRPr altLang="zh-CN" dirty="0" lang="en-US">
              <a:solidFill>
                <a:schemeClr val="dk1">
                  <a:lumMod val="80000"/>
                  <a:lumOff val="20000"/>
                </a:schemeClr>
              </a:solidFill>
              <a:latin typeface="+mn-ea"/>
              <a:sym typeface="+mn-ea"/>
            </a:endParaRPr>
          </a:p>
        </p:txBody>
      </p:sp>
      <p:sp>
        <p:nvSpPr>
          <p:cNvPr id="10498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制定长期人才培养计划</a:t>
            </a:r>
            <a:endParaRPr altLang="en-US" dirty="0" lang="zh-CN">
              <a:solidFill>
                <a:schemeClr val="dk1">
                  <a:lumMod val="80000"/>
                  <a:lumOff val="20000"/>
                </a:schemeClr>
              </a:solidFill>
              <a:latin typeface="+mn-ea"/>
              <a:sym typeface="+mn-ea"/>
            </a:endParaRPr>
          </a:p>
        </p:txBody>
      </p:sp>
      <p:sp>
        <p:nvSpPr>
          <p:cNvPr id="10499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加强高校与企业的合作</a:t>
            </a:r>
            <a:endParaRPr altLang="en-US" dirty="0" lang="zh-CN">
              <a:solidFill>
                <a:schemeClr val="dk1">
                  <a:lumMod val="80000"/>
                  <a:lumOff val="20000"/>
                </a:schemeClr>
              </a:solidFill>
              <a:latin typeface="+mn-ea"/>
              <a:sym typeface="+mn-ea"/>
            </a:endParaRPr>
          </a:p>
        </p:txBody>
      </p:sp>
      <p:sp>
        <p:nvSpPr>
          <p:cNvPr id="10499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鼓励人才交流与合作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学术交流与合作活动</a:t>
            </a:r>
            <a:endParaRPr altLang="en-US" lang="zh-CN"/>
          </a:p>
        </p:txBody>
      </p:sp>
      <p:sp>
        <p:nvSpPr>
          <p:cNvPr id="10499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国内外专家学者交流与合作</a:t>
            </a:r>
            <a:endParaRPr altLang="zh-CN" dirty="0" lang="en-US">
              <a:solidFill>
                <a:schemeClr val="dk1">
                  <a:lumMod val="80000"/>
                  <a:lumOff val="20000"/>
                </a:schemeClr>
              </a:solidFill>
              <a:latin typeface="+mn-ea"/>
              <a:sym typeface="+mn-ea"/>
            </a:endParaRPr>
          </a:p>
        </p:txBody>
      </p:sp>
      <p:sp>
        <p:nvSpPr>
          <p:cNvPr id="10499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国内外学术会议与研讨会</a:t>
            </a:r>
            <a:endParaRPr altLang="en-US" dirty="0" lang="zh-CN">
              <a:solidFill>
                <a:schemeClr val="dk1">
                  <a:lumMod val="80000"/>
                  <a:lumOff val="20000"/>
                </a:schemeClr>
              </a:solidFill>
              <a:latin typeface="+mn-ea"/>
              <a:sym typeface="+mn-ea"/>
            </a:endParaRPr>
          </a:p>
        </p:txBody>
      </p:sp>
      <p:sp>
        <p:nvSpPr>
          <p:cNvPr id="10499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校企合作项目与实习基地建设</a:t>
            </a:r>
            <a:endParaRPr altLang="en-US" dirty="0" lang="zh-CN">
              <a:solidFill>
                <a:schemeClr val="dk1">
                  <a:lumMod val="80000"/>
                  <a:lumOff val="20000"/>
                </a:schemeClr>
              </a:solidFill>
              <a:latin typeface="+mn-ea"/>
              <a:sym typeface="+mn-ea"/>
            </a:endParaRPr>
          </a:p>
        </p:txBody>
      </p:sp>
      <p:sp>
        <p:nvSpPr>
          <p:cNvPr id="10499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人才培养与学术成果转化</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创新创业支持政策</a:t>
            </a:r>
            <a:endParaRPr altLang="en-US" lang="zh-CN"/>
          </a:p>
        </p:txBody>
      </p:sp>
      <p:sp>
        <p:nvSpPr>
          <p:cNvPr id="10500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企业参与：鼓励企业参与人才培养，提供实践机会</a:t>
            </a:r>
            <a:endParaRPr altLang="zh-CN" dirty="0" lang="en-US">
              <a:solidFill>
                <a:schemeClr val="dk1">
                  <a:lumMod val="80000"/>
                  <a:lumOff val="20000"/>
                </a:schemeClr>
              </a:solidFill>
              <a:latin typeface="+mn-ea"/>
              <a:sym typeface="+mn-ea"/>
            </a:endParaRPr>
          </a:p>
        </p:txBody>
      </p:sp>
      <p:sp>
        <p:nvSpPr>
          <p:cNvPr id="10500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政府支持：提供资金、政策等支持，鼓励创新创业</a:t>
            </a:r>
            <a:endParaRPr altLang="en-US" dirty="0" lang="zh-CN">
              <a:solidFill>
                <a:schemeClr val="dk1">
                  <a:lumMod val="80000"/>
                  <a:lumOff val="20000"/>
                </a:schemeClr>
              </a:solidFill>
              <a:latin typeface="+mn-ea"/>
              <a:sym typeface="+mn-ea"/>
            </a:endParaRPr>
          </a:p>
        </p:txBody>
      </p:sp>
      <p:sp>
        <p:nvSpPr>
          <p:cNvPr id="10500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高校合作：加强与高校的合作，培养高素质人才</a:t>
            </a:r>
            <a:endParaRPr altLang="en-US" dirty="0" lang="zh-CN">
              <a:solidFill>
                <a:schemeClr val="dk1">
                  <a:lumMod val="80000"/>
                  <a:lumOff val="20000"/>
                </a:schemeClr>
              </a:solidFill>
              <a:latin typeface="+mn-ea"/>
              <a:sym typeface="+mn-ea"/>
            </a:endParaRPr>
          </a:p>
        </p:txBody>
      </p:sp>
      <p:sp>
        <p:nvSpPr>
          <p:cNvPr id="10500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交流平台：建立行业交流平台，促进人才之间的合作与交流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4" name="标题 1"/>
          <p:cNvSpPr>
            <a:spLocks noGrp="1"/>
          </p:cNvSpPr>
          <p:nvPr>
            <p:ph type="title"/>
          </p:nvPr>
        </p:nvSpPr>
        <p:spPr/>
        <p:txBody>
          <a:bodyPr/>
          <a:p>
            <a:r>
              <a:rPr altLang="en-US" lang="zh-CN"/>
              <a:t>未来人才培养方向</a:t>
            </a:r>
            <a:endParaRPr altLang="en-US" lang="zh-CN"/>
          </a:p>
        </p:txBody>
      </p:sp>
      <p:sp>
        <p:nvSpPr>
          <p:cNvPr id="105008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8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0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0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0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生物工程与技术专业人才需求分析</a:t>
            </a:r>
            <a:endParaRPr altLang="en-US" dirty="0" sz="1200" lang="zh-CN" spc="150">
              <a:solidFill>
                <a:schemeClr val="tx1">
                  <a:lumMod val="65000"/>
                  <a:lumOff val="35000"/>
                </a:schemeClr>
              </a:solidFill>
              <a:latin typeface="+mn-ea"/>
              <a:sym typeface="+mn-ea"/>
            </a:endParaRPr>
          </a:p>
        </p:txBody>
      </p:sp>
      <p:sp>
        <p:nvSpPr>
          <p:cNvPr id="105012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未来生物工程与技术行业人才培养方向展望</a:t>
            </a:r>
            <a:endParaRPr altLang="en-US" dirty="0" sz="1200" lang="zh-CN" spc="150">
              <a:solidFill>
                <a:schemeClr val="tx1">
                  <a:lumMod val="65000"/>
                  <a:lumOff val="35000"/>
                </a:schemeClr>
              </a:solidFill>
              <a:latin typeface="+mn-ea"/>
              <a:sym typeface="+mn-ea"/>
            </a:endParaRPr>
          </a:p>
        </p:txBody>
      </p:sp>
      <p:sp>
        <p:nvSpPr>
          <p:cNvPr id="105012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企业生物工程与技术人才培训计划</a:t>
            </a:r>
            <a:endParaRPr altLang="en-US" dirty="0" sz="1200" lang="zh-CN" spc="150">
              <a:solidFill>
                <a:schemeClr val="tx1">
                  <a:lumMod val="65000"/>
                  <a:lumOff val="35000"/>
                </a:schemeClr>
              </a:solidFill>
              <a:latin typeface="+mn-ea"/>
              <a:sym typeface="+mn-ea"/>
            </a:endParaRPr>
          </a:p>
        </p:txBody>
      </p:sp>
      <p:sp>
        <p:nvSpPr>
          <p:cNvPr id="105012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高校生物工程与技术专业人才培养方案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2" name="标题"/>
          <p:cNvSpPr>
            <a:spLocks noGrp="1"/>
          </p:cNvSpPr>
          <p:nvPr>
            <p:ph type="title"/>
            <p:custDataLst>
              <p:tags r:id="rId1"/>
            </p:custDataLst>
          </p:nvPr>
        </p:nvSpPr>
        <p:spPr/>
        <p:txBody>
          <a:bodyPr/>
          <a:p>
            <a:r>
              <a:rPr altLang="en-US" dirty="0" lang="zh-CN">
                <a:solidFill>
                  <a:schemeClr val="lt1">
                    <a:lumMod val="100000"/>
                  </a:schemeClr>
                </a:solidFill>
              </a:rPr>
              <a:t>展望未来生物工程与技术行业发展</a:t>
            </a:r>
            <a:endParaRPr altLang="en-US" dirty="0" lang="zh-CN">
              <a:solidFill>
                <a:schemeClr val="lt1">
                  <a:lumMod val="100000"/>
                </a:schemeClr>
              </a:solidFill>
            </a:endParaRPr>
          </a:p>
        </p:txBody>
      </p:sp>
      <p:sp>
        <p:nvSpPr>
          <p:cNvPr id="1050164"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26" name="标题 1"/>
          <p:cNvSpPr>
            <a:spLocks noGrp="1"/>
          </p:cNvSpPr>
          <p:nvPr>
            <p:ph type="title"/>
          </p:nvPr>
        </p:nvSpPr>
        <p:spPr/>
        <p:txBody>
          <a:bodyPr/>
          <a:p>
            <a:r>
              <a:rPr altLang="en-US" lang="zh-CN"/>
              <a:t>技术创新和发展趋势</a:t>
            </a:r>
            <a:endParaRPr altLang="en-US" lang="zh-CN"/>
          </a:p>
        </p:txBody>
      </p:sp>
      <p:sp>
        <p:nvSpPr>
          <p:cNvPr id="105022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3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3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3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3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合成生物学：通过设计和构建新的生物部件、设备和系统，实现生物工程与技术的更广泛应用。</a:t>
            </a:r>
            <a:endParaRPr altLang="en-US" sz="1400" lang="zh-CN" spc="150">
              <a:solidFill>
                <a:schemeClr val="tx1"/>
              </a:solidFill>
              <a:effectLst/>
              <a:latin typeface="+mn-ea"/>
              <a:sym typeface="+mn-ea"/>
            </a:endParaRPr>
          </a:p>
        </p:txBody>
      </p:sp>
      <p:sp>
        <p:nvSpPr>
          <p:cNvPr id="105023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基因编辑技术：CRISPR-Cas9等基因编辑技术将为生物工程与技术行业带来更多创新和突破。</a:t>
            </a:r>
            <a:endParaRPr altLang="en-US" dirty="0" sz="1400" lang="zh-CN" spc="150">
              <a:solidFill>
                <a:schemeClr val="tx1"/>
              </a:solidFill>
              <a:effectLst/>
              <a:latin typeface="+mn-ea"/>
              <a:sym typeface="+mn-ea"/>
            </a:endParaRPr>
          </a:p>
        </p:txBody>
      </p:sp>
      <p:sp>
        <p:nvSpPr>
          <p:cNvPr id="105024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人工智能和机器学习：在生物工程与技术领域的应用将提高生产效率、降低成本并加速创新。</a:t>
            </a:r>
            <a:endParaRPr altLang="en-US" sz="1400" lang="zh-CN" spc="150">
              <a:solidFill>
                <a:schemeClr val="tx1"/>
              </a:solidFill>
              <a:effectLst/>
              <a:latin typeface="+mn-ea"/>
              <a:sym typeface="+mn-ea"/>
            </a:endParaRPr>
          </a:p>
        </p:txBody>
      </p:sp>
      <p:sp>
        <p:nvSpPr>
          <p:cNvPr id="105024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生物制药和个性化医疗：随着技术的进步，生物制药和个性化医疗将成为未来生物工程与技术行业的重要发展方向。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76" name="标题 1"/>
          <p:cNvSpPr>
            <a:spLocks noGrp="1"/>
          </p:cNvSpPr>
          <p:nvPr>
            <p:ph type="title"/>
          </p:nvPr>
        </p:nvSpPr>
        <p:spPr/>
        <p:txBody>
          <a:bodyPr/>
          <a:p>
            <a:r>
              <a:rPr altLang="en-US" lang="zh-CN"/>
              <a:t>行业应用前景和挑战</a:t>
            </a:r>
            <a:endParaRPr altLang="en-US" lang="zh-CN"/>
          </a:p>
        </p:txBody>
      </p:sp>
      <p:sp>
        <p:nvSpPr>
          <p:cNvPr id="1050278"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50280"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282"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284" name="标题"/>
          <p:cNvSpPr txBox="1"/>
          <p:nvPr>
            <p:custDataLst>
              <p:tags r:id="rId4"/>
            </p:custDataLst>
          </p:nvPr>
        </p:nvSpPr>
        <p:spPr>
          <a:xfrm>
            <a:off x="1210284" y="1556052"/>
            <a:ext cx="3589122" cy="375184"/>
          </a:xfrm>
          <a:prstGeom prst="rect"/>
          <a:noFill/>
        </p:spPr>
        <p:txBody>
          <a:bodyPr anchor="b" bIns="0" lIns="0" rIns="0" rtlCol="0" tIns="0" wrap="square">
            <a:normAutofit fontScale="8250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医疗健康领域：个性化医疗、精准医疗等</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286"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88"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50290"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292"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294"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296"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298"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300"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302"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304"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306"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308"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310"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312"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314"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316"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318"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320"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322"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324"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50326"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50328"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50330"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solidFill>
                  <a:srgbClr val="000000"/>
                </a:solidFill>
                <a:effectLst/>
                <a:uLnTx/>
                <a:uFillTx/>
                <a:latin typeface="+mj-ea"/>
                <a:ea typeface="+mj-ea"/>
                <a:cs typeface="+mn-cs"/>
              </a:rPr>
              <a:t>农业领域：生物农药、生物肥料等</a:t>
            </a:r>
            <a:endParaRPr altLang="en-US" baseline="0" b="1" cap="none" dirty="0" sz="1100" i="0" kern="1200" kumimoji="0" lang="zh-CN" noProof="0" normalizeH="0" spc="300" strike="noStrike" u="none">
              <a:ln>
                <a:noFill/>
              </a:ln>
              <a:solidFill>
                <a:srgbClr val="000000"/>
              </a:solidFill>
              <a:effectLst/>
              <a:uLnTx/>
              <a:uFillTx/>
              <a:latin typeface="+mj-ea"/>
              <a:ea typeface="+mj-ea"/>
              <a:cs typeface="+mn-cs"/>
            </a:endParaRPr>
          </a:p>
        </p:txBody>
      </p:sp>
      <p:sp>
        <p:nvSpPr>
          <p:cNvPr id="1050332"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34"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环保领域：生物降解材料、生物能源等</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50336"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38"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食品领域：生物技术应用于食品加工、食品安全等  挑战</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40"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挑战</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42" name="标题"/>
          <p:cNvSpPr txBox="1"/>
          <p:nvPr>
            <p:custDataLst>
              <p:tags r:id="rId33"/>
            </p:custDataLst>
          </p:nvPr>
        </p:nvSpPr>
        <p:spPr>
          <a:xfrm>
            <a:off x="1210284" y="364742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技术创新：不断推动生物工程与技术的突破</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44"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46" name="标题"/>
          <p:cNvSpPr txBox="1"/>
          <p:nvPr>
            <p:custDataLst>
              <p:tags r:id="rId35"/>
            </p:custDataLst>
          </p:nvPr>
        </p:nvSpPr>
        <p:spPr>
          <a:xfrm>
            <a:off x="7392555" y="4170096"/>
            <a:ext cx="3589122" cy="375184"/>
          </a:xfrm>
          <a:prstGeom prst="rect"/>
          <a:noFill/>
        </p:spPr>
        <p:txBody>
          <a:bodyPr anchor="b" bIns="0" lIns="0" rIns="0" rtlCol="0" tIns="0" wrap="square">
            <a:normAutofit fontScale="825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法规政策：适应行业发展的法规政策调整</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48"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50" name="标题"/>
          <p:cNvSpPr txBox="1"/>
          <p:nvPr>
            <p:custDataLst>
              <p:tags r:id="rId37"/>
            </p:custDataLst>
          </p:nvPr>
        </p:nvSpPr>
        <p:spPr>
          <a:xfrm>
            <a:off x="1210284" y="4681965"/>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人才培养：加强生物工程与技术领域的人才培养</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52"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54"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跨界合作：促进与其他领域的跨界合作，推动行业发展</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56"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90" name="标题 1"/>
          <p:cNvSpPr>
            <a:spLocks noGrp="1"/>
          </p:cNvSpPr>
          <p:nvPr>
            <p:ph type="title"/>
          </p:nvPr>
        </p:nvSpPr>
        <p:spPr/>
        <p:txBody>
          <a:bodyPr/>
          <a:p>
            <a:r>
              <a:rPr altLang="en-US" lang="zh-CN"/>
              <a:t>政策支持和市场机遇</a:t>
            </a:r>
            <a:endParaRPr altLang="en-US" lang="zh-CN"/>
          </a:p>
        </p:txBody>
      </p:sp>
      <p:sp>
        <p:nvSpPr>
          <p:cNvPr id="10503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技术创新：生物工程与技术行业不断涌现新技术、新应用，推动行业快速发展</a:t>
            </a:r>
            <a:endParaRPr altLang="zh-CN" dirty="0" lang="en-US">
              <a:solidFill>
                <a:schemeClr val="dk1">
                  <a:lumMod val="80000"/>
                  <a:lumOff val="20000"/>
                </a:schemeClr>
              </a:solidFill>
              <a:latin typeface="+mn-ea"/>
              <a:sym typeface="+mn-ea"/>
            </a:endParaRPr>
          </a:p>
        </p:txBody>
      </p:sp>
      <p:sp>
        <p:nvSpPr>
          <p:cNvPr id="10504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政策支持：政府加大对生物工程与技术行业的扶持力度，推动行业发展</a:t>
            </a:r>
            <a:endParaRPr altLang="en-US" dirty="0" lang="zh-CN">
              <a:solidFill>
                <a:schemeClr val="dk1">
                  <a:lumMod val="80000"/>
                  <a:lumOff val="20000"/>
                </a:schemeClr>
              </a:solidFill>
              <a:latin typeface="+mn-ea"/>
              <a:sym typeface="+mn-ea"/>
            </a:endParaRPr>
          </a:p>
        </p:txBody>
      </p:sp>
      <p:sp>
        <p:nvSpPr>
          <p:cNvPr id="10504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市场机遇：生物工程与技术行业市场需求不断增长，为行业发展提供广阔空间</a:t>
            </a:r>
            <a:endParaRPr altLang="en-US" dirty="0" lang="zh-CN">
              <a:solidFill>
                <a:schemeClr val="dk1">
                  <a:lumMod val="80000"/>
                  <a:lumOff val="20000"/>
                </a:schemeClr>
              </a:solidFill>
              <a:latin typeface="+mn-ea"/>
              <a:sym typeface="+mn-ea"/>
            </a:endParaRPr>
          </a:p>
        </p:txBody>
      </p:sp>
      <p:sp>
        <p:nvSpPr>
          <p:cNvPr id="10504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国际化发展：生物工程与技术行业积极拓展国际市场，提升国际竞争力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56" name="标题 1"/>
          <p:cNvSpPr>
            <a:spLocks noGrp="1"/>
          </p:cNvSpPr>
          <p:nvPr>
            <p:ph type="title"/>
          </p:nvPr>
        </p:nvSpPr>
        <p:spPr/>
        <p:txBody>
          <a:bodyPr/>
          <a:p>
            <a:r>
              <a:rPr altLang="en-US" lang="zh-CN"/>
              <a:t>推动生物工程与技术行业发展建议</a:t>
            </a:r>
            <a:endParaRPr altLang="en-US" lang="zh-CN"/>
          </a:p>
        </p:txBody>
      </p:sp>
      <p:sp>
        <p:nvSpPr>
          <p:cNvPr id="105045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6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加强科技创新，提高技术水平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6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6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培养高素质人才，加强人才队伍建设</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7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7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推动产学研合作，促进科技成果转化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7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7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加强政策支持，优化行业发展环境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14"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516"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518"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520"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4*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4*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5_1"/>
  <p:tag name="KSO_WM_UNIT_ID" val="diagram20231677_4*l_h_i*1_5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7_4*l_h_f*1_5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4*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4*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4*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4*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4*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4*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1_1"/>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1_2"/>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4,&quot;pos&quot;:0,&quot;transparency&quot;:0},{&quot;brightness&quot;:0.8999999761581421,&quot;colorType&quot;:1,&quot;foreColorIndex&quot;:5,&quot;pos&quot;:1,&quot;transparency&quot;:0}],&quot;type&quot;:3},&quot;glow&quot;:{&quot;colorType&quot;:0},&quot;line&quot;:{&quot;gradient&quot;:[{&quot;brightness&quot;:0.6000000238418579,&quot;colorType&quot;:1,&quot;foreColorIndex&quot;:5,&quot;pos&quot;:0,&quot;transparency&quot;:0},{&quot;brightness&quot;:0.6000000238418579,&quot;colorType&quot;:1,&quot;foreColorIndex&quot;:5,&quot;pos&quot;:1,&quot;transparency&quot;:1}],&quot;type&quot;:2},&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1_3"/>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1_3"/>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7599999904632568},&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565_4*l_h_a*1_1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添加项标题"/>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565_4*l_h_f*1_1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单击此处输入你的项正文，文字是您思想的提炼，请尽量言简意赅的阐述观点"/>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2_1"/>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2_1"/>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8,&quot;pos&quot;:0,&quot;transparency&quot;:0},{&quot;brightness&quot;:-0.2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2_2"/>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2_2"/>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4,&quot;pos&quot;:0,&quot;transparency&quot;:0},{&quot;brightness&quot;:0.8999999761581421,&quot;colorType&quot;:1,&quot;foreColorIndex&quot;:8,&quot;pos&quot;:1,&quot;transparency&quot;:0}],&quot;type&quot;:3},&quot;glow&quot;:{&quot;colorType&quot;:0},&quot;line&quot;:{&quot;gradient&quot;:[{&quot;brightness&quot;:0.6000000238418579,&quot;colorType&quot;:1,&quot;foreColorIndex&quot;:8,&quot;pos&quot;:0,&quot;transparency&quot;:0},{&quot;brightness&quot;:0.6000000238418579,&quot;colorType&quot;:1,&quot;foreColorIndex&quot;:8,&quot;pos&quot;:1,&quot;transparency&quot;:1}],&quot;type&quot;:2},&quot;shadow&quot;:{&quot;brightness&quot;:0,&quot;colorType&quot;:1,&quot;foreColorIndex&quot;:8,&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2_3"/>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2_3"/>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8,&quot;pos&quot;:0.6899999976158142,&quot;transparency&quot;:0},{&quot;brightness&quot;:0.4000000059604645,&quot;colorType&quot;:1,&quot;foreColorIndex&quot;:8,&quot;pos&quot;:0,&quot;transparency&quot;:0},{&quot;brightness&quot;:0.20000000298023224,&quot;colorType&quot;:1,&quot;foreColorIndex&quot;:8,&quot;pos&quot;:1,&quot;transparency&quot;:0}],&quot;type&quot;:3},&quot;glow&quot;:{&quot;colorType&quot;:0},&quot;line&quot;:{&quot;type&quot;:0},&quot;shadow&quot;:{&quot;brightness&quot;:0,&quot;colorType&quot;:1,&quot;foreColorIndex&quot;:8,&quot;transparency&quot;:0.7599999904632568},&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565_4*l_h_a*1_2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添加项标题"/>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565_4*l_h_f*1_2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单击此处输入你的项正文，文字是您思想的提炼，请尽量言简意赅的阐述观点"/>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3_1"/>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3_1"/>
  <p:tag name="KSO_WM_UNIT_FILL_FORE_SCHEMECOLOR_INDEX" val="10"/>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0,&quot;pos&quot;:0,&quot;transparency&quot;:0},{&quot;brightness&quot;:-0.25,&quot;colorType&quot;:1,&quot;foreColorIndex&quot;:10,&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3_2"/>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3_2"/>
  <p:tag name="KSO_WM_UNIT_FILL_FORE_SCHEMECOLOR_INDEX" val="10"/>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4,&quot;pos&quot;:0,&quot;transparency&quot;:0},{&quot;brightness&quot;:0.8999999761581421,&quot;colorType&quot;:1,&quot;foreColorIndex&quot;:10,&quot;pos&quot;:1,&quot;transparency&quot;:0}],&quot;type&quot;:3},&quot;glow&quot;:{&quot;colorType&quot;:0},&quot;line&quot;:{&quot;gradient&quot;:[{&quot;brightness&quot;:0.6000000238418579,&quot;colorType&quot;:1,&quot;foreColorIndex&quot;:10,&quot;pos&quot;:0,&quot;transparency&quot;:0},{&quot;brightness&quot;:0.6000000238418579,&quot;colorType&quot;:1,&quot;foreColorIndex&quot;:10,&quot;pos&quot;:1,&quot;transparency&quot;:0}],&quot;type&quot;:2},&quot;shadow&quot;:{&quot;brightness&quot;:0,&quot;colorType&quot;:1,&quot;foreColorIndex&quot;:10,&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3_3"/>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3_3"/>
  <p:tag name="KSO_WM_UNIT_FILL_FORE_SCHEMECOLOR_INDEX" val="10"/>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0,&quot;pos&quot;:0.6899999976158142,&quot;transparency&quot;:0},{&quot;brightness&quot;:0.4000000059604645,&quot;colorType&quot;:1,&quot;foreColorIndex&quot;:10,&quot;pos&quot;:0,&quot;transparency&quot;:0},{&quot;brightness&quot;:0.20000000298023224,&quot;colorType&quot;:1,&quot;foreColorIndex&quot;:10,&quot;pos&quot;:1,&quot;transparency&quot;:0}],&quot;type&quot;:3},&quot;glow&quot;:{&quot;colorType&quot;:0},&quot;line&quot;:{&quot;type&quot;:0},&quot;shadow&quot;:{&quot;brightness&quot;:0,&quot;colorType&quot;:1,&quot;foreColorIndex&quot;:5,&quot;transparency&quot;:0.7599999904632568},&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565_4*l_h_a*1_3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添加项标题"/>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565_4*l_h_f*1_3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单击此处输入你的项正文，文字是您思想的提炼，请尽量言简意赅的阐述观点"/>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4_1"/>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4_1"/>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4_2"/>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4_2"/>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4,&quot;pos&quot;:0,&quot;transparency&quot;:0},{&quot;brightness&quot;:0.8999999761581421,&quot;colorType&quot;:1,&quot;foreColorIndex&quot;:5,&quot;pos&quot;:1,&quot;transparency&quot;:0}],&quot;type&quot;:3},&quot;glow&quot;:{&quot;colorType&quot;:0},&quot;line&quot;:{&quot;gradient&quot;:[{&quot;brightness&quot;:0.6000000238418579,&quot;colorType&quot;:1,&quot;foreColorIndex&quot;:5,&quot;pos&quot;:0,&quot;transparency&quot;:0},{&quot;brightness&quot;:0.6000000238418579,&quot;colorType&quot;:1,&quot;foreColorIndex&quot;:5,&quot;pos&quot;:1,&quot;transparency&quot;:1}],&quot;type&quot;:2},&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4_3"/>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4_3"/>
  <p:tag name="KSO_WM_UNIT_FILL_FORE_SCHEMECOLOR_INDEX" val="5"/>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5,&quot;pos&quot;:0.6899999976158142,&quot;transparency&quot;:0},{&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7599999904632568},&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565_4*l_h_a*1_4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添加项标题"/>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565_4*l_h_f*1_4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单击此处输入你的项正文，文字是您思想的提炼，请尽量言简意赅的阐述观点"/>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5_1"/>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5_1"/>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8,&quot;pos&quot;:0,&quot;transparency&quot;:0},{&quot;brightness&quot;:-0.2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5_2"/>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5_2"/>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14,&quot;pos&quot;:0,&quot;transparency&quot;:0},{&quot;brightness&quot;:0.8999999761581421,&quot;colorType&quot;:1,&quot;foreColorIndex&quot;:8,&quot;pos&quot;:1,&quot;transparency&quot;:0}],&quot;type&quot;:3},&quot;glow&quot;:{&quot;colorType&quot;:0},&quot;line&quot;:{&quot;gradient&quot;:[{&quot;brightness&quot;:0.6000000238418579,&quot;colorType&quot;:1,&quot;foreColorIndex&quot;:8,&quot;pos&quot;:0,&quot;transparency&quot;:0},{&quot;brightness&quot;:0.6000000238418579,&quot;colorType&quot;:1,&quot;foreColorIndex&quot;:8,&quot;pos&quot;:1,&quot;transparency&quot;:1}],&quot;type&quot;:2},&quot;shadow&quot;:{&quot;brightness&quot;:0,&quot;colorType&quot;:1,&quot;foreColorIndex&quot;:8,&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565_4*l_h_i*1_5_3"/>
  <p:tag name="KSO_WM_TEMPLATE_CATEGORY" val="diagram"/>
  <p:tag name="KSO_WM_TEMPLATE_INDEX" val="20231565"/>
  <p:tag name="KSO_WM_UNIT_LAYERLEVEL" val="1_1_1"/>
  <p:tag name="KSO_WM_TAG_VERSION" val="3.0"/>
  <p:tag name="KSO_WM_BEAUTIFY_FLAG" val="#wm#"/>
  <p:tag name="KSO_WM_DIAGRAM_VERSION" val="3"/>
  <p:tag name="KSO_WM_DIAGRAM_COLOR_TRICK" val="3"/>
  <p:tag name="KSO_WM_DIAGRAM_COLOR_TEXT_CAN_REMOVE" val="n"/>
  <p:tag name="KSO_WM_DIAGRAM_GROUP_CODE" val="l1-1"/>
  <p:tag name="KSO_WM_UNIT_TYPE" val="l_h_i"/>
  <p:tag name="KSO_WM_UNIT_INDEX" val="1_5_3"/>
  <p:tag name="KSO_WM_UNIT_FILL_FORE_SCHEMECOLOR_INDEX" val="8"/>
  <p:tag name="KSO_WM_DIAGRAM_MAX_ITEMCNT" val="6"/>
  <p:tag name="KSO_WM_DIAGRAM_MIN_ITEMCNT" val="2"/>
  <p:tag name="KSO_WM_DIAGRAM_VIRTUALLY_FRAME" val="{&quot;height&quot;:346.11078740157484,&quot;width&quot;:814.2380314960631}"/>
  <p:tag name="KSO_WM_DIAGRAM_COLOR_MATCH_VALUE" val="{&quot;shape&quot;:{&quot;fill&quot;:{&quot;gradient&quot;:[{&quot;brightness&quot;:0,&quot;colorType&quot;:1,&quot;foreColorIndex&quot;:8,&quot;pos&quot;:0.6899999976158142,&quot;transparency&quot;:0},{&quot;brightness&quot;:0.4000000059604645,&quot;colorType&quot;:1,&quot;foreColorIndex&quot;:8,&quot;pos&quot;:0,&quot;transparency&quot;:0},{&quot;brightness&quot;:0.20000000298023224,&quot;colorType&quot;:1,&quot;foreColorIndex&quot;:8,&quot;pos&quot;:1,&quot;transparency&quot;:0}],&quot;type&quot;:3},&quot;glow&quot;:{&quot;colorType&quot;:0},&quot;line&quot;:{&quot;type&quot;:0},&quot;shadow&quot;:{&quot;brightness&quot;:0,&quot;colorType&quot;:1,&quot;foreColorIndex&quot;:8,&quot;transparency&quot;:0.7599999904632568},&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565_4*l_h_a*1_5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添加项标题"/>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565_4*l_h_f*1_5_1"/>
  <p:tag name="KSO_WM_TEMPLATE_CATEGORY" val="diagram"/>
  <p:tag name="KSO_WM_TEMPLATE_INDEX" val="20231565"/>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3"/>
  <p:tag name="KSO_WM_DIAGRAM_COLOR_TEXT_CAN_REMOVE" val="n"/>
  <p:tag name="KSO_WM_DIAGRAM_GROUP_CODE" val="l1-1"/>
  <p:tag name="KSO_WM_UNIT_PRESET_TEXT" val="单击此处输入你的项正文，文字是您思想的提炼，请尽量言简意赅的阐述观点"/>
  <p:tag name="KSO_WM_DIAGRAM_MAX_ITEMCNT" val="6"/>
  <p:tag name="KSO_WM_DIAGRAM_MIN_ITEMCNT" val="2"/>
  <p:tag name="KSO_WM_DIAGRAM_VIRTUALLY_FRAME" val="{&quot;height&quot;:346.11078740157484,&quot;width&quot;:814.2380314960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4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427.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2023-12-17T09:13:15Z</dcterms:created>
  <dcterms:modified xsi:type="dcterms:W3CDTF">2023-12-17T09:13:15Z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dfb560b4f20e43e5b180ba13d6e17069_21</vt:lpwstr>
  </property>
</Properties>
</file>