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200" r:id="rId1"/>
    <p:sldMasterId id="2147492237" r:id="rId2"/>
  </p:sldMasterIdLst>
  <p:notesMasterIdLst>
    <p:notesMasterId r:id="rId3"/>
  </p:notesMasterIdLst>
  <p:sldIdLst>
    <p:sldId id="4026" r:id="rId4"/>
    <p:sldId id="4029" r:id="rId5"/>
    <p:sldId id="4032" r:id="rId6"/>
    <p:sldId id="4035" r:id="rId7"/>
    <p:sldId id="4038" r:id="rId8"/>
    <p:sldId id="4041" r:id="rId9"/>
    <p:sldId id="4044" r:id="rId10"/>
    <p:sldId id="4047" r:id="rId11"/>
    <p:sldId id="4050" r:id="rId12"/>
    <p:sldId id="4053" r:id="rId13"/>
    <p:sldId id="4056" r:id="rId14"/>
    <p:sldId id="4059" r:id="rId15"/>
    <p:sldId id="4062" r:id="rId16"/>
    <p:sldId id="4065" r:id="rId17"/>
    <p:sldId id="4068" r:id="rId18"/>
    <p:sldId id="4071" r:id="rId19"/>
    <p:sldId id="4074" r:id="rId20"/>
    <p:sldId id="4077" r:id="rId21"/>
    <p:sldId id="4080" r:id="rId22"/>
    <p:sldId id="4083" r:id="rId23"/>
    <p:sldId id="4086" r:id="rId24"/>
    <p:sldId id="4089" r:id="rId25"/>
    <p:sldId id="4092" r:id="rId26"/>
    <p:sldId id="4095" r:id="rId27"/>
    <p:sldId id="4098" r:id="rId28"/>
    <p:sldId id="4101" r:id="rId29"/>
    <p:sldId id="4104" r:id="rId30"/>
    <p:sldId id="4107" r:id="rId31"/>
    <p:sldId id="4110" r:id="rId32"/>
    <p:sldId id="4113" r:id="rId33"/>
    <p:sldId id="4116" r:id="rId34"/>
    <p:sldId id="4119" r:id="rId35"/>
    <p:sldId id="4122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01" r:id="rId1"/>
    <p:sldLayoutId id="2147492202" r:id="rId2"/>
    <p:sldLayoutId id="2147492203" r:id="rId3"/>
    <p:sldLayoutId id="2147492204" r:id="rId4"/>
    <p:sldLayoutId id="2147492205" r:id="rId5"/>
    <p:sldLayoutId id="2147492206" r:id="rId6"/>
    <p:sldLayoutId id="2147492207" r:id="rId7"/>
    <p:sldLayoutId id="2147492208" r:id="rId8"/>
    <p:sldLayoutId id="2147492209" r:id="rId9"/>
    <p:sldLayoutId id="2147492210" r:id="rId10"/>
    <p:sldLayoutId id="214749221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38" r:id="rId1"/>
    <p:sldLayoutId id="2147492239" r:id="rId2"/>
    <p:sldLayoutId id="2147492240" r:id="rId3"/>
    <p:sldLayoutId id="2147492241" r:id="rId4"/>
    <p:sldLayoutId id="2147492242" r:id="rId5"/>
    <p:sldLayoutId id="2147492243" r:id="rId6"/>
    <p:sldLayoutId id="2147492244" r:id="rId7"/>
    <p:sldLayoutId id="2147492245" r:id="rId8"/>
    <p:sldLayoutId id="2147492246" r:id="rId9"/>
    <p:sldLayoutId id="2147492247" r:id="rId10"/>
    <p:sldLayoutId id="214749224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tags" Target="../tags/tag79.xml"/><Relationship Id="rId20" Type="http://schemas.openxmlformats.org/officeDocument/2006/relationships/tags" Target="../tags/tag80.xml"/><Relationship Id="rId21" Type="http://schemas.openxmlformats.org/officeDocument/2006/relationships/tags" Target="../tags/tag8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tags" Target="../tags/tag242.xml"/><Relationship Id="rId18" Type="http://schemas.openxmlformats.org/officeDocument/2006/relationships/tags" Target="../tags/tag243.xml"/><Relationship Id="rId19" Type="http://schemas.openxmlformats.org/officeDocument/2006/relationships/tags" Target="../tags/tag244.xml"/><Relationship Id="rId20" Type="http://schemas.openxmlformats.org/officeDocument/2006/relationships/tags" Target="../tags/tag245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社会参与与实践活动在初中教育中的价值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16"/>
          <p:cNvSpPr/>
          <p:nvPr>
            <p:custDataLst>
              <p:tags r:id="rId3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4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5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6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7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8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9"/>
            </p:custDataLst>
          </p:nvPr>
        </p:nvSpPr>
        <p:spPr>
          <a:xfrm flipH="1">
            <a:off x="16637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0"/>
            </p:custDataLst>
          </p:nvPr>
        </p:nvSpPr>
        <p:spPr>
          <a:xfrm>
            <a:off x="11493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1"/>
            </p:custDataLst>
          </p:nvPr>
        </p:nvSpPr>
        <p:spPr>
          <a:xfrm flipH="1">
            <a:off x="220726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2"/>
            </p:custDataLst>
          </p:nvPr>
        </p:nvSpPr>
        <p:spPr>
          <a:xfrm>
            <a:off x="215582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3"/>
            </p:custDataLst>
          </p:nvPr>
        </p:nvSpPr>
        <p:spPr>
          <a:xfrm flipH="1">
            <a:off x="418338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4"/>
            </p:custDataLst>
          </p:nvPr>
        </p:nvSpPr>
        <p:spPr>
          <a:xfrm>
            <a:off x="413194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 flipH="1">
            <a:off x="616204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6"/>
            </p:custDataLst>
          </p:nvPr>
        </p:nvSpPr>
        <p:spPr>
          <a:xfrm>
            <a:off x="611060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7"/>
            </p:custDataLst>
          </p:nvPr>
        </p:nvSpPr>
        <p:spPr>
          <a:xfrm flipH="1">
            <a:off x="8176895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8"/>
            </p:custDataLst>
          </p:nvPr>
        </p:nvSpPr>
        <p:spPr>
          <a:xfrm>
            <a:off x="812546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19"/>
            </p:custDataLst>
          </p:nvPr>
        </p:nvSpPr>
        <p:spPr>
          <a:xfrm flipH="1">
            <a:off x="1016381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0"/>
            </p:custDataLst>
          </p:nvPr>
        </p:nvSpPr>
        <p:spPr>
          <a:xfrm>
            <a:off x="1013587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社会参与与实践活动的意义</a:t>
            </a:r>
            <a:endParaRPr altLang="en-US" dirty="0" lang="zh-CN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提升学生综合素质</a:t>
            </a:r>
            <a:endParaRPr altLang="en-US" lang="zh-CN"/>
          </a:p>
        </p:txBody>
      </p:sp>
      <p:sp>
        <p:nvSpPr>
          <p:cNvPr id="104885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增强学生的社会责任感和公民意识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培养学生的团队协作和沟通能力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提高学生的创新思维和实践能力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促进学生个人成长和全面发展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培养学生社会责任感</a:t>
            </a:r>
            <a:endParaRPr altLang="en-US" lang="zh-CN"/>
          </a:p>
        </p:txBody>
      </p:sp>
      <p:sp>
        <p:nvSpPr>
          <p:cNvPr id="104889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增强学生对社会的认识和了解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培养学生的团队合作意识和协作能力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提高学生的沟通能力和人际交往能力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培养学生的公民意识和责任感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增强团队合作意识</a:t>
            </a:r>
            <a:endParaRPr altLang="en-US" lang="zh-CN"/>
          </a:p>
        </p:txBody>
      </p:sp>
      <p:sp>
        <p:nvSpPr>
          <p:cNvPr id="104895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5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初中阶段是学生团队合作意识形成的关键时期，社会参与与实践活动能够提供更多团队合作的机会，让学生在实践中学习如何与他人协作。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通过社会参与与实践活动，学生可以更好地理解团队中每个成员的作用，学会尊重他人、倾听他人的意见，增强团队凝聚力。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在社会参与与实践活动中，学生需要共同制定计划、分工合作、解决问题，这些过程都需要团队合作来完成，有助于培养学生的团队合作精神。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团队合作意识是现代社会中非常重要的素质之一，通过社会参与与实践活动，学生可以更好地适应社会发展的需要，为未来的职业发展奠定基础。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锻炼学生实践能力</a:t>
            </a:r>
            <a:endParaRPr altLang="en-US" lang="zh-CN"/>
          </a:p>
        </p:txBody>
      </p:sp>
      <p:sp>
        <p:nvSpPr>
          <p:cNvPr id="1049010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4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增强学生的团队协作能力，提高沟通协调能力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8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培养学生的创新思维和实践能力，为未来的职业发展打下基础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提高学生动手能力，增强实际操作技能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2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培养学生解决问题的能力，增强应对挑战的能力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社会参与与实践活动在初中教育中的价值体现</a:t>
            </a:r>
            <a:endParaRPr altLang="en-US" dirty="0" lang="zh-CN"/>
          </a:p>
        </p:txBody>
      </p:sp>
      <p:sp>
        <p:nvSpPr>
          <p:cNvPr id="10490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促进知识运用与技能提升</a:t>
            </a:r>
            <a:endParaRPr altLang="en-US" lang="zh-CN"/>
          </a:p>
        </p:txBody>
      </p:sp>
      <p:sp>
        <p:nvSpPr>
          <p:cNvPr id="104909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增强解决问题的能力：在社会参与和实践活动中，学生需要学会独立思考和团队协作，从而提升解决问题的能力。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培养创新思维：通过实践活动的探索和尝试，学生能够激发创新思维，培养创新意识和创造力。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促进知识运用：通过实践活动，学生能够将理论知识与实际相结合，加深对知识的理解和运用能力。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提升技能水平：实践活动为学生提供了实际操作的机会，有助于提高学生的技能水平和动手能力。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增强学生自我认知与自我管理能力</a:t>
            </a:r>
            <a:endParaRPr altLang="en-US" lang="zh-CN"/>
          </a:p>
        </p:txBody>
      </p:sp>
      <p:sp>
        <p:nvSpPr>
          <p:cNvPr id="10491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6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增强学生自我认知与自我管理能力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2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提升学生团队协作与沟通能力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8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培养学生创新思维与实践能力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4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促进学生社会责任感与公民意识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拓展学生视野与思维方式</a:t>
            </a:r>
            <a:endParaRPr altLang="en-US" lang="zh-CN"/>
          </a:p>
        </p:txBody>
      </p:sp>
      <p:sp>
        <p:nvSpPr>
          <p:cNvPr id="1049212" name="正文"/>
          <p:cNvSpPr txBox="1"/>
          <p:nvPr>
            <p:custDataLst>
              <p:tags r:id="rId1"/>
            </p:custDataLst>
          </p:nvPr>
        </p:nvSpPr>
        <p:spPr>
          <a:xfrm>
            <a:off x="31299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拓展学生视野：通过参与实践活动，学生能够了解社会、接触不同人群和文化，从而拓展自己的视野。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标题"/>
          <p:cNvSpPr txBox="1"/>
          <p:nvPr>
            <p:custDataLst>
              <p:tags r:id="rId2"/>
            </p:custDataLst>
          </p:nvPr>
        </p:nvSpPr>
        <p:spPr>
          <a:xfrm>
            <a:off x="31305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6" name="标题"/>
          <p:cNvSpPr txBox="1"/>
          <p:nvPr>
            <p:custDataLst>
              <p:tags r:id="rId3"/>
            </p:custDataLst>
          </p:nvPr>
        </p:nvSpPr>
        <p:spPr>
          <a:xfrm>
            <a:off x="31305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8" name="正文"/>
          <p:cNvSpPr txBox="1"/>
          <p:nvPr>
            <p:custDataLst>
              <p:tags r:id="rId4"/>
            </p:custDataLst>
          </p:nvPr>
        </p:nvSpPr>
        <p:spPr>
          <a:xfrm>
            <a:off x="31305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促进团队协作：在实践活动中，学生需要与他人合作完成任务，这种经历有助于培养学生的团队协作意识和沟通能力。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5"/>
            </p:custDataLst>
          </p:nvPr>
        </p:nvSpPr>
        <p:spPr>
          <a:xfrm>
            <a:off x="31305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培养创新思维：实践活动往往需要学生自主探索、发现问题并寻找解决方案，这种过程有助于培养学生的创新思维和解决问题的能力。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标题"/>
          <p:cNvSpPr txBox="1"/>
          <p:nvPr>
            <p:custDataLst>
              <p:tags r:id="rId6"/>
            </p:custDataLst>
          </p:nvPr>
        </p:nvSpPr>
        <p:spPr>
          <a:xfrm>
            <a:off x="31312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4" name="标题"/>
          <p:cNvSpPr txBox="1"/>
          <p:nvPr>
            <p:custDataLst>
              <p:tags r:id="rId7"/>
            </p:custDataLst>
          </p:nvPr>
        </p:nvSpPr>
        <p:spPr>
          <a:xfrm>
            <a:off x="31312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6" name="正文"/>
          <p:cNvSpPr txBox="1"/>
          <p:nvPr>
            <p:custDataLst>
              <p:tags r:id="rId8"/>
            </p:custDataLst>
          </p:nvPr>
        </p:nvSpPr>
        <p:spPr>
          <a:xfrm>
            <a:off x="31305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增强实践能力：通过实践活动，学生能够将所学知识应用于实际中，提高自己的实践能力。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培养学生创新精神与实践能力</a:t>
            </a:r>
            <a:endParaRPr altLang="en-US" lang="zh-CN"/>
          </a:p>
        </p:txBody>
      </p:sp>
      <p:sp>
        <p:nvSpPr>
          <p:cNvPr id="104926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6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创新精神：通过社会参与与实践活动，培养学生的创新思维和解决问题的能力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实践能力：在活动中，学生能够将理论知识与实际操作相结合，提高动手能力和实践能力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团队合作：社会参与与实践活动有助于培养学生的团队合作精神和沟通能力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社会责任感：通过参与社会活动，学生能够更好地了解社会，增强社会责任感和公民意识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社会参与与实践活动的实施方式</a:t>
            </a:r>
            <a:endParaRPr altLang="en-US" dirty="0" lang="zh-CN"/>
          </a:p>
        </p:txBody>
      </p:sp>
      <p:sp>
        <p:nvSpPr>
          <p:cNvPr id="10493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组织志愿服务活动</a:t>
            </a:r>
            <a:endParaRPr altLang="en-US" lang="zh-CN"/>
          </a:p>
        </p:txBody>
      </p:sp>
      <p:sp>
        <p:nvSpPr>
          <p:cNvPr id="1049348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定义：组织学生参与志愿服务活动，如社区服务、义务劳动等。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目的：培养学生的社会责任感和奉献精神，提高其团队合作和沟通能力。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实施方式：学校或教师发起志愿服务项目，学生自愿报名参加，定期开展活动。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价值：通过志愿服务活动，学生能够了解社会需求，增强社会责任感，提高自身综合素质。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开展社会调查与研究</a:t>
            </a:r>
            <a:endParaRPr altLang="en-US" lang="zh-CN"/>
          </a:p>
        </p:txBody>
      </p:sp>
      <p:sp>
        <p:nvSpPr>
          <p:cNvPr id="10493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确定调查主题和目的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实施调查，收集数据和信息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分析调查结果，撰写调查报告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设计调查问卷或访谈提纲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参与社区共建项目</a:t>
            </a:r>
            <a:endParaRPr altLang="en-US" lang="zh-CN"/>
          </a:p>
        </p:txBody>
      </p:sp>
      <p:sp>
        <p:nvSpPr>
          <p:cNvPr id="104946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组织学生参与社区共建项目，如社区绿化、环保活动等，增强学生的社会责任感和团队协作能力。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开展社会实践课程，让学生参与到社会实践中，如社会调查、志愿服务等，提高学生的实践能力和社会适应能力。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鼓励学生参与社区的文化活动，如社区文艺演出、文化展览等，提高学生的文化素养和审美能力。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引导学生参与社区的公益活动，如慈善捐赠、关爱弱势群体等，培养学生的公益意识和爱心。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举办主题实践活动</a:t>
            </a:r>
            <a:endParaRPr altLang="en-US" lang="zh-CN"/>
          </a:p>
        </p:txBody>
      </p:sp>
      <p:sp>
        <p:nvSpPr>
          <p:cNvPr id="104952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目的：通过主题实践活动，引导学生关注社会问题，增强社会责任感。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实施方式：组织学生参与各种主题实践活动，如志愿服务、社会调查、公益活动等。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意义：培养学生的团队协作精神和实践能力，提高综合素质。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注意事项：确保活动的安全和有效性，合理安排时间和资源，避免形式主义。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社会参与与实践活动的实施效果与评价</a:t>
            </a:r>
            <a:endParaRPr altLang="en-US" dirty="0" lang="zh-CN"/>
          </a:p>
        </p:txBody>
      </p:sp>
      <p:sp>
        <p:nvSpPr>
          <p:cNvPr id="10495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学生参与度与反馈评价</a:t>
            </a:r>
            <a:endParaRPr altLang="en-US" lang="zh-CN"/>
          </a:p>
        </p:txBody>
      </p:sp>
      <p:sp>
        <p:nvSpPr>
          <p:cNvPr id="10496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学生参与度：社会参与与实践活动能够提高学生的参与度，激发学生的学习兴趣和积极性。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实践能力提升：社会参与与实践活动能够提高学生的实践能力，增强学生的综合素质。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社会责任感培养：社会参与与实践活动能够培养学生的社会责任感，增强学生的社会意识。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反馈评价：通过学生的反馈评价，可以了解活动的实施效果，进一步优化活动方案，提高活动质量。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教师指导与课程设计评价</a:t>
            </a:r>
            <a:endParaRPr altLang="en-US" lang="zh-CN"/>
          </a:p>
        </p:txBody>
      </p:sp>
      <p:sp>
        <p:nvSpPr>
          <p:cNvPr id="104968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课程设计：课程设计的合理性和科学性，是否符合学生的学习需求和发展规律。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教师指导：教师在活动中的角色和作用，是否能够给予学生有效的指导和支持。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评价标准：评价社会参与与实践活动效果的指标和依据，包括学生的参与度、实践成果等。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反馈与改进：根据评价结果进行反馈和改进，不断提高社会参与与实践活动的质量和效果。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学校与社会支持评价</a:t>
            </a:r>
            <a:endParaRPr altLang="en-US" lang="zh-CN"/>
          </a:p>
        </p:txBody>
      </p:sp>
      <p:sp>
        <p:nvSpPr>
          <p:cNvPr id="104973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评价标准：活动效果、学生参与度、社会影响力等方面进行评价。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学校支持：提供场地、设备、师资等资源，促进活动的顺利开展。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社会支持：企业、社区等社会力量参与，提供资金、物资等方面的支持。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实际效果：提升学生综合素质、增强社会责任感、促进学校与社会互动。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活动成果与影响评价</a:t>
            </a:r>
            <a:endParaRPr altLang="en-US" lang="zh-CN"/>
          </a:p>
        </p:txBody>
      </p:sp>
      <p:sp>
        <p:nvSpPr>
          <p:cNvPr id="104979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提升学生综合素质：社会参与与实践活动有助于培养学生的团队协作、沟通交流、解决问题的能力，提高学生的综合素质。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增强社会责任感：通过参与社会实践活动，学生能够更好地了解社会、认识社会，增强社会责任感。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促进学校与社会的联系：社会参与与实践活动能够加强学校与社会的联系，使学校教育更加贴近社会需求。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推动社区发展：学生参与社区实践活动，能够为社区带来新的活力和创意，推动社区的发展。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社会参与与实践活动的挑战与对策</a:t>
            </a:r>
            <a:endParaRPr altLang="en-US" dirty="0" lang="zh-CN"/>
          </a:p>
        </p:txBody>
      </p:sp>
      <p:sp>
        <p:nvSpPr>
          <p:cNvPr id="1049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活动组织难度大</a:t>
            </a:r>
            <a:endParaRPr altLang="en-US" lang="zh-CN"/>
          </a:p>
        </p:txBody>
      </p:sp>
      <p:sp>
        <p:nvSpPr>
          <p:cNvPr id="1049884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活动组织难度大：由于初中生年龄较小，组织大型或复杂的实践活动难度较大，需要更多的资源和支持。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安全问题：初中生在参与社会实践活动时，安全问题是一个重要的考虑因素，需要采取有效的措施确保学生的安全。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时间安排：初中生的学习任务较重，时间安排上需要充分考虑学习与实践的平衡，合理安排活动时间。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资源有限：由于资源有限，一些学校可能无法提供足够的实践机会，需要更多的资源支持。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学生安全保障问题</a:t>
            </a:r>
            <a:endParaRPr altLang="en-US" lang="zh-CN"/>
          </a:p>
        </p:txBody>
      </p:sp>
      <p:sp>
        <p:nvSpPr>
          <p:cNvPr id="104992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挑战：活动过程中可能存在安全隐患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对策：制定完善的安全管理制度和应急预案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措施：加强安全教育，提高安全意识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责任：明确安全责任主体，确保安全工作落实到位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活动资源有限问题</a:t>
            </a:r>
            <a:endParaRPr altLang="en-US" lang="zh-CN"/>
          </a:p>
        </p:txBody>
      </p:sp>
      <p:sp>
        <p:nvSpPr>
          <p:cNvPr id="1049984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活动资源有限问题：由于资源有限，一些社会参与与实践活动的开展受到限制，无法满足所有学生的需求。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活动组织难度大：由于参与人员多、活动场地大，组织和管理社会参与与实践活动难度较大，需要充分准备和协调。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活动参与度不高：一些学生对于社会参与与实践活动的兴趣不高，参与度较低，需要采取措施提高其积极性。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活动效果不明显：由于社会参与与实践活动的成果需要较长时间才能显现，因此一些学生和家长可能会对活动的价值产生怀疑。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活动效果可持续性问题</a:t>
            </a:r>
            <a:endParaRPr altLang="en-US" lang="zh-CN"/>
          </a:p>
        </p:txBody>
      </p:sp>
      <p:sp>
        <p:nvSpPr>
          <p:cNvPr id="105002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挑战：如何确保活动效果的长期性和稳定性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对策：制定长期计划和目标，持续跟进和评估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措施：加强与社区和企业的合作，建立长效机制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实践案例：分享成功和失败的案例，总结经验教训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社会参与与实践活动的未来发展展望</a:t>
            </a:r>
            <a:endParaRPr altLang="en-US" dirty="0" lang="zh-CN"/>
          </a:p>
        </p:txBody>
      </p:sp>
      <p:sp>
        <p:nvSpPr>
          <p:cNvPr id="10500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创新活动形式与内容</a:t>
            </a:r>
            <a:endParaRPr altLang="en-US" lang="zh-CN"/>
          </a:p>
        </p:txBody>
      </p:sp>
      <p:sp>
        <p:nvSpPr>
          <p:cNvPr id="105011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结合科技手段，如虚拟现实、增强现实等技术，创新活动形式，提高参与度和体验感。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鼓励跨学科、跨领域合作，开展综合性实践活动，培养学生的综合素质。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利用社会资源，如企业、社区等，开展具有实际意义的实践活动，增强学生的社会责任感。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注重活动的持续性和长效性，开展长期实践活动，培养学生的持续参与和贡献精神。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加强学校与社会合作</a:t>
            </a:r>
            <a:endParaRPr altLang="en-US" lang="zh-CN"/>
          </a:p>
        </p:txBody>
      </p:sp>
      <p:sp>
        <p:nvSpPr>
          <p:cNvPr id="10501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学校与社区共同开展活动，增强学生社会责任感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政府支持学校开展社会实践活动，促进教育公平和社会进步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建立学校与家庭、社会三位一体的教育网络，形成教育合力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企业提供实践机会，培养学生职业技能和工作经验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完善政策支持与保障机制</a:t>
            </a:r>
            <a:endParaRPr altLang="en-US" lang="zh-CN"/>
          </a:p>
        </p:txBody>
      </p:sp>
      <p:sp>
        <p:nvSpPr>
          <p:cNvPr id="105024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政策支持：政府应出台相关政策，鼓励社会参与与实践活动的开展，提高活动的质量和影响力。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保障机制：建立完善的保障机制，确保社会参与与实践活动的安全和顺利进行，保护参与者的权益。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资金支持：政府和社会应共同投入资金，支持社会参与与实践活动的开展，促进其可持续发展。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人才培养：加强人才培养，提高社会参与与实践活动组织者和参与者的素质和能力，推动活动的创新和发展。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推广成功经验与案例</a:t>
            </a:r>
            <a:endParaRPr altLang="en-US" lang="zh-CN"/>
          </a:p>
        </p:txBody>
      </p:sp>
      <p:sp>
        <p:nvSpPr>
          <p:cNvPr id="105030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成功案例：某中学开展的社区服务项目，通过参与社区活动，提高学生的社会责任感和团队协作能力。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成功经验：注重实践与体验，将理论知识与实践相结合，培养学生的实际操作能力。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推广价值：借鉴成功经验，将实践活动纳入课程体系，提高教育质量。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未来展望：随着社会的发展，实践活动将更加注重创新、跨界和可持续发展，培养学生的综合素质和社会适应能力。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6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6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1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1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1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2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2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2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3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3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3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4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4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4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5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5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5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6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6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UNIT_VALUE" val="1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6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SLIDE_ID" val="custom2023099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78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2023-12-31T14:08:05Z</dcterms:created>
  <dcterms:modified xsi:type="dcterms:W3CDTF">2023-12-31T14:08:05Z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7eba2e5efb8b44adaeb8c538f084f061_21</vt:lpwstr>
  </property>
</Properties>
</file>