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handoutMasterIdLst>
    <p:handoutMasterId r:id="rId20"/>
  </p:handoutMasterIdLst>
  <p:sldIdLst>
    <p:sldId id="554" r:id="rId2"/>
    <p:sldId id="817" r:id="rId3"/>
    <p:sldId id="794" r:id="rId4"/>
    <p:sldId id="797" r:id="rId5"/>
    <p:sldId id="802" r:id="rId6"/>
    <p:sldId id="803" r:id="rId7"/>
    <p:sldId id="804" r:id="rId8"/>
    <p:sldId id="808" r:id="rId9"/>
    <p:sldId id="809" r:id="rId10"/>
    <p:sldId id="810" r:id="rId11"/>
    <p:sldId id="812" r:id="rId12"/>
    <p:sldId id="813" r:id="rId13"/>
    <p:sldId id="811" r:id="rId14"/>
    <p:sldId id="821" r:id="rId15"/>
    <p:sldId id="818" r:id="rId16"/>
    <p:sldId id="832" r:id="rId17"/>
    <p:sldId id="793" r:id="rId18"/>
  </p:sldIdLst>
  <p:sldSz cx="12192000" cy="6858000"/>
  <p:notesSz cx="7104063" cy="10234613"/>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userDrawn="1">
          <p15:clr>
            <a:srgbClr val="A4A3A4"/>
          </p15:clr>
        </p15:guide>
        <p15:guide id="2" pos="760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579C"/>
    <a:srgbClr val="154BB9"/>
    <a:srgbClr val="2D1FB0"/>
    <a:srgbClr val="F29102"/>
    <a:srgbClr val="FDFEE6"/>
    <a:srgbClr val="D78103"/>
    <a:srgbClr val="C9E5E9"/>
    <a:srgbClr val="00A376"/>
    <a:srgbClr val="C68E10"/>
    <a:srgbClr val="D498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72" autoAdjust="0"/>
    <p:restoredTop sz="94660"/>
  </p:normalViewPr>
  <p:slideViewPr>
    <p:cSldViewPr showGuides="1">
      <p:cViewPr varScale="1">
        <p:scale>
          <a:sx n="83" d="100"/>
          <a:sy n="83" d="100"/>
        </p:scale>
        <p:origin x="609" y="30"/>
      </p:cViewPr>
      <p:guideLst>
        <p:guide orient="horz"/>
        <p:guide pos="7602"/>
      </p:guideLst>
    </p:cSldViewPr>
  </p:slideViewPr>
  <p:notesTextViewPr>
    <p:cViewPr>
      <p:scale>
        <a:sx n="100" d="100"/>
        <a:sy n="100" d="100"/>
      </p:scale>
      <p:origin x="0" y="0"/>
    </p:cViewPr>
  </p:notesTextViewPr>
  <p:sorterViewPr>
    <p:cViewPr>
      <p:scale>
        <a:sx n="50" d="100"/>
        <a:sy n="50" d="100"/>
      </p:scale>
      <p:origin x="0" y="0"/>
    </p:cViewPr>
  </p:sorterViewPr>
  <p:notesViewPr>
    <p:cSldViewPr>
      <p:cViewPr varScale="1">
        <p:scale>
          <a:sx n="58" d="100"/>
          <a:sy n="58" d="100"/>
        </p:scale>
        <p:origin x="2554" y="8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fld id="{71C87711-5C9F-4979-8DC5-FE954C1C6B73}" type="datetimeFigureOut">
              <a:rPr lang="zh-CN" altLang="en-US" smtClean="0"/>
              <a:t>2025/2/10</a:t>
            </a:fld>
            <a:endParaRPr lang="zh-CN" altLang="en-US"/>
          </a:p>
        </p:txBody>
      </p:sp>
      <p:sp>
        <p:nvSpPr>
          <p:cNvPr id="4" name="页脚占位符 3"/>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fld id="{E6552B19-9FD7-4596-A9DD-BAF64DCB4C1A}"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3078427" cy="511731"/>
          </a:xfrm>
          <a:prstGeom prst="rect">
            <a:avLst/>
          </a:prstGeom>
        </p:spPr>
        <p:txBody>
          <a:bodyPr vert="horz" lIns="99067" tIns="49534" rIns="99067" bIns="49534" rtlCol="0"/>
          <a:lstStyle>
            <a:lvl1pPr algn="l" fontAlgn="auto">
              <a:spcBef>
                <a:spcPts val="0"/>
              </a:spcBef>
              <a:spcAft>
                <a:spcPts val="0"/>
              </a:spcAft>
              <a:defRPr sz="1300">
                <a:latin typeface="+mn-lt"/>
                <a:ea typeface="+mn-ea"/>
              </a:defRPr>
            </a:lvl1pPr>
          </a:lstStyle>
          <a:p>
            <a:pPr>
              <a:defRPr/>
            </a:pPr>
            <a:endParaRPr lang="zh-CN" altLang="en-US"/>
          </a:p>
        </p:txBody>
      </p:sp>
      <p:sp>
        <p:nvSpPr>
          <p:cNvPr id="3" name="日期占位符 2"/>
          <p:cNvSpPr>
            <a:spLocks noGrp="1"/>
          </p:cNvSpPr>
          <p:nvPr>
            <p:ph type="dt" idx="1"/>
          </p:nvPr>
        </p:nvSpPr>
        <p:spPr>
          <a:xfrm>
            <a:off x="4023993" y="1"/>
            <a:ext cx="3078427" cy="511731"/>
          </a:xfrm>
          <a:prstGeom prst="rect">
            <a:avLst/>
          </a:prstGeom>
        </p:spPr>
        <p:txBody>
          <a:bodyPr vert="horz" lIns="99067" tIns="49534" rIns="99067" bIns="49534" rtlCol="0"/>
          <a:lstStyle>
            <a:lvl1pPr algn="r" fontAlgn="auto">
              <a:spcBef>
                <a:spcPts val="0"/>
              </a:spcBef>
              <a:spcAft>
                <a:spcPts val="0"/>
              </a:spcAft>
              <a:defRPr sz="1300">
                <a:latin typeface="+mn-lt"/>
                <a:ea typeface="+mn-ea"/>
              </a:defRPr>
            </a:lvl1pPr>
          </a:lstStyle>
          <a:p>
            <a:pPr>
              <a:defRPr/>
            </a:pPr>
            <a:fld id="{69B93488-2080-44D9-8213-11C59A501E15}" type="datetimeFigureOut">
              <a:rPr lang="zh-CN" altLang="en-US"/>
              <a:t>2025/2/10</a:t>
            </a:fld>
            <a:endParaRPr lang="zh-CN" altLang="en-US"/>
          </a:p>
        </p:txBody>
      </p:sp>
      <p:sp>
        <p:nvSpPr>
          <p:cNvPr id="4" name="幻灯片图像占位符 3"/>
          <p:cNvSpPr>
            <a:spLocks noGrp="1" noRot="1" noChangeAspect="1"/>
          </p:cNvSpPr>
          <p:nvPr>
            <p:ph type="sldImg" idx="2"/>
          </p:nvPr>
        </p:nvSpPr>
        <p:spPr>
          <a:xfrm>
            <a:off x="142875" y="768350"/>
            <a:ext cx="6818313" cy="3836988"/>
          </a:xfrm>
          <a:prstGeom prst="rect">
            <a:avLst/>
          </a:prstGeom>
          <a:noFill/>
          <a:ln w="12700">
            <a:solidFill>
              <a:prstClr val="black"/>
            </a:solidFill>
          </a:ln>
        </p:spPr>
        <p:txBody>
          <a:bodyPr vert="horz" lIns="99067" tIns="49534" rIns="99067" bIns="49534" rtlCol="0" anchor="ctr"/>
          <a:lstStyle/>
          <a:p>
            <a:pPr lvl="0"/>
            <a:endParaRPr lang="zh-CN" altLang="en-US" noProof="0"/>
          </a:p>
        </p:txBody>
      </p:sp>
      <p:sp>
        <p:nvSpPr>
          <p:cNvPr id="5" name="备注占位符 4"/>
          <p:cNvSpPr>
            <a:spLocks noGrp="1"/>
          </p:cNvSpPr>
          <p:nvPr>
            <p:ph type="body" sz="quarter" idx="3"/>
          </p:nvPr>
        </p:nvSpPr>
        <p:spPr>
          <a:xfrm>
            <a:off x="710407" y="4861441"/>
            <a:ext cx="5683250" cy="4605576"/>
          </a:xfrm>
          <a:prstGeom prst="rect">
            <a:avLst/>
          </a:prstGeom>
        </p:spPr>
        <p:txBody>
          <a:bodyPr vert="horz" lIns="99067" tIns="49534" rIns="99067" bIns="49534"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9721106"/>
            <a:ext cx="3078427" cy="511731"/>
          </a:xfrm>
          <a:prstGeom prst="rect">
            <a:avLst/>
          </a:prstGeom>
        </p:spPr>
        <p:txBody>
          <a:bodyPr vert="horz" lIns="99067" tIns="49534" rIns="99067" bIns="49534" rtlCol="0" anchor="b"/>
          <a:lstStyle>
            <a:lvl1pPr algn="l" fontAlgn="auto">
              <a:spcBef>
                <a:spcPts val="0"/>
              </a:spcBef>
              <a:spcAft>
                <a:spcPts val="0"/>
              </a:spcAft>
              <a:defRPr sz="13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4023993" y="9721106"/>
            <a:ext cx="3078427" cy="511731"/>
          </a:xfrm>
          <a:prstGeom prst="rect">
            <a:avLst/>
          </a:prstGeom>
        </p:spPr>
        <p:txBody>
          <a:bodyPr vert="horz" lIns="99067" tIns="49534" rIns="99067" bIns="49534" rtlCol="0" anchor="b"/>
          <a:lstStyle>
            <a:lvl1pPr algn="r" fontAlgn="auto">
              <a:spcBef>
                <a:spcPts val="0"/>
              </a:spcBef>
              <a:spcAft>
                <a:spcPts val="0"/>
              </a:spcAft>
              <a:defRPr sz="1300">
                <a:latin typeface="+mn-lt"/>
                <a:ea typeface="+mn-ea"/>
              </a:defRPr>
            </a:lvl1pPr>
          </a:lstStyle>
          <a:p>
            <a:pPr>
              <a:defRPr/>
            </a:pPr>
            <a:fld id="{E8D652CC-011D-45CA-BBBB-7280755F4E90}"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a:defRPr/>
            </a:pPr>
            <a:fld id="{49CF3F15-6404-490A-A9DD-8F7C53D863BF}" type="datetimeFigureOut">
              <a:rPr lang="zh-CN" altLang="en-US" smtClean="0"/>
              <a:t>2025/2/10</a:t>
            </a:fld>
            <a:endParaRPr lang="zh-CN" alt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a:defRPr/>
            </a:pPr>
            <a:fld id="{C3E6F669-E86D-4722-845F-7E139EBB165A}"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a:defRPr/>
            </a:pPr>
            <a:fld id="{49CF3F15-6404-490A-A9DD-8F7C53D863BF}" type="datetimeFigureOut">
              <a:rPr lang="zh-CN" altLang="en-US" smtClean="0"/>
              <a:t>2025/2/10</a:t>
            </a:fld>
            <a:endParaRPr lang="zh-CN" alt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a:defRPr/>
            </a:pPr>
            <a:fld id="{C3E6F669-E86D-4722-845F-7E139EBB165A}"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a:defRPr/>
            </a:pPr>
            <a:fld id="{E7C41C2B-C589-43B9-80D8-74FE65DDBD30}" type="datetimeFigureOut">
              <a:rPr lang="zh-CN" altLang="en-US" smtClean="0"/>
              <a:t>2025/2/10</a:t>
            </a:fld>
            <a:endParaRPr lang="zh-CN" alt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a:defRPr/>
            </a:pPr>
            <a:fld id="{436F6B17-043B-47FB-8E0C-F0F1CFF3E5F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a:defRPr/>
            </a:pPr>
            <a:fld id="{E9EF18EE-2CC7-40E8-8A72-A43B4BBE3F98}" type="datetimeFigureOut">
              <a:rPr lang="zh-CN" altLang="en-US" smtClean="0"/>
              <a:t>2025/2/10</a:t>
            </a:fld>
            <a:endParaRPr lang="zh-CN" alt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a:defRPr/>
            </a:pPr>
            <a:fld id="{8D66FAF0-8ED5-4CF6-827C-8F4D0452B3C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pPr>
              <a:defRPr/>
            </a:pPr>
            <a:fld id="{E77AC9F3-18E8-4FEA-9A9D-8C9119FC688F}" type="datetimeFigureOut">
              <a:rPr lang="zh-CN" altLang="en-US" smtClean="0"/>
              <a:t>2025/2/10</a:t>
            </a:fld>
            <a:endParaRPr lang="zh-CN" alt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a:defRPr/>
            </a:pPr>
            <a:fld id="{DEF2DA23-315A-47E8-977D-852A8199F99E}"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pPr>
              <a:defRPr/>
            </a:pPr>
            <a:fld id="{8D99A7F3-CF8F-4A45-BCCF-227D9483A89D}" type="datetimeFigureOut">
              <a:rPr lang="zh-CN" altLang="en-US" smtClean="0"/>
              <a:t>2025/2/10</a:t>
            </a:fld>
            <a:endParaRPr lang="zh-CN" alt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a:defRPr/>
            </a:pPr>
            <a:fld id="{3421B1AE-CBC5-4EDB-A7FB-FCAEA531C4BA}"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pPr>
              <a:defRPr/>
            </a:pPr>
            <a:fld id="{EA56A5F1-E86D-4930-A37F-F65CB378944A}" type="datetimeFigureOut">
              <a:rPr lang="zh-CN" altLang="en-US" smtClean="0"/>
              <a:t>2025/2/10</a:t>
            </a:fld>
            <a:endParaRPr lang="zh-CN" alt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pPr>
              <a:defRPr/>
            </a:pPr>
            <a:fld id="{0BDC06FC-57BC-4495-B2FA-486CDA62BCC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a:defRPr/>
            </a:pPr>
            <a:fld id="{1074D96C-EECB-4DCC-9DE1-EB6FC6CB911B}" type="datetimeFigureOut">
              <a:rPr lang="zh-CN" altLang="en-US" smtClean="0"/>
              <a:t>2025/2/10</a:t>
            </a:fld>
            <a:endParaRPr lang="zh-CN" alt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a:defRPr/>
            </a:pPr>
            <a:fld id="{B57C7723-700C-437F-AAD6-11356BD2DE55}"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a:defRPr/>
            </a:pPr>
            <a:fld id="{AF3DC09F-235A-4C01-B219-9CABB866D730}" type="datetimeFigureOut">
              <a:rPr lang="zh-CN" altLang="en-US" smtClean="0"/>
              <a:t>2025/2/10</a:t>
            </a:fld>
            <a:endParaRPr lang="zh-CN" alt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a:defRPr/>
            </a:pPr>
            <a:fld id="{D9F4DDDE-080C-4DA8-8C23-4F09EDC8ACC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a:defRPr/>
            </a:pPr>
            <a:fld id="{676BF5FB-E711-416C-92FA-FE9B85365566}" type="datetimeFigureOut">
              <a:rPr lang="zh-CN" altLang="en-US" smtClean="0"/>
              <a:t>2025/2/10</a:t>
            </a:fld>
            <a:endParaRPr lang="zh-CN" alt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a:defRPr/>
            </a:pPr>
            <a:fld id="{F5FD2933-875A-4F59-98A6-E4E8A66A437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a:defRPr/>
            </a:pPr>
            <a:fld id="{49CF3F15-6404-490A-A9DD-8F7C53D863BF}" type="datetimeFigureOut">
              <a:rPr lang="zh-CN" altLang="en-US" smtClean="0"/>
              <a:t>2025/2/10</a:t>
            </a:fld>
            <a:endParaRPr lang="zh-CN" alt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a:defRPr/>
            </a:pPr>
            <a:fld id="{C3E6F669-E86D-4722-845F-7E139EBB165A}"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8" name="日期占位符 3"/>
          <p:cNvSpPr>
            <a:spLocks noGrp="1"/>
          </p:cNvSpPr>
          <p:nvPr>
            <p:ph type="dt" sz="half" idx="10"/>
          </p:nvPr>
        </p:nvSpPr>
        <p:spPr>
          <a:xfrm>
            <a:off x="838200" y="6356350"/>
            <a:ext cx="2743200" cy="365125"/>
          </a:xfrm>
          <a:prstGeom prst="rect">
            <a:avLst/>
          </a:prstGeom>
        </p:spPr>
        <p:txBody>
          <a:bodyPr/>
          <a:lstStyle>
            <a:lvl1pPr>
              <a:defRPr/>
            </a:lvl1pPr>
          </a:lstStyle>
          <a:p>
            <a:pPr>
              <a:defRPr/>
            </a:pPr>
            <a:fld id="{498F4838-13CE-4794-92C3-7FC5F165A986}" type="datetimeFigureOut">
              <a:rPr lang="zh-CN" altLang="en-US"/>
              <a:t>2025/2/10</a:t>
            </a:fld>
            <a:endParaRPr lang="zh-CN" altLang="en-US"/>
          </a:p>
        </p:txBody>
      </p:sp>
      <p:sp>
        <p:nvSpPr>
          <p:cNvPr id="9" name="页脚占位符 4"/>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4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5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9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0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4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5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3" name="Rectangle 1134"/>
          <p:cNvSpPr>
            <a:spLocks noChangeArrowheads="1"/>
          </p:cNvSpPr>
          <p:nvPr userDrawn="1">
            <p:custDataLst>
              <p:tags r:id="rId1"/>
            </p:custDataLst>
          </p:nvPr>
        </p:nvSpPr>
        <p:spPr bwMode="gray">
          <a:xfrm>
            <a:off x="-1" y="6539310"/>
            <a:ext cx="12191999" cy="346075"/>
          </a:xfrm>
          <a:prstGeom prst="rect">
            <a:avLst/>
          </a:prstGeom>
          <a:solidFill>
            <a:srgbClr val="F4A530"/>
          </a:solidFill>
          <a:ln>
            <a:noFill/>
          </a:ln>
        </p:spPr>
        <p:txBody>
          <a:bodyPr wrap="none" anchor="ctr"/>
          <a:lstStyle>
            <a:lvl1pPr eaLnBrk="0" hangingPunct="0">
              <a:defRPr sz="1200">
                <a:solidFill>
                  <a:schemeClr val="tx1"/>
                </a:solidFill>
                <a:latin typeface="Arial" panose="020B0604020202020204" pitchFamily="34" charset="0"/>
                <a:ea typeface="华文楷体" panose="02010600040101010101" pitchFamily="2" charset="-122"/>
              </a:defRPr>
            </a:lvl1pPr>
            <a:lvl2pPr marL="742950" indent="-285750" eaLnBrk="0" hangingPunct="0">
              <a:defRPr sz="1200">
                <a:solidFill>
                  <a:schemeClr val="tx1"/>
                </a:solidFill>
                <a:latin typeface="Arial" panose="020B0604020202020204" pitchFamily="34" charset="0"/>
                <a:ea typeface="华文楷体" panose="02010600040101010101" pitchFamily="2" charset="-122"/>
              </a:defRPr>
            </a:lvl2pPr>
            <a:lvl3pPr marL="1143000" indent="-228600" eaLnBrk="0" hangingPunct="0">
              <a:defRPr sz="1200">
                <a:solidFill>
                  <a:schemeClr val="tx1"/>
                </a:solidFill>
                <a:latin typeface="Arial" panose="020B0604020202020204" pitchFamily="34" charset="0"/>
                <a:ea typeface="华文楷体" panose="02010600040101010101" pitchFamily="2" charset="-122"/>
              </a:defRPr>
            </a:lvl3pPr>
            <a:lvl4pPr marL="1600200" indent="-228600" eaLnBrk="0" hangingPunct="0">
              <a:defRPr sz="1200">
                <a:solidFill>
                  <a:schemeClr val="tx1"/>
                </a:solidFill>
                <a:latin typeface="Arial" panose="020B0604020202020204" pitchFamily="34" charset="0"/>
                <a:ea typeface="华文楷体" panose="02010600040101010101" pitchFamily="2" charset="-122"/>
              </a:defRPr>
            </a:lvl4pPr>
            <a:lvl5pPr marL="2057400" indent="-228600" eaLnBrk="0" hangingPunct="0">
              <a:defRPr sz="1200">
                <a:solidFill>
                  <a:schemeClr val="tx1"/>
                </a:solidFill>
                <a:latin typeface="Arial" panose="020B0604020202020204" pitchFamily="34" charset="0"/>
                <a:ea typeface="华文楷体" panose="02010600040101010101" pitchFamily="2" charset="-122"/>
              </a:defRPr>
            </a:lvl5pPr>
            <a:lvl6pPr marL="2514600" indent="-228600" algn="ctr" eaLnBrk="0" fontAlgn="base" hangingPunct="0">
              <a:spcBef>
                <a:spcPct val="0"/>
              </a:spcBef>
              <a:spcAft>
                <a:spcPct val="50000"/>
              </a:spcAft>
              <a:buClr>
                <a:schemeClr val="tx2"/>
              </a:buClr>
              <a:defRPr sz="1200">
                <a:solidFill>
                  <a:schemeClr val="tx1"/>
                </a:solidFill>
                <a:latin typeface="Arial" panose="020B0604020202020204" pitchFamily="34" charset="0"/>
                <a:ea typeface="华文楷体" panose="02010600040101010101" pitchFamily="2" charset="-122"/>
              </a:defRPr>
            </a:lvl6pPr>
            <a:lvl7pPr marL="2971800" indent="-228600" algn="ctr" eaLnBrk="0" fontAlgn="base" hangingPunct="0">
              <a:spcBef>
                <a:spcPct val="0"/>
              </a:spcBef>
              <a:spcAft>
                <a:spcPct val="50000"/>
              </a:spcAft>
              <a:buClr>
                <a:schemeClr val="tx2"/>
              </a:buClr>
              <a:defRPr sz="1200">
                <a:solidFill>
                  <a:schemeClr val="tx1"/>
                </a:solidFill>
                <a:latin typeface="Arial" panose="020B0604020202020204" pitchFamily="34" charset="0"/>
                <a:ea typeface="华文楷体" panose="02010600040101010101" pitchFamily="2" charset="-122"/>
              </a:defRPr>
            </a:lvl7pPr>
            <a:lvl8pPr marL="3429000" indent="-228600" algn="ctr" eaLnBrk="0" fontAlgn="base" hangingPunct="0">
              <a:spcBef>
                <a:spcPct val="0"/>
              </a:spcBef>
              <a:spcAft>
                <a:spcPct val="50000"/>
              </a:spcAft>
              <a:buClr>
                <a:schemeClr val="tx2"/>
              </a:buClr>
              <a:defRPr sz="1200">
                <a:solidFill>
                  <a:schemeClr val="tx1"/>
                </a:solidFill>
                <a:latin typeface="Arial" panose="020B0604020202020204" pitchFamily="34" charset="0"/>
                <a:ea typeface="华文楷体" panose="02010600040101010101" pitchFamily="2" charset="-122"/>
              </a:defRPr>
            </a:lvl8pPr>
            <a:lvl9pPr marL="3886200" indent="-228600" algn="ctr" eaLnBrk="0" fontAlgn="base" hangingPunct="0">
              <a:spcBef>
                <a:spcPct val="0"/>
              </a:spcBef>
              <a:spcAft>
                <a:spcPct val="50000"/>
              </a:spcAft>
              <a:buClr>
                <a:schemeClr val="tx2"/>
              </a:buClr>
              <a:defRPr sz="1200">
                <a:solidFill>
                  <a:schemeClr val="tx1"/>
                </a:solidFill>
                <a:latin typeface="Arial" panose="020B0604020202020204" pitchFamily="34" charset="0"/>
                <a:ea typeface="华文楷体" panose="02010600040101010101" pitchFamily="2" charset="-122"/>
              </a:defRPr>
            </a:lvl9pPr>
          </a:lstStyle>
          <a:p>
            <a:pPr algn="ctr" eaLnBrk="1" hangingPunct="1">
              <a:spcAft>
                <a:spcPct val="50000"/>
              </a:spcAft>
              <a:buClr>
                <a:schemeClr val="tx2"/>
              </a:buClr>
              <a:defRPr/>
            </a:pP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userDrawn="1"/>
        </p:nvSpPr>
        <p:spPr>
          <a:xfrm>
            <a:off x="8573621" y="6620014"/>
            <a:ext cx="3143367" cy="184666"/>
          </a:xfrm>
          <a:prstGeom prst="rect">
            <a:avLst/>
          </a:prstGeom>
          <a:noFill/>
        </p:spPr>
        <p:txBody>
          <a:bodyPr wrap="square" lIns="0" tIns="0" rIns="0" bIns="0" rtlCol="0">
            <a:spAutoFit/>
          </a:bodyPr>
          <a:lstStyle/>
          <a:p>
            <a:pPr algn="r"/>
            <a:r>
              <a:rPr lang="zh-CN" altLang="en-US" sz="1200" b="1" dirty="0">
                <a:solidFill>
                  <a:schemeClr val="bg1"/>
                </a:solidFill>
              </a:rPr>
              <a:t>科技创芯 </a:t>
            </a:r>
            <a:r>
              <a:rPr lang="en-US" altLang="zh-CN" sz="1200" b="1" dirty="0">
                <a:solidFill>
                  <a:schemeClr val="bg1"/>
                </a:solidFill>
              </a:rPr>
              <a:t>· </a:t>
            </a:r>
            <a:r>
              <a:rPr lang="zh-CN" altLang="en-US" sz="1200" b="1" dirty="0">
                <a:solidFill>
                  <a:schemeClr val="bg1"/>
                </a:solidFill>
              </a:rPr>
              <a:t>导引未来</a:t>
            </a:r>
          </a:p>
        </p:txBody>
      </p:sp>
      <p:pic>
        <p:nvPicPr>
          <p:cNvPr id="7" name="图片 6"/>
          <p:cNvPicPr>
            <a:picLocks noChangeAspect="1"/>
          </p:cNvPicPr>
          <p:nvPr userDrawn="1"/>
        </p:nvPicPr>
        <p:blipFill rotWithShape="1">
          <a:blip r:embed="rId3" cstate="print">
            <a:extLst>
              <a:ext uri="{28A0092B-C50C-407E-A947-70E740481C1C}">
                <a14:useLocalDpi xmlns:a14="http://schemas.microsoft.com/office/drawing/2010/main" val="0"/>
              </a:ext>
            </a:extLst>
          </a:blip>
          <a:srcRect r="10815"/>
          <a:stretch>
            <a:fillRect/>
          </a:stretch>
        </p:blipFill>
        <p:spPr>
          <a:xfrm>
            <a:off x="10488488" y="196307"/>
            <a:ext cx="1420519" cy="469050"/>
          </a:xfrm>
          <a:prstGeom prst="rect">
            <a:avLst/>
          </a:prstGeom>
        </p:spPr>
      </p:pic>
      <p:sp>
        <p:nvSpPr>
          <p:cNvPr id="10" name="文本框 9"/>
          <p:cNvSpPr txBox="1"/>
          <p:nvPr userDrawn="1"/>
        </p:nvSpPr>
        <p:spPr>
          <a:xfrm>
            <a:off x="352842" y="6604625"/>
            <a:ext cx="3143367" cy="215444"/>
          </a:xfrm>
          <a:prstGeom prst="rect">
            <a:avLst/>
          </a:prstGeom>
          <a:noFill/>
        </p:spPr>
        <p:txBody>
          <a:bodyPr wrap="square" lIns="0" tIns="0" rIns="0" bIns="0" rtlCol="0">
            <a:spAutoFit/>
          </a:bodyPr>
          <a:lstStyle/>
          <a:p>
            <a:pPr algn="l"/>
            <a:r>
              <a:rPr lang="en-US" altLang="zh-CN" sz="1400" b="1" dirty="0">
                <a:solidFill>
                  <a:schemeClr val="bg1"/>
                </a:solidFill>
              </a:rPr>
              <a:t>www.prisemi.com</a:t>
            </a:r>
            <a:endParaRPr lang="zh-CN" altLang="en-US" sz="1400" b="1" dirty="0">
              <a:solidFill>
                <a:schemeClr val="bg1"/>
              </a:solidFill>
            </a:endParaRPr>
          </a:p>
        </p:txBody>
      </p:sp>
      <p:sp>
        <p:nvSpPr>
          <p:cNvPr id="8" name="Rectangle 537"/>
          <p:cNvSpPr txBox="1">
            <a:spLocks noChangeArrowheads="1"/>
          </p:cNvSpPr>
          <p:nvPr userDrawn="1"/>
        </p:nvSpPr>
        <p:spPr>
          <a:xfrm>
            <a:off x="11379289" y="6571853"/>
            <a:ext cx="692149" cy="2809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8A1DA814-77CB-4311-8E0D-2D18DC341CAA}" type="slidenum">
              <a:rPr lang="zh-CN" altLang="en-US" sz="1200" b="1" smtClean="0">
                <a:solidFill>
                  <a:schemeClr val="bg1"/>
                </a:solidFill>
              </a:rPr>
              <a:t>‹#›</a:t>
            </a:fld>
            <a:endParaRPr lang="en-US" altLang="zh-CN" sz="1200" b="1" dirty="0">
              <a:solidFill>
                <a:schemeClr val="bg1"/>
              </a:solidFill>
            </a:endParaRPr>
          </a:p>
        </p:txBody>
      </p:sp>
      <p:cxnSp>
        <p:nvCxnSpPr>
          <p:cNvPr id="11" name="直接连接符 10"/>
          <p:cNvCxnSpPr/>
          <p:nvPr userDrawn="1"/>
        </p:nvCxnSpPr>
        <p:spPr>
          <a:xfrm>
            <a:off x="-1" y="779605"/>
            <a:ext cx="12191999" cy="0"/>
          </a:xfrm>
          <a:prstGeom prst="line">
            <a:avLst/>
          </a:prstGeom>
          <a:ln>
            <a:solidFill>
              <a:srgbClr val="F29102"/>
            </a:solidFill>
          </a:ln>
        </p:spPr>
        <p:style>
          <a:lnRef idx="1">
            <a:schemeClr val="accent4"/>
          </a:lnRef>
          <a:fillRef idx="0">
            <a:schemeClr val="accent4"/>
          </a:fillRef>
          <a:effectRef idx="0">
            <a:schemeClr val="accent4"/>
          </a:effectRef>
          <a:fontRef idx="minor">
            <a:schemeClr val="tx1"/>
          </a:fontRef>
        </p:style>
      </p:cxnSp>
    </p:spTree>
  </p:cSld>
  <p:clrMapOvr>
    <a:masterClrMapping/>
  </p:clrMapOvr>
  <p:transition/>
  <p:hf hd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5.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5.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5.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5.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35.xml"/><Relationship Id="rId1" Type="http://schemas.openxmlformats.org/officeDocument/2006/relationships/tags" Target="../tags/tag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35.xml"/><Relationship Id="rId1" Type="http://schemas.openxmlformats.org/officeDocument/2006/relationships/tags" Target="../tags/tag3.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957705" y="2348865"/>
            <a:ext cx="9587230" cy="829945"/>
          </a:xfrm>
          <a:prstGeom prst="rect">
            <a:avLst/>
          </a:prstGeom>
          <a:noFill/>
        </p:spPr>
        <p:txBody>
          <a:bodyPr wrap="square" rtlCol="0">
            <a:spAutoFit/>
          </a:bodyPr>
          <a:lstStyle/>
          <a:p>
            <a:pPr algn="r"/>
            <a:r>
              <a:rPr lang="en-US" altLang="zh-CN" sz="4800" b="1" dirty="0">
                <a:solidFill>
                  <a:srgbClr val="F29102"/>
                </a:solidFill>
                <a:latin typeface="微软雅黑" panose="020B0503020204020204" pitchFamily="34" charset="-122"/>
                <a:ea typeface="微软雅黑" panose="020B0503020204020204" pitchFamily="34" charset="-122"/>
                <a:cs typeface="微软雅黑" panose="020B0503020204020204" pitchFamily="34" charset="-122"/>
                <a:sym typeface="+mn-lt"/>
              </a:rPr>
              <a:t>MOSFET</a:t>
            </a:r>
            <a:r>
              <a:rPr lang="zh-CN" altLang="en-US" sz="4800" b="1" dirty="0">
                <a:solidFill>
                  <a:srgbClr val="F29102"/>
                </a:solidFill>
                <a:latin typeface="微软雅黑" panose="020B0503020204020204" pitchFamily="34" charset="-122"/>
                <a:ea typeface="微软雅黑" panose="020B0503020204020204" pitchFamily="34" charset="-122"/>
                <a:cs typeface="微软雅黑" panose="020B0503020204020204" pitchFamily="34" charset="-122"/>
                <a:sym typeface="+mn-lt"/>
              </a:rPr>
              <a:t>功率器件介绍与产品推广</a:t>
            </a:r>
          </a:p>
        </p:txBody>
      </p:sp>
      <p:sp>
        <p:nvSpPr>
          <p:cNvPr id="5" name="文本框 4"/>
          <p:cNvSpPr txBox="1"/>
          <p:nvPr/>
        </p:nvSpPr>
        <p:spPr>
          <a:xfrm>
            <a:off x="8184232" y="4689897"/>
            <a:ext cx="3032915" cy="523220"/>
          </a:xfrm>
          <a:prstGeom prst="rect">
            <a:avLst/>
          </a:prstGeom>
          <a:noFill/>
        </p:spPr>
        <p:txBody>
          <a:bodyPr wrap="square" rtlCol="0">
            <a:spAutoFit/>
          </a:bodyPr>
          <a:lstStyle/>
          <a:p>
            <a:pPr algn="dist"/>
            <a:r>
              <a:rPr lang="zh-CN" altLang="en-US" sz="2400" i="1" dirty="0">
                <a:solidFill>
                  <a:srgbClr val="F39700"/>
                </a:solidFill>
                <a:latin typeface="+mn-lt"/>
                <a:ea typeface="+mn-ea"/>
                <a:cs typeface="+mn-ea"/>
                <a:sym typeface="+mn-lt"/>
              </a:rPr>
              <a:t>科技创</a:t>
            </a:r>
            <a:r>
              <a:rPr lang="zh-CN" altLang="en-US" sz="2800" i="1" dirty="0">
                <a:solidFill>
                  <a:srgbClr val="F39700"/>
                </a:solidFill>
                <a:latin typeface="+mn-lt"/>
                <a:ea typeface="+mn-ea"/>
                <a:cs typeface="+mn-ea"/>
                <a:sym typeface="+mn-lt"/>
              </a:rPr>
              <a:t>芯</a:t>
            </a:r>
            <a:r>
              <a:rPr lang="en-US" altLang="zh-CN" sz="2400" i="1" dirty="0">
                <a:solidFill>
                  <a:srgbClr val="F39700"/>
                </a:solidFill>
                <a:latin typeface="+mn-lt"/>
                <a:ea typeface="+mn-ea"/>
                <a:cs typeface="+mn-ea"/>
                <a:sym typeface="+mn-lt"/>
              </a:rPr>
              <a:t>·</a:t>
            </a:r>
            <a:r>
              <a:rPr lang="zh-CN" altLang="en-US" sz="2800" i="1" dirty="0">
                <a:solidFill>
                  <a:srgbClr val="F39700"/>
                </a:solidFill>
                <a:latin typeface="+mn-lt"/>
                <a:ea typeface="+mn-ea"/>
                <a:cs typeface="+mn-ea"/>
                <a:sym typeface="+mn-lt"/>
              </a:rPr>
              <a:t>导</a:t>
            </a:r>
            <a:r>
              <a:rPr lang="zh-CN" altLang="en-US" sz="2400" i="1" dirty="0">
                <a:solidFill>
                  <a:srgbClr val="F39700"/>
                </a:solidFill>
                <a:latin typeface="+mn-lt"/>
                <a:ea typeface="+mn-ea"/>
                <a:cs typeface="+mn-ea"/>
                <a:sym typeface="+mn-lt"/>
              </a:rPr>
              <a:t>引未来</a:t>
            </a:r>
          </a:p>
        </p:txBody>
      </p:sp>
      <p:grpSp>
        <p:nvGrpSpPr>
          <p:cNvPr id="11" name="组合 10"/>
          <p:cNvGrpSpPr/>
          <p:nvPr/>
        </p:nvGrpSpPr>
        <p:grpSpPr>
          <a:xfrm>
            <a:off x="-24679" y="3400394"/>
            <a:ext cx="6071284" cy="3484990"/>
            <a:chOff x="-24680" y="3122515"/>
            <a:chExt cx="6680831" cy="3834877"/>
          </a:xfrm>
        </p:grpSpPr>
        <p:sp>
          <p:nvSpPr>
            <p:cNvPr id="58" name="任意多边形 57"/>
            <p:cNvSpPr/>
            <p:nvPr/>
          </p:nvSpPr>
          <p:spPr>
            <a:xfrm>
              <a:off x="1659002" y="3198913"/>
              <a:ext cx="4997149" cy="3758479"/>
            </a:xfrm>
            <a:custGeom>
              <a:avLst/>
              <a:gdLst>
                <a:gd name="connsiteX0" fmla="*/ 941641 w 4997149"/>
                <a:gd name="connsiteY0" fmla="*/ 0 h 3758479"/>
                <a:gd name="connsiteX1" fmla="*/ 4989088 w 4997149"/>
                <a:gd name="connsiteY1" fmla="*/ 3652476 h 3758479"/>
                <a:gd name="connsiteX2" fmla="*/ 4997149 w 4997149"/>
                <a:gd name="connsiteY2" fmla="*/ 3758479 h 3758479"/>
                <a:gd name="connsiteX3" fmla="*/ 3111394 w 4997149"/>
                <a:gd name="connsiteY3" fmla="*/ 3758479 h 3758479"/>
                <a:gd name="connsiteX4" fmla="*/ 2993579 w 4997149"/>
                <a:gd name="connsiteY4" fmla="*/ 3535161 h 3758479"/>
                <a:gd name="connsiteX5" fmla="*/ 2837775 w 4997149"/>
                <a:gd name="connsiteY5" fmla="*/ 3285551 h 3758479"/>
                <a:gd name="connsiteX6" fmla="*/ 2765573 w 4997149"/>
                <a:gd name="connsiteY6" fmla="*/ 3184018 h 3758479"/>
                <a:gd name="connsiteX7" fmla="*/ 2763449 w 4997149"/>
                <a:gd name="connsiteY7" fmla="*/ 3172119 h 3758479"/>
                <a:gd name="connsiteX8" fmla="*/ 176524 w 4997149"/>
                <a:gd name="connsiteY8" fmla="*/ 170475 h 3758479"/>
                <a:gd name="connsiteX9" fmla="*/ 0 w 4997149"/>
                <a:gd name="connsiteY9" fmla="*/ 110746 h 3758479"/>
                <a:gd name="connsiteX10" fmla="*/ 121706 w 4997149"/>
                <a:gd name="connsiteY10" fmla="*/ 82656 h 3758479"/>
                <a:gd name="connsiteX11" fmla="*/ 941641 w 4997149"/>
                <a:gd name="connsiteY11" fmla="*/ 0 h 37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97149" h="3758479">
                  <a:moveTo>
                    <a:pt x="941641" y="0"/>
                  </a:moveTo>
                  <a:cubicBezTo>
                    <a:pt x="3048151" y="0"/>
                    <a:pt x="4780743" y="1600935"/>
                    <a:pt x="4989088" y="3652476"/>
                  </a:cubicBezTo>
                  <a:lnTo>
                    <a:pt x="4997149" y="3758479"/>
                  </a:lnTo>
                  <a:lnTo>
                    <a:pt x="3111394" y="3758479"/>
                  </a:lnTo>
                  <a:lnTo>
                    <a:pt x="2993579" y="3535161"/>
                  </a:lnTo>
                  <a:cubicBezTo>
                    <a:pt x="2944593" y="3449969"/>
                    <a:pt x="2892610" y="3366717"/>
                    <a:pt x="2837775" y="3285551"/>
                  </a:cubicBezTo>
                  <a:lnTo>
                    <a:pt x="2765573" y="3184018"/>
                  </a:lnTo>
                  <a:lnTo>
                    <a:pt x="2763449" y="3172119"/>
                  </a:lnTo>
                  <a:cubicBezTo>
                    <a:pt x="2478923" y="1781675"/>
                    <a:pt x="1485094" y="649606"/>
                    <a:pt x="176524" y="170475"/>
                  </a:cubicBezTo>
                  <a:lnTo>
                    <a:pt x="0" y="110746"/>
                  </a:lnTo>
                  <a:lnTo>
                    <a:pt x="121706" y="82656"/>
                  </a:lnTo>
                  <a:cubicBezTo>
                    <a:pt x="386552" y="28461"/>
                    <a:pt x="660773" y="0"/>
                    <a:pt x="941641" y="0"/>
                  </a:cubicBezTo>
                  <a:close/>
                </a:path>
              </a:pathLst>
            </a:custGeom>
            <a:gradFill flip="none" rotWithShape="1">
              <a:gsLst>
                <a:gs pos="24000">
                  <a:srgbClr val="F5A117"/>
                </a:gs>
                <a:gs pos="0">
                  <a:srgbClr val="F39700"/>
                </a:gs>
                <a:gs pos="100000">
                  <a:srgbClr val="FBE093"/>
                </a:gs>
              </a:gsLst>
              <a:lin ang="18900000" scaled="1"/>
              <a:tileRect/>
            </a:gradFill>
            <a:ln>
              <a:noFill/>
            </a:ln>
            <a:effectLst>
              <a:outerShdw blurRad="330200" dist="38100" dir="18900000" algn="b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任意多边形 52"/>
            <p:cNvSpPr/>
            <p:nvPr/>
          </p:nvSpPr>
          <p:spPr>
            <a:xfrm>
              <a:off x="4424574" y="6382931"/>
              <a:ext cx="345821" cy="574461"/>
            </a:xfrm>
            <a:custGeom>
              <a:avLst/>
              <a:gdLst>
                <a:gd name="connsiteX0" fmla="*/ 0 w 345821"/>
                <a:gd name="connsiteY0" fmla="*/ 0 h 574461"/>
                <a:gd name="connsiteX1" fmla="*/ 72202 w 345821"/>
                <a:gd name="connsiteY1" fmla="*/ 101533 h 574461"/>
                <a:gd name="connsiteX2" fmla="*/ 228006 w 345821"/>
                <a:gd name="connsiteY2" fmla="*/ 351143 h 574461"/>
                <a:gd name="connsiteX3" fmla="*/ 345821 w 345821"/>
                <a:gd name="connsiteY3" fmla="*/ 574461 h 574461"/>
                <a:gd name="connsiteX4" fmla="*/ 71680 w 345821"/>
                <a:gd name="connsiteY4" fmla="*/ 574461 h 574461"/>
                <a:gd name="connsiteX5" fmla="*/ 68669 w 345821"/>
                <a:gd name="connsiteY5" fmla="*/ 495008 h 574461"/>
                <a:gd name="connsiteX6" fmla="*/ 33654 w 345821"/>
                <a:gd name="connsiteY6" fmla="*/ 188451 h 574461"/>
                <a:gd name="connsiteX7" fmla="*/ 0 w 345821"/>
                <a:gd name="connsiteY7" fmla="*/ 0 h 574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5821" h="574461">
                  <a:moveTo>
                    <a:pt x="0" y="0"/>
                  </a:moveTo>
                  <a:lnTo>
                    <a:pt x="72202" y="101533"/>
                  </a:lnTo>
                  <a:cubicBezTo>
                    <a:pt x="127037" y="182699"/>
                    <a:pt x="179020" y="265951"/>
                    <a:pt x="228006" y="351143"/>
                  </a:cubicBezTo>
                  <a:lnTo>
                    <a:pt x="345821" y="574461"/>
                  </a:lnTo>
                  <a:lnTo>
                    <a:pt x="71680" y="574461"/>
                  </a:lnTo>
                  <a:lnTo>
                    <a:pt x="68669" y="495008"/>
                  </a:lnTo>
                  <a:cubicBezTo>
                    <a:pt x="60808" y="391696"/>
                    <a:pt x="49088" y="289462"/>
                    <a:pt x="33654" y="188451"/>
                  </a:cubicBezTo>
                  <a:lnTo>
                    <a:pt x="0" y="0"/>
                  </a:lnTo>
                  <a:close/>
                </a:path>
              </a:pathLst>
            </a:custGeom>
            <a:gradFill>
              <a:gsLst>
                <a:gs pos="24000">
                  <a:srgbClr val="F9C221"/>
                </a:gs>
                <a:gs pos="0">
                  <a:srgbClr val="FAC322"/>
                </a:gs>
                <a:gs pos="100000">
                  <a:srgbClr val="F8C120"/>
                </a:gs>
              </a:gsLst>
              <a:lin ang="2700000" scaled="1"/>
            </a:gradFill>
            <a:ln>
              <a:noFill/>
            </a:ln>
            <a:effectLst>
              <a:outerShdw blurRad="7366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任意多边形 58"/>
            <p:cNvSpPr/>
            <p:nvPr/>
          </p:nvSpPr>
          <p:spPr>
            <a:xfrm>
              <a:off x="-24680" y="3122515"/>
              <a:ext cx="1683678" cy="1042356"/>
            </a:xfrm>
            <a:custGeom>
              <a:avLst/>
              <a:gdLst>
                <a:gd name="connsiteX0" fmla="*/ 461334 w 1683678"/>
                <a:gd name="connsiteY0" fmla="*/ 0 h 1042356"/>
                <a:gd name="connsiteX1" fmla="*/ 1671167 w 1683678"/>
                <a:gd name="connsiteY1" fmla="*/ 182910 h 1042356"/>
                <a:gd name="connsiteX2" fmla="*/ 1683678 w 1683678"/>
                <a:gd name="connsiteY2" fmla="*/ 187144 h 1042356"/>
                <a:gd name="connsiteX3" fmla="*/ 1608551 w 1683678"/>
                <a:gd name="connsiteY3" fmla="*/ 204483 h 1042356"/>
                <a:gd name="connsiteX4" fmla="*/ 191101 w 1683678"/>
                <a:gd name="connsiteY4" fmla="*/ 884654 h 1042356"/>
                <a:gd name="connsiteX5" fmla="*/ 0 w 1683678"/>
                <a:gd name="connsiteY5" fmla="*/ 1042356 h 1042356"/>
                <a:gd name="connsiteX6" fmla="*/ 0 w 1683678"/>
                <a:gd name="connsiteY6" fmla="*/ 26769 h 1042356"/>
                <a:gd name="connsiteX7" fmla="*/ 45358 w 1683678"/>
                <a:gd name="connsiteY7" fmla="*/ 21005 h 1042356"/>
                <a:gd name="connsiteX8" fmla="*/ 461334 w 1683678"/>
                <a:gd name="connsiteY8" fmla="*/ 0 h 1042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3678" h="1042356">
                  <a:moveTo>
                    <a:pt x="461334" y="0"/>
                  </a:moveTo>
                  <a:cubicBezTo>
                    <a:pt x="882636" y="0"/>
                    <a:pt x="1288981" y="64038"/>
                    <a:pt x="1671167" y="182910"/>
                  </a:cubicBezTo>
                  <a:lnTo>
                    <a:pt x="1683678" y="187144"/>
                  </a:lnTo>
                  <a:lnTo>
                    <a:pt x="1608551" y="204483"/>
                  </a:lnTo>
                  <a:cubicBezTo>
                    <a:pt x="1088574" y="338267"/>
                    <a:pt x="608819" y="572262"/>
                    <a:pt x="191101" y="884654"/>
                  </a:cubicBezTo>
                  <a:lnTo>
                    <a:pt x="0" y="1042356"/>
                  </a:lnTo>
                  <a:lnTo>
                    <a:pt x="0" y="26769"/>
                  </a:lnTo>
                  <a:lnTo>
                    <a:pt x="45358" y="21005"/>
                  </a:lnTo>
                  <a:cubicBezTo>
                    <a:pt x="182128" y="7115"/>
                    <a:pt x="320900" y="0"/>
                    <a:pt x="461334" y="0"/>
                  </a:cubicBezTo>
                  <a:close/>
                </a:path>
              </a:pathLst>
            </a:custGeom>
            <a:gradFill>
              <a:gsLst>
                <a:gs pos="16000">
                  <a:srgbClr val="009E6B"/>
                </a:gs>
                <a:gs pos="0">
                  <a:srgbClr val="009E6B"/>
                </a:gs>
                <a:gs pos="100000">
                  <a:srgbClr val="009E6C"/>
                </a:gs>
              </a:gsLst>
              <a:lin ang="2700000" scaled="1"/>
            </a:gradFill>
            <a:ln>
              <a:solidFill>
                <a:srgbClr val="A6CF6F"/>
              </a:solidFill>
            </a:ln>
            <a:effectLst>
              <a:outerShdw blurRad="622300" sx="102000" sy="102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任意多边形 56"/>
            <p:cNvSpPr/>
            <p:nvPr/>
          </p:nvSpPr>
          <p:spPr>
            <a:xfrm>
              <a:off x="-24679" y="3309658"/>
              <a:ext cx="4449253" cy="3073272"/>
            </a:xfrm>
            <a:custGeom>
              <a:avLst/>
              <a:gdLst>
                <a:gd name="connsiteX0" fmla="*/ 1683680 w 4449253"/>
                <a:gd name="connsiteY0" fmla="*/ 0 h 3073272"/>
                <a:gd name="connsiteX1" fmla="*/ 1860204 w 4449253"/>
                <a:gd name="connsiteY1" fmla="*/ 59729 h 3073272"/>
                <a:gd name="connsiteX2" fmla="*/ 4447129 w 4449253"/>
                <a:gd name="connsiteY2" fmla="*/ 3061373 h 3073272"/>
                <a:gd name="connsiteX3" fmla="*/ 4449253 w 4449253"/>
                <a:gd name="connsiteY3" fmla="*/ 3073272 h 3073272"/>
                <a:gd name="connsiteX4" fmla="*/ 4408025 w 4449253"/>
                <a:gd name="connsiteY4" fmla="*/ 3015295 h 3073272"/>
                <a:gd name="connsiteX5" fmla="*/ 1147831 w 4449253"/>
                <a:gd name="connsiteY5" fmla="*/ 1381063 h 3073272"/>
                <a:gd name="connsiteX6" fmla="*/ 131061 w 4449253"/>
                <a:gd name="connsiteY6" fmla="*/ 1509149 h 3073272"/>
                <a:gd name="connsiteX7" fmla="*/ 0 w 4449253"/>
                <a:gd name="connsiteY7" fmla="*/ 1547245 h 3073272"/>
                <a:gd name="connsiteX8" fmla="*/ 0 w 4449253"/>
                <a:gd name="connsiteY8" fmla="*/ 855214 h 3073272"/>
                <a:gd name="connsiteX9" fmla="*/ 191101 w 4449253"/>
                <a:gd name="connsiteY9" fmla="*/ 697512 h 3073272"/>
                <a:gd name="connsiteX10" fmla="*/ 1608551 w 4449253"/>
                <a:gd name="connsiteY10" fmla="*/ 17341 h 3073272"/>
                <a:gd name="connsiteX11" fmla="*/ 1683680 w 4449253"/>
                <a:gd name="connsiteY11" fmla="*/ 1 h 3073272"/>
                <a:gd name="connsiteX12" fmla="*/ 1683678 w 4449253"/>
                <a:gd name="connsiteY12" fmla="*/ 1 h 3073272"/>
                <a:gd name="connsiteX13" fmla="*/ 1683680 w 4449253"/>
                <a:gd name="connsiteY13" fmla="*/ 0 h 3073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9253" h="3073272">
                  <a:moveTo>
                    <a:pt x="1683680" y="0"/>
                  </a:moveTo>
                  <a:lnTo>
                    <a:pt x="1860204" y="59729"/>
                  </a:lnTo>
                  <a:cubicBezTo>
                    <a:pt x="3168774" y="538860"/>
                    <a:pt x="4162603" y="1670929"/>
                    <a:pt x="4447129" y="3061373"/>
                  </a:cubicBezTo>
                  <a:lnTo>
                    <a:pt x="4449253" y="3073272"/>
                  </a:lnTo>
                  <a:lnTo>
                    <a:pt x="4408025" y="3015295"/>
                  </a:lnTo>
                  <a:cubicBezTo>
                    <a:pt x="3666095" y="2023216"/>
                    <a:pt x="2481954" y="1381063"/>
                    <a:pt x="1147831" y="1381063"/>
                  </a:cubicBezTo>
                  <a:cubicBezTo>
                    <a:pt x="796746" y="1381063"/>
                    <a:pt x="456048" y="1425534"/>
                    <a:pt x="131061" y="1509149"/>
                  </a:cubicBezTo>
                  <a:lnTo>
                    <a:pt x="0" y="1547245"/>
                  </a:lnTo>
                  <a:lnTo>
                    <a:pt x="0" y="855214"/>
                  </a:lnTo>
                  <a:lnTo>
                    <a:pt x="191101" y="697512"/>
                  </a:lnTo>
                  <a:cubicBezTo>
                    <a:pt x="608819" y="385120"/>
                    <a:pt x="1088574" y="151125"/>
                    <a:pt x="1608551" y="17341"/>
                  </a:cubicBezTo>
                  <a:lnTo>
                    <a:pt x="1683680" y="1"/>
                  </a:lnTo>
                  <a:lnTo>
                    <a:pt x="1683678" y="1"/>
                  </a:lnTo>
                  <a:lnTo>
                    <a:pt x="1683680" y="0"/>
                  </a:lnTo>
                  <a:close/>
                </a:path>
              </a:pathLst>
            </a:custGeom>
            <a:gradFill flip="none" rotWithShape="1">
              <a:gsLst>
                <a:gs pos="24000">
                  <a:srgbClr val="A6CF6F"/>
                </a:gs>
                <a:gs pos="0">
                  <a:srgbClr val="A6CF6F"/>
                </a:gs>
                <a:gs pos="100000">
                  <a:srgbClr val="C8E2A6"/>
                </a:gs>
              </a:gsLst>
              <a:lin ang="18900000" scaled="1"/>
              <a:tileRect/>
            </a:gradFill>
            <a:ln>
              <a:noFill/>
            </a:ln>
            <a:effectLst>
              <a:outerShdw blurRad="7366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5" name="任意多边形 54"/>
            <p:cNvSpPr/>
            <p:nvPr/>
          </p:nvSpPr>
          <p:spPr>
            <a:xfrm>
              <a:off x="-24679" y="4690723"/>
              <a:ext cx="4520933" cy="2266669"/>
            </a:xfrm>
            <a:custGeom>
              <a:avLst/>
              <a:gdLst>
                <a:gd name="connsiteX0" fmla="*/ 1147831 w 4520933"/>
                <a:gd name="connsiteY0" fmla="*/ 0 h 2266669"/>
                <a:gd name="connsiteX1" fmla="*/ 4408025 w 4520933"/>
                <a:gd name="connsiteY1" fmla="*/ 1634232 h 2266669"/>
                <a:gd name="connsiteX2" fmla="*/ 4449253 w 4520933"/>
                <a:gd name="connsiteY2" fmla="*/ 1692209 h 2266669"/>
                <a:gd name="connsiteX3" fmla="*/ 4482907 w 4520933"/>
                <a:gd name="connsiteY3" fmla="*/ 1880660 h 2266669"/>
                <a:gd name="connsiteX4" fmla="*/ 4517922 w 4520933"/>
                <a:gd name="connsiteY4" fmla="*/ 2187217 h 2266669"/>
                <a:gd name="connsiteX5" fmla="*/ 4520933 w 4520933"/>
                <a:gd name="connsiteY5" fmla="*/ 2266669 h 2266669"/>
                <a:gd name="connsiteX6" fmla="*/ 0 w 4520933"/>
                <a:gd name="connsiteY6" fmla="*/ 2266669 h 2266669"/>
                <a:gd name="connsiteX7" fmla="*/ 0 w 4520933"/>
                <a:gd name="connsiteY7" fmla="*/ 166182 h 2266669"/>
                <a:gd name="connsiteX8" fmla="*/ 131061 w 4520933"/>
                <a:gd name="connsiteY8" fmla="*/ 128086 h 2266669"/>
                <a:gd name="connsiteX9" fmla="*/ 1147831 w 4520933"/>
                <a:gd name="connsiteY9" fmla="*/ 0 h 226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20933" h="2266669">
                  <a:moveTo>
                    <a:pt x="1147831" y="0"/>
                  </a:moveTo>
                  <a:cubicBezTo>
                    <a:pt x="2481954" y="0"/>
                    <a:pt x="3666095" y="642153"/>
                    <a:pt x="4408025" y="1634232"/>
                  </a:cubicBezTo>
                  <a:lnTo>
                    <a:pt x="4449253" y="1692209"/>
                  </a:lnTo>
                  <a:lnTo>
                    <a:pt x="4482907" y="1880660"/>
                  </a:lnTo>
                  <a:cubicBezTo>
                    <a:pt x="4498341" y="1981671"/>
                    <a:pt x="4510061" y="2083905"/>
                    <a:pt x="4517922" y="2187217"/>
                  </a:cubicBezTo>
                  <a:lnTo>
                    <a:pt x="4520933" y="2266669"/>
                  </a:lnTo>
                  <a:lnTo>
                    <a:pt x="0" y="2266669"/>
                  </a:lnTo>
                  <a:lnTo>
                    <a:pt x="0" y="166182"/>
                  </a:lnTo>
                  <a:lnTo>
                    <a:pt x="131061" y="128086"/>
                  </a:lnTo>
                  <a:cubicBezTo>
                    <a:pt x="456048" y="44471"/>
                    <a:pt x="796746" y="0"/>
                    <a:pt x="1147831" y="0"/>
                  </a:cubicBezTo>
                  <a:close/>
                </a:path>
              </a:pathLst>
            </a:custGeom>
            <a:gradFill flip="none" rotWithShape="1">
              <a:gsLst>
                <a:gs pos="14000">
                  <a:srgbClr val="FFEA0E">
                    <a:lumMod val="100000"/>
                  </a:srgbClr>
                </a:gs>
                <a:gs pos="0">
                  <a:srgbClr val="FFE900"/>
                </a:gs>
                <a:gs pos="100000">
                  <a:srgbClr val="FEEF62"/>
                </a:gs>
              </a:gsLst>
              <a:lin ang="18900000" scaled="1"/>
              <a:tileRect/>
            </a:gradFill>
            <a:ln>
              <a:noFill/>
            </a:ln>
            <a:effectLst>
              <a:outerShdw blurRad="508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任意多边形 44"/>
            <p:cNvSpPr/>
            <p:nvPr/>
          </p:nvSpPr>
          <p:spPr>
            <a:xfrm>
              <a:off x="-24680" y="3309660"/>
              <a:ext cx="1683680" cy="855213"/>
            </a:xfrm>
            <a:custGeom>
              <a:avLst/>
              <a:gdLst>
                <a:gd name="connsiteX0" fmla="*/ 1683678 w 1683680"/>
                <a:gd name="connsiteY0" fmla="*/ 0 h 855213"/>
                <a:gd name="connsiteX1" fmla="*/ 1683680 w 1683680"/>
                <a:gd name="connsiteY1" fmla="*/ 0 h 855213"/>
                <a:gd name="connsiteX2" fmla="*/ 1608551 w 1683680"/>
                <a:gd name="connsiteY2" fmla="*/ 17340 h 855213"/>
                <a:gd name="connsiteX3" fmla="*/ 191101 w 1683680"/>
                <a:gd name="connsiteY3" fmla="*/ 697511 h 855213"/>
                <a:gd name="connsiteX4" fmla="*/ 0 w 1683680"/>
                <a:gd name="connsiteY4" fmla="*/ 855213 h 855213"/>
                <a:gd name="connsiteX5" fmla="*/ 0 w 1683680"/>
                <a:gd name="connsiteY5" fmla="*/ 855212 h 855213"/>
                <a:gd name="connsiteX6" fmla="*/ 191101 w 1683680"/>
                <a:gd name="connsiteY6" fmla="*/ 697510 h 855213"/>
                <a:gd name="connsiteX7" fmla="*/ 1608551 w 1683680"/>
                <a:gd name="connsiteY7" fmla="*/ 17339 h 855213"/>
                <a:gd name="connsiteX8" fmla="*/ 1683678 w 1683680"/>
                <a:gd name="connsiteY8" fmla="*/ 0 h 85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3680" h="855213">
                  <a:moveTo>
                    <a:pt x="1683678" y="0"/>
                  </a:moveTo>
                  <a:lnTo>
                    <a:pt x="1683680" y="0"/>
                  </a:lnTo>
                  <a:lnTo>
                    <a:pt x="1608551" y="17340"/>
                  </a:lnTo>
                  <a:cubicBezTo>
                    <a:pt x="1088574" y="151124"/>
                    <a:pt x="608819" y="385119"/>
                    <a:pt x="191101" y="697511"/>
                  </a:cubicBezTo>
                  <a:lnTo>
                    <a:pt x="0" y="855213"/>
                  </a:lnTo>
                  <a:lnTo>
                    <a:pt x="0" y="855212"/>
                  </a:lnTo>
                  <a:lnTo>
                    <a:pt x="191101" y="697510"/>
                  </a:lnTo>
                  <a:cubicBezTo>
                    <a:pt x="608819" y="385118"/>
                    <a:pt x="1088574" y="151123"/>
                    <a:pt x="1608551" y="17339"/>
                  </a:cubicBezTo>
                  <a:lnTo>
                    <a:pt x="1683678"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任意多边形 42"/>
            <p:cNvSpPr/>
            <p:nvPr/>
          </p:nvSpPr>
          <p:spPr>
            <a:xfrm>
              <a:off x="-24679" y="4690721"/>
              <a:ext cx="4520933" cy="2266670"/>
            </a:xfrm>
            <a:custGeom>
              <a:avLst/>
              <a:gdLst>
                <a:gd name="connsiteX0" fmla="*/ 1147831 w 4520933"/>
                <a:gd name="connsiteY0" fmla="*/ 0 h 2266670"/>
                <a:gd name="connsiteX1" fmla="*/ 4408025 w 4520933"/>
                <a:gd name="connsiteY1" fmla="*/ 1634232 h 2266670"/>
                <a:gd name="connsiteX2" fmla="*/ 4449253 w 4520933"/>
                <a:gd name="connsiteY2" fmla="*/ 1692209 h 2266670"/>
                <a:gd name="connsiteX3" fmla="*/ 4482907 w 4520933"/>
                <a:gd name="connsiteY3" fmla="*/ 1880660 h 2266670"/>
                <a:gd name="connsiteX4" fmla="*/ 4517922 w 4520933"/>
                <a:gd name="connsiteY4" fmla="*/ 2187217 h 2266670"/>
                <a:gd name="connsiteX5" fmla="*/ 4520933 w 4520933"/>
                <a:gd name="connsiteY5" fmla="*/ 2266670 h 2266670"/>
                <a:gd name="connsiteX6" fmla="*/ 4520933 w 4520933"/>
                <a:gd name="connsiteY6" fmla="*/ 2266670 h 2266670"/>
                <a:gd name="connsiteX7" fmla="*/ 4517922 w 4520933"/>
                <a:gd name="connsiteY7" fmla="*/ 2187218 h 2266670"/>
                <a:gd name="connsiteX8" fmla="*/ 4482907 w 4520933"/>
                <a:gd name="connsiteY8" fmla="*/ 1880661 h 2266670"/>
                <a:gd name="connsiteX9" fmla="*/ 4449253 w 4520933"/>
                <a:gd name="connsiteY9" fmla="*/ 1692210 h 2266670"/>
                <a:gd name="connsiteX10" fmla="*/ 4408025 w 4520933"/>
                <a:gd name="connsiteY10" fmla="*/ 1634233 h 2266670"/>
                <a:gd name="connsiteX11" fmla="*/ 1147831 w 4520933"/>
                <a:gd name="connsiteY11" fmla="*/ 1 h 2266670"/>
                <a:gd name="connsiteX12" fmla="*/ 131061 w 4520933"/>
                <a:gd name="connsiteY12" fmla="*/ 128087 h 2266670"/>
                <a:gd name="connsiteX13" fmla="*/ 0 w 4520933"/>
                <a:gd name="connsiteY13" fmla="*/ 166183 h 2266670"/>
                <a:gd name="connsiteX14" fmla="*/ 0 w 4520933"/>
                <a:gd name="connsiteY14" fmla="*/ 166182 h 2266670"/>
                <a:gd name="connsiteX15" fmla="*/ 131061 w 4520933"/>
                <a:gd name="connsiteY15" fmla="*/ 128086 h 2266670"/>
                <a:gd name="connsiteX16" fmla="*/ 1147831 w 4520933"/>
                <a:gd name="connsiteY16" fmla="*/ 0 h 22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20933" h="2266670">
                  <a:moveTo>
                    <a:pt x="1147831" y="0"/>
                  </a:moveTo>
                  <a:cubicBezTo>
                    <a:pt x="2481954" y="0"/>
                    <a:pt x="3666095" y="642153"/>
                    <a:pt x="4408025" y="1634232"/>
                  </a:cubicBezTo>
                  <a:lnTo>
                    <a:pt x="4449253" y="1692209"/>
                  </a:lnTo>
                  <a:lnTo>
                    <a:pt x="4482907" y="1880660"/>
                  </a:lnTo>
                  <a:cubicBezTo>
                    <a:pt x="4498341" y="1981671"/>
                    <a:pt x="4510061" y="2083905"/>
                    <a:pt x="4517922" y="2187217"/>
                  </a:cubicBezTo>
                  <a:lnTo>
                    <a:pt x="4520933" y="2266670"/>
                  </a:lnTo>
                  <a:lnTo>
                    <a:pt x="4520933" y="2266670"/>
                  </a:lnTo>
                  <a:lnTo>
                    <a:pt x="4517922" y="2187218"/>
                  </a:lnTo>
                  <a:cubicBezTo>
                    <a:pt x="4510061" y="2083906"/>
                    <a:pt x="4498341" y="1981672"/>
                    <a:pt x="4482907" y="1880661"/>
                  </a:cubicBezTo>
                  <a:lnTo>
                    <a:pt x="4449253" y="1692210"/>
                  </a:lnTo>
                  <a:lnTo>
                    <a:pt x="4408025" y="1634233"/>
                  </a:lnTo>
                  <a:cubicBezTo>
                    <a:pt x="3666095" y="642154"/>
                    <a:pt x="2481954" y="1"/>
                    <a:pt x="1147831" y="1"/>
                  </a:cubicBezTo>
                  <a:cubicBezTo>
                    <a:pt x="796746" y="1"/>
                    <a:pt x="456048" y="44472"/>
                    <a:pt x="131061" y="128087"/>
                  </a:cubicBezTo>
                  <a:lnTo>
                    <a:pt x="0" y="166183"/>
                  </a:lnTo>
                  <a:lnTo>
                    <a:pt x="0" y="166182"/>
                  </a:lnTo>
                  <a:lnTo>
                    <a:pt x="131061" y="128086"/>
                  </a:lnTo>
                  <a:cubicBezTo>
                    <a:pt x="456048" y="44471"/>
                    <a:pt x="796746" y="0"/>
                    <a:pt x="114783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r="3930"/>
          <a:stretch>
            <a:fillRect/>
          </a:stretch>
        </p:blipFill>
        <p:spPr>
          <a:xfrm>
            <a:off x="695400" y="514483"/>
            <a:ext cx="2880320" cy="870226"/>
          </a:xfrm>
          <a:prstGeom prst="rect">
            <a:avLst/>
          </a:prstGeom>
        </p:spPr>
      </p:pic>
      <p:cxnSp>
        <p:nvCxnSpPr>
          <p:cNvPr id="3" name="直接连接符 2"/>
          <p:cNvCxnSpPr/>
          <p:nvPr/>
        </p:nvCxnSpPr>
        <p:spPr>
          <a:xfrm>
            <a:off x="8184232" y="5307794"/>
            <a:ext cx="3384376" cy="0"/>
          </a:xfrm>
          <a:prstGeom prst="line">
            <a:avLst/>
          </a:prstGeom>
          <a:ln>
            <a:solidFill>
              <a:srgbClr val="F29102"/>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8900638" y="5402470"/>
            <a:ext cx="3043060" cy="400110"/>
          </a:xfrm>
          <a:prstGeom prst="rect">
            <a:avLst/>
          </a:prstGeom>
          <a:noFill/>
        </p:spPr>
        <p:txBody>
          <a:bodyPr wrap="square" rtlCol="0">
            <a:spAutoFit/>
          </a:bodyPr>
          <a:lstStyle/>
          <a:p>
            <a:r>
              <a:rPr lang="en-US" altLang="zh-CN" sz="2000" i="1" dirty="0">
                <a:solidFill>
                  <a:srgbClr val="F39700"/>
                </a:solidFill>
                <a:latin typeface="+mn-lt"/>
                <a:ea typeface="+mn-ea"/>
                <a:cs typeface="+mn-ea"/>
                <a:sym typeface="+mn-lt"/>
              </a:rPr>
              <a:t>Innovation for Future</a:t>
            </a:r>
            <a:endParaRPr lang="zh-CN" altLang="en-US" sz="2000" i="1" dirty="0">
              <a:solidFill>
                <a:srgbClr val="F39700"/>
              </a:solidFill>
              <a:latin typeface="+mn-lt"/>
              <a:ea typeface="+mn-ea"/>
              <a:cs typeface="+mn-ea"/>
              <a:sym typeface="+mn-lt"/>
            </a:endParaRPr>
          </a:p>
        </p:txBody>
      </p:sp>
      <p:sp>
        <p:nvSpPr>
          <p:cNvPr id="2" name="文本框 1">
            <a:extLst>
              <a:ext uri="{FF2B5EF4-FFF2-40B4-BE49-F238E27FC236}">
                <a16:creationId xmlns:a16="http://schemas.microsoft.com/office/drawing/2014/main" id="{864C4A13-8239-7442-9014-A0271FFF446D}"/>
              </a:ext>
            </a:extLst>
          </p:cNvPr>
          <p:cNvSpPr txBox="1"/>
          <p:nvPr/>
        </p:nvSpPr>
        <p:spPr>
          <a:xfrm>
            <a:off x="3431704" y="1782135"/>
            <a:ext cx="8417689" cy="369332"/>
          </a:xfrm>
          <a:prstGeom prst="rect">
            <a:avLst/>
          </a:prstGeom>
          <a:noFill/>
        </p:spPr>
        <p:txBody>
          <a:bodyPr wrap="none" rtlCol="0">
            <a:spAutoFit/>
          </a:bodyPr>
          <a:lstStyle/>
          <a:p>
            <a:r>
              <a:rPr lang="en-US" altLang="zh-CN" dirty="0">
                <a:solidFill>
                  <a:srgbClr val="FF0000"/>
                </a:solidFill>
                <a:highlight>
                  <a:srgbClr val="FFFF00"/>
                </a:highlight>
              </a:rPr>
              <a:t>PRISEMI</a:t>
            </a:r>
            <a:r>
              <a:rPr lang="zh-CN" altLang="en-US" dirty="0">
                <a:solidFill>
                  <a:srgbClr val="FF0000"/>
                </a:solidFill>
                <a:highlight>
                  <a:srgbClr val="FFFF00"/>
                </a:highlight>
              </a:rPr>
              <a:t>芯导授权代理</a:t>
            </a:r>
            <a:r>
              <a:rPr lang="en-US" altLang="zh-CN" dirty="0">
                <a:solidFill>
                  <a:srgbClr val="FF0000"/>
                </a:solidFill>
                <a:highlight>
                  <a:srgbClr val="FFFF00"/>
                </a:highlight>
              </a:rPr>
              <a:t>KOYUELEC</a:t>
            </a:r>
            <a:r>
              <a:rPr lang="zh-CN" altLang="en-US" dirty="0">
                <a:solidFill>
                  <a:srgbClr val="FF0000"/>
                </a:solidFill>
                <a:highlight>
                  <a:srgbClr val="FFFF00"/>
                </a:highlight>
              </a:rPr>
              <a:t>光与电子</a:t>
            </a:r>
            <a:r>
              <a:rPr lang="en-US" altLang="zh-CN" dirty="0">
                <a:solidFill>
                  <a:srgbClr val="FF0000"/>
                </a:solidFill>
                <a:highlight>
                  <a:srgbClr val="FFFF00"/>
                </a:highlight>
              </a:rPr>
              <a:t>075582542001</a:t>
            </a:r>
            <a:r>
              <a:rPr lang="zh-CN" altLang="en-US" dirty="0">
                <a:solidFill>
                  <a:srgbClr val="FF0000"/>
                </a:solidFill>
                <a:highlight>
                  <a:srgbClr val="FFFF00"/>
                </a:highlight>
              </a:rPr>
              <a:t>，</a:t>
            </a:r>
            <a:r>
              <a:rPr lang="en-US" altLang="zh-CN" dirty="0">
                <a:solidFill>
                  <a:srgbClr val="FF0000"/>
                </a:solidFill>
                <a:highlight>
                  <a:srgbClr val="FFFF00"/>
                </a:highlight>
              </a:rPr>
              <a:t>82574660</a:t>
            </a:r>
            <a:r>
              <a:rPr lang="zh-CN" altLang="en-US" dirty="0">
                <a:solidFill>
                  <a:srgbClr val="FF0000"/>
                </a:solidFill>
                <a:highlight>
                  <a:srgbClr val="FFFF00"/>
                </a:highlight>
              </a:rPr>
              <a:t>谢谢惠顾</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625" y="836930"/>
            <a:ext cx="7714615" cy="1437640"/>
          </a:xfrm>
          <a:prstGeom prst="rect">
            <a:avLst/>
          </a:prstGeom>
          <a:noFill/>
        </p:spPr>
        <p:txBody>
          <a:bodyPr wrap="square" rtlCol="0">
            <a:noAutofit/>
          </a:bodyPr>
          <a:lstStyle/>
          <a:p>
            <a:r>
              <a:rPr lang="en-US" altLang="zh-CN"/>
              <a:t>MOS</a:t>
            </a:r>
            <a:r>
              <a:rPr lang="zh-CN" altLang="en-US"/>
              <a:t>管的全称为金属</a:t>
            </a:r>
            <a:r>
              <a:rPr lang="en-US" altLang="zh-CN"/>
              <a:t>-</a:t>
            </a:r>
            <a:r>
              <a:rPr lang="zh-CN" altLang="en-US"/>
              <a:t>氧化物半导体场效应晶体管，英文简称</a:t>
            </a:r>
          </a:p>
          <a:p>
            <a:endParaRPr lang="zh-CN" altLang="en-US"/>
          </a:p>
          <a:p>
            <a:r>
              <a:rPr lang="zh-CN" altLang="en-US"/>
              <a:t>为</a:t>
            </a:r>
            <a:r>
              <a:rPr lang="en-US" altLang="zh-CN"/>
              <a:t>MOSFET</a:t>
            </a:r>
            <a:r>
              <a:rPr lang="zh-CN" altLang="en-US"/>
              <a:t>，具有三个电极，分别为：栅极</a:t>
            </a:r>
            <a:r>
              <a:rPr lang="en-US" altLang="zh-CN"/>
              <a:t>G</a:t>
            </a:r>
            <a:r>
              <a:rPr lang="zh-CN" altLang="en-US"/>
              <a:t>、源极</a:t>
            </a:r>
            <a:r>
              <a:rPr lang="en-US" altLang="zh-CN"/>
              <a:t>S</a:t>
            </a:r>
            <a:r>
              <a:rPr lang="zh-CN" altLang="en-US"/>
              <a:t>和漏极</a:t>
            </a:r>
          </a:p>
          <a:p>
            <a:endParaRPr lang="zh-CN" altLang="en-US"/>
          </a:p>
          <a:p>
            <a:r>
              <a:rPr lang="en-US" altLang="zh-CN"/>
              <a:t>D</a:t>
            </a:r>
            <a:r>
              <a:rPr lang="zh-CN" altLang="en-US"/>
              <a:t>，根据其半导体结构可以分为</a:t>
            </a:r>
            <a:r>
              <a:rPr lang="en-US" altLang="zh-CN"/>
              <a:t>P-MOS</a:t>
            </a:r>
            <a:r>
              <a:rPr lang="zh-CN" altLang="en-US"/>
              <a:t>和</a:t>
            </a:r>
            <a:r>
              <a:rPr lang="en-US" altLang="zh-CN"/>
              <a:t>N-MOS</a:t>
            </a:r>
            <a:r>
              <a:rPr lang="zh-CN" altLang="en-US"/>
              <a:t>。</a:t>
            </a:r>
          </a:p>
        </p:txBody>
      </p:sp>
      <p:sp>
        <p:nvSpPr>
          <p:cNvPr id="3" name="文本框 2"/>
          <p:cNvSpPr txBox="1"/>
          <p:nvPr/>
        </p:nvSpPr>
        <p:spPr>
          <a:xfrm>
            <a:off x="47625" y="116840"/>
            <a:ext cx="5664200" cy="583565"/>
          </a:xfrm>
          <a:prstGeom prst="rect">
            <a:avLst/>
          </a:prstGeom>
          <a:noFill/>
        </p:spPr>
        <p:txBody>
          <a:bodyPr wrap="square" rtlCol="0">
            <a:spAutoFit/>
          </a:bodyPr>
          <a:lstStyle/>
          <a:p>
            <a:r>
              <a:rPr lang="zh-CN" altLang="en-US" sz="3200">
                <a:latin typeface="微软雅黑" panose="020B0503020204020204" pitchFamily="34" charset="-122"/>
                <a:ea typeface="微软雅黑" panose="020B0503020204020204" pitchFamily="34" charset="-122"/>
                <a:cs typeface="微软雅黑" panose="020B0503020204020204" pitchFamily="34" charset="-122"/>
                <a:sym typeface="+mn-ea"/>
              </a:rPr>
              <a:t>什么是</a:t>
            </a:r>
            <a:r>
              <a:rPr lang="en-US" altLang="zh-CN" sz="3200">
                <a:latin typeface="微软雅黑" panose="020B0503020204020204" pitchFamily="34" charset="-122"/>
                <a:ea typeface="微软雅黑" panose="020B0503020204020204" pitchFamily="34" charset="-122"/>
                <a:cs typeface="微软雅黑" panose="020B0503020204020204" pitchFamily="34" charset="-122"/>
                <a:sym typeface="+mn-ea"/>
              </a:rPr>
              <a:t>MOS</a:t>
            </a:r>
            <a:r>
              <a:rPr lang="zh-CN" altLang="en-US" sz="3200">
                <a:latin typeface="微软雅黑" panose="020B0503020204020204" pitchFamily="34" charset="-122"/>
                <a:ea typeface="微软雅黑" panose="020B0503020204020204" pitchFamily="34" charset="-122"/>
                <a:cs typeface="微软雅黑" panose="020B0503020204020204" pitchFamily="34" charset="-122"/>
                <a:sym typeface="+mn-ea"/>
              </a:rPr>
              <a:t>管，做什么用</a:t>
            </a:r>
          </a:p>
        </p:txBody>
      </p:sp>
      <p:pic>
        <p:nvPicPr>
          <p:cNvPr id="5" name="图片 4"/>
          <p:cNvPicPr>
            <a:picLocks noChangeAspect="1"/>
          </p:cNvPicPr>
          <p:nvPr/>
        </p:nvPicPr>
        <p:blipFill>
          <a:blip r:embed="rId2"/>
          <a:stretch>
            <a:fillRect/>
          </a:stretch>
        </p:blipFill>
        <p:spPr>
          <a:xfrm>
            <a:off x="8112760" y="797560"/>
            <a:ext cx="3360420" cy="2415540"/>
          </a:xfrm>
          <a:prstGeom prst="rect">
            <a:avLst/>
          </a:prstGeom>
        </p:spPr>
      </p:pic>
      <p:pic>
        <p:nvPicPr>
          <p:cNvPr id="6" name="图片 5"/>
          <p:cNvPicPr>
            <a:picLocks noChangeAspect="1"/>
          </p:cNvPicPr>
          <p:nvPr/>
        </p:nvPicPr>
        <p:blipFill>
          <a:blip r:embed="rId3"/>
          <a:stretch>
            <a:fillRect/>
          </a:stretch>
        </p:blipFill>
        <p:spPr>
          <a:xfrm>
            <a:off x="1847850" y="4364990"/>
            <a:ext cx="6758940" cy="2125980"/>
          </a:xfrm>
          <a:prstGeom prst="rect">
            <a:avLst/>
          </a:prstGeom>
        </p:spPr>
      </p:pic>
      <p:pic>
        <p:nvPicPr>
          <p:cNvPr id="4" name="图片 3"/>
          <p:cNvPicPr>
            <a:picLocks noChangeAspect="1"/>
          </p:cNvPicPr>
          <p:nvPr/>
        </p:nvPicPr>
        <p:blipFill>
          <a:blip r:embed="rId4"/>
          <a:stretch>
            <a:fillRect/>
          </a:stretch>
        </p:blipFill>
        <p:spPr>
          <a:xfrm>
            <a:off x="6390005" y="3213100"/>
            <a:ext cx="5082540" cy="1813560"/>
          </a:xfrm>
          <a:prstGeom prst="rect">
            <a:avLst/>
          </a:prstGeom>
        </p:spPr>
      </p:pic>
      <p:sp>
        <p:nvSpPr>
          <p:cNvPr id="7" name="文本框 6"/>
          <p:cNvSpPr txBox="1"/>
          <p:nvPr/>
        </p:nvSpPr>
        <p:spPr>
          <a:xfrm>
            <a:off x="46990" y="2511425"/>
            <a:ext cx="6191885" cy="1417955"/>
          </a:xfrm>
          <a:prstGeom prst="rect">
            <a:avLst/>
          </a:prstGeom>
          <a:noFill/>
        </p:spPr>
        <p:txBody>
          <a:bodyPr wrap="square" rtlCol="0">
            <a:noAutofit/>
          </a:bodyPr>
          <a:lstStyle/>
          <a:p>
            <a:r>
              <a:rPr lang="en-US" altLang="zh-CN"/>
              <a:t>MOS</a:t>
            </a:r>
            <a:r>
              <a:rPr lang="zh-CN" altLang="en-US"/>
              <a:t>管广泛应用于电平转换、防反接、开关控制、缓启动、</a:t>
            </a:r>
          </a:p>
          <a:p>
            <a:endParaRPr lang="zh-CN" altLang="en-US"/>
          </a:p>
          <a:p>
            <a:r>
              <a:rPr lang="zh-CN" altLang="en-US"/>
              <a:t>逻辑转换、信号放大及精确控制电流等领域，具有体积小、</a:t>
            </a:r>
          </a:p>
          <a:p>
            <a:endParaRPr lang="zh-CN" altLang="en-US"/>
          </a:p>
          <a:p>
            <a:r>
              <a:rPr lang="zh-CN" altLang="en-US"/>
              <a:t>质量轻、省电等优点，在电子设备中扮演重要角色</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89535" y="908685"/>
            <a:ext cx="8343900" cy="5275580"/>
          </a:xfrm>
          <a:prstGeom prst="rect">
            <a:avLst/>
          </a:prstGeom>
          <a:noFill/>
        </p:spPr>
        <p:txBody>
          <a:bodyPr wrap="square" rtlCol="0">
            <a:no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在一块掺杂浓度较低的</a:t>
            </a:r>
            <a:r>
              <a:rPr lang="en-US" altLang="zh-CN">
                <a:latin typeface="微软雅黑" panose="020B0503020204020204" pitchFamily="34" charset="-122"/>
                <a:ea typeface="微软雅黑" panose="020B0503020204020204" pitchFamily="34" charset="-122"/>
                <a:cs typeface="微软雅黑" panose="020B0503020204020204" pitchFamily="34" charset="-122"/>
              </a:rPr>
              <a:t>P</a:t>
            </a:r>
            <a:r>
              <a:rPr lang="zh-CN" altLang="en-US">
                <a:latin typeface="微软雅黑" panose="020B0503020204020204" pitchFamily="34" charset="-122"/>
                <a:ea typeface="微软雅黑" panose="020B0503020204020204" pitchFamily="34" charset="-122"/>
                <a:cs typeface="微软雅黑" panose="020B0503020204020204" pitchFamily="34" charset="-122"/>
              </a:rPr>
              <a:t>型半导体硅衬底上，用半导体光刻、扩散工艺制作两个高</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掺杂浓度的</a:t>
            </a:r>
            <a:r>
              <a:rPr lang="en-US" altLang="zh-CN">
                <a:latin typeface="微软雅黑" panose="020B0503020204020204" pitchFamily="34" charset="-122"/>
                <a:ea typeface="微软雅黑" panose="020B0503020204020204" pitchFamily="34" charset="-122"/>
                <a:cs typeface="微软雅黑" panose="020B0503020204020204" pitchFamily="34" charset="-122"/>
              </a:rPr>
              <a:t>N+</a:t>
            </a:r>
            <a:r>
              <a:rPr lang="zh-CN" altLang="en-US">
                <a:latin typeface="微软雅黑" panose="020B0503020204020204" pitchFamily="34" charset="-122"/>
                <a:ea typeface="微软雅黑" panose="020B0503020204020204" pitchFamily="34" charset="-122"/>
                <a:cs typeface="微软雅黑" panose="020B0503020204020204" pitchFamily="34" charset="-122"/>
              </a:rPr>
              <a:t>区，并用金属铝引出两个电极，分别作为漏极</a:t>
            </a:r>
            <a:r>
              <a:rPr lang="en-US" altLang="zh-CN">
                <a:latin typeface="微软雅黑" panose="020B0503020204020204" pitchFamily="34" charset="-122"/>
                <a:ea typeface="微软雅黑" panose="020B0503020204020204" pitchFamily="34" charset="-122"/>
                <a:cs typeface="微软雅黑" panose="020B0503020204020204" pitchFamily="34" charset="-122"/>
              </a:rPr>
              <a:t>D</a:t>
            </a:r>
            <a:r>
              <a:rPr lang="zh-CN" altLang="en-US">
                <a:latin typeface="微软雅黑" panose="020B0503020204020204" pitchFamily="34" charset="-122"/>
                <a:ea typeface="微软雅黑" panose="020B0503020204020204" pitchFamily="34" charset="-122"/>
                <a:cs typeface="微软雅黑" panose="020B0503020204020204" pitchFamily="34" charset="-122"/>
              </a:rPr>
              <a:t>和源极</a:t>
            </a:r>
            <a:r>
              <a:rPr lang="en-US" altLang="zh-CN">
                <a:latin typeface="微软雅黑" panose="020B0503020204020204" pitchFamily="34" charset="-122"/>
                <a:ea typeface="微软雅黑" panose="020B0503020204020204" pitchFamily="34" charset="-122"/>
                <a:cs typeface="微软雅黑" panose="020B0503020204020204" pitchFamily="34" charset="-122"/>
              </a:rPr>
              <a:t>S</a:t>
            </a:r>
            <a:r>
              <a:rPr lang="zh-CN" altLang="en-US">
                <a:latin typeface="微软雅黑" panose="020B0503020204020204" pitchFamily="34" charset="-122"/>
                <a:ea typeface="微软雅黑" panose="020B0503020204020204" pitchFamily="34" charset="-122"/>
                <a:cs typeface="微软雅黑" panose="020B0503020204020204" pitchFamily="34" charset="-122"/>
              </a:rPr>
              <a:t>。然后在</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漏极和源极之间的</a:t>
            </a:r>
            <a:r>
              <a:rPr lang="en-US" altLang="zh-CN">
                <a:latin typeface="微软雅黑" panose="020B0503020204020204" pitchFamily="34" charset="-122"/>
                <a:ea typeface="微软雅黑" panose="020B0503020204020204" pitchFamily="34" charset="-122"/>
                <a:cs typeface="微软雅黑" panose="020B0503020204020204" pitchFamily="34" charset="-122"/>
              </a:rPr>
              <a:t>P</a:t>
            </a:r>
            <a:r>
              <a:rPr lang="zh-CN" altLang="en-US">
                <a:latin typeface="微软雅黑" panose="020B0503020204020204" pitchFamily="34" charset="-122"/>
                <a:ea typeface="微软雅黑" panose="020B0503020204020204" pitchFamily="34" charset="-122"/>
                <a:cs typeface="微软雅黑" panose="020B0503020204020204" pitchFamily="34" charset="-122"/>
              </a:rPr>
              <a:t>型半导体表面复盖一层很薄的二氧化硅（</a:t>
            </a:r>
            <a:r>
              <a:rPr lang="en-US" altLang="zh-CN">
                <a:latin typeface="微软雅黑" panose="020B0503020204020204" pitchFamily="34" charset="-122"/>
                <a:ea typeface="微软雅黑" panose="020B0503020204020204" pitchFamily="34" charset="-122"/>
                <a:cs typeface="微软雅黑" panose="020B0503020204020204" pitchFamily="34" charset="-122"/>
              </a:rPr>
              <a:t>SiO2</a:t>
            </a:r>
            <a:r>
              <a:rPr lang="zh-CN" altLang="en-US">
                <a:latin typeface="微软雅黑" panose="020B0503020204020204" pitchFamily="34" charset="-122"/>
                <a:ea typeface="微软雅黑" panose="020B0503020204020204" pitchFamily="34" charset="-122"/>
                <a:cs typeface="微软雅黑" panose="020B0503020204020204" pitchFamily="34" charset="-122"/>
              </a:rPr>
              <a:t>）绝缘层膜，</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在再这个绝缘层膜上装上一个铝电极，作为栅极</a:t>
            </a:r>
            <a:r>
              <a:rPr lang="en-US" altLang="zh-CN">
                <a:latin typeface="微软雅黑" panose="020B0503020204020204" pitchFamily="34" charset="-122"/>
                <a:ea typeface="微软雅黑" panose="020B0503020204020204" pitchFamily="34" charset="-122"/>
                <a:cs typeface="微软雅黑" panose="020B0503020204020204" pitchFamily="34" charset="-122"/>
              </a:rPr>
              <a:t>G</a:t>
            </a:r>
            <a:r>
              <a:rPr lang="zh-CN" altLang="en-US">
                <a:latin typeface="微软雅黑" panose="020B0503020204020204" pitchFamily="34" charset="-122"/>
                <a:ea typeface="微软雅黑" panose="020B0503020204020204" pitchFamily="34" charset="-122"/>
                <a:cs typeface="微软雅黑" panose="020B0503020204020204" pitchFamily="34" charset="-122"/>
              </a:rPr>
              <a:t>。这就构成了一个</a:t>
            </a:r>
            <a:r>
              <a:rPr lang="en-US" altLang="zh-CN">
                <a:latin typeface="微软雅黑" panose="020B0503020204020204" pitchFamily="34" charset="-122"/>
                <a:ea typeface="微软雅黑" panose="020B0503020204020204" pitchFamily="34" charset="-122"/>
                <a:cs typeface="微软雅黑" panose="020B0503020204020204" pitchFamily="34" charset="-122"/>
              </a:rPr>
              <a:t>N</a:t>
            </a:r>
            <a:r>
              <a:rPr lang="zh-CN" altLang="en-US">
                <a:latin typeface="微软雅黑" panose="020B0503020204020204" pitchFamily="34" charset="-122"/>
                <a:ea typeface="微软雅黑" panose="020B0503020204020204" pitchFamily="34" charset="-122"/>
                <a:cs typeface="微软雅黑" panose="020B0503020204020204" pitchFamily="34" charset="-122"/>
              </a:rPr>
              <a:t>沟道</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a:t>
            </a:r>
            <a:r>
              <a:rPr lang="en-US" altLang="zh-CN">
                <a:latin typeface="微软雅黑" panose="020B0503020204020204" pitchFamily="34" charset="-122"/>
                <a:ea typeface="微软雅黑" panose="020B0503020204020204" pitchFamily="34" charset="-122"/>
                <a:cs typeface="微软雅黑" panose="020B0503020204020204" pitchFamily="34" charset="-122"/>
              </a:rPr>
              <a:t>NPN</a:t>
            </a:r>
            <a:r>
              <a:rPr lang="zh-CN" altLang="en-US">
                <a:latin typeface="微软雅黑" panose="020B0503020204020204" pitchFamily="34" charset="-122"/>
                <a:ea typeface="微软雅黑" panose="020B0503020204020204" pitchFamily="34" charset="-122"/>
                <a:cs typeface="微软雅黑" panose="020B0503020204020204" pitchFamily="34" charset="-122"/>
              </a:rPr>
              <a:t>型）增强型</a:t>
            </a:r>
            <a:r>
              <a:rPr lang="en-US" altLang="zh-CN">
                <a:latin typeface="微软雅黑" panose="020B0503020204020204" pitchFamily="34" charset="-122"/>
                <a:ea typeface="微软雅黑" panose="020B0503020204020204" pitchFamily="34" charset="-122"/>
                <a:cs typeface="微软雅黑" panose="020B0503020204020204" pitchFamily="34" charset="-122"/>
              </a:rPr>
              <a:t>MOS</a:t>
            </a:r>
            <a:r>
              <a:rPr lang="zh-CN" altLang="en-US">
                <a:latin typeface="微软雅黑" panose="020B0503020204020204" pitchFamily="34" charset="-122"/>
                <a:ea typeface="微软雅黑" panose="020B0503020204020204" pitchFamily="34" charset="-122"/>
                <a:cs typeface="微软雅黑" panose="020B0503020204020204" pitchFamily="34" charset="-122"/>
              </a:rPr>
              <a:t>管。显然它的栅极和其它电极间是绝缘的。</a:t>
            </a:r>
            <a:endParaRPr lang="en-US" altLang="zh-CN">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同样用上述相同的方法在一块掺杂浓度较低的</a:t>
            </a:r>
            <a:r>
              <a:rPr lang="en-US" altLang="zh-CN">
                <a:latin typeface="微软雅黑" panose="020B0503020204020204" pitchFamily="34" charset="-122"/>
                <a:ea typeface="微软雅黑" panose="020B0503020204020204" pitchFamily="34" charset="-122"/>
                <a:cs typeface="微软雅黑" panose="020B0503020204020204" pitchFamily="34" charset="-122"/>
              </a:rPr>
              <a:t>N</a:t>
            </a:r>
            <a:r>
              <a:rPr lang="zh-CN" altLang="en-US">
                <a:latin typeface="微软雅黑" panose="020B0503020204020204" pitchFamily="34" charset="-122"/>
                <a:ea typeface="微软雅黑" panose="020B0503020204020204" pitchFamily="34" charset="-122"/>
                <a:cs typeface="微软雅黑" panose="020B0503020204020204" pitchFamily="34" charset="-122"/>
              </a:rPr>
              <a:t>型半导体硅衬底上，用半导体光</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刻、扩散工艺制作两个高掺杂浓度的</a:t>
            </a:r>
            <a:r>
              <a:rPr lang="en-US" altLang="zh-CN">
                <a:latin typeface="微软雅黑" panose="020B0503020204020204" pitchFamily="34" charset="-122"/>
                <a:ea typeface="微软雅黑" panose="020B0503020204020204" pitchFamily="34" charset="-122"/>
                <a:cs typeface="微软雅黑" panose="020B0503020204020204" pitchFamily="34" charset="-122"/>
              </a:rPr>
              <a:t>P+</a:t>
            </a:r>
            <a:r>
              <a:rPr lang="zh-CN" altLang="en-US">
                <a:latin typeface="微软雅黑" panose="020B0503020204020204" pitchFamily="34" charset="-122"/>
                <a:ea typeface="微软雅黑" panose="020B0503020204020204" pitchFamily="34" charset="-122"/>
                <a:cs typeface="微软雅黑" panose="020B0503020204020204" pitchFamily="34" charset="-122"/>
              </a:rPr>
              <a:t>区，及上述相同的栅极制作过程，就制成</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为一个</a:t>
            </a:r>
            <a:r>
              <a:rPr lang="en-US" altLang="zh-CN">
                <a:latin typeface="微软雅黑" panose="020B0503020204020204" pitchFamily="34" charset="-122"/>
                <a:ea typeface="微软雅黑" panose="020B0503020204020204" pitchFamily="34" charset="-122"/>
                <a:cs typeface="微软雅黑" panose="020B0503020204020204" pitchFamily="34" charset="-122"/>
              </a:rPr>
              <a:t>P</a:t>
            </a:r>
            <a:r>
              <a:rPr lang="zh-CN" altLang="en-US">
                <a:latin typeface="微软雅黑" panose="020B0503020204020204" pitchFamily="34" charset="-122"/>
                <a:ea typeface="微软雅黑" panose="020B0503020204020204" pitchFamily="34" charset="-122"/>
                <a:cs typeface="微软雅黑" panose="020B0503020204020204" pitchFamily="34" charset="-122"/>
              </a:rPr>
              <a:t>沟道（</a:t>
            </a:r>
            <a:r>
              <a:rPr lang="en-US" altLang="zh-CN">
                <a:latin typeface="微软雅黑" panose="020B0503020204020204" pitchFamily="34" charset="-122"/>
                <a:ea typeface="微软雅黑" panose="020B0503020204020204" pitchFamily="34" charset="-122"/>
                <a:cs typeface="微软雅黑" panose="020B0503020204020204" pitchFamily="34" charset="-122"/>
              </a:rPr>
              <a:t>PNP</a:t>
            </a:r>
            <a:r>
              <a:rPr lang="zh-CN" altLang="en-US">
                <a:latin typeface="微软雅黑" panose="020B0503020204020204" pitchFamily="34" charset="-122"/>
                <a:ea typeface="微软雅黑" panose="020B0503020204020204" pitchFamily="34" charset="-122"/>
                <a:cs typeface="微软雅黑" panose="020B0503020204020204" pitchFamily="34" charset="-122"/>
              </a:rPr>
              <a:t>型）增强型</a:t>
            </a:r>
            <a:r>
              <a:rPr lang="en-US" altLang="zh-CN">
                <a:latin typeface="微软雅黑" panose="020B0503020204020204" pitchFamily="34" charset="-122"/>
                <a:ea typeface="微软雅黑" panose="020B0503020204020204" pitchFamily="34" charset="-122"/>
                <a:cs typeface="微软雅黑" panose="020B0503020204020204" pitchFamily="34" charset="-122"/>
              </a:rPr>
              <a:t>MOS</a:t>
            </a:r>
            <a:r>
              <a:rPr lang="zh-CN" altLang="en-US">
                <a:latin typeface="微软雅黑" panose="020B0503020204020204" pitchFamily="34" charset="-122"/>
                <a:ea typeface="微软雅黑" panose="020B0503020204020204" pitchFamily="34" charset="-122"/>
                <a:cs typeface="微软雅黑" panose="020B0503020204020204" pitchFamily="34" charset="-122"/>
              </a:rPr>
              <a:t>管。</a:t>
            </a:r>
          </a:p>
        </p:txBody>
      </p:sp>
      <p:pic>
        <p:nvPicPr>
          <p:cNvPr id="3" name="图片 2"/>
          <p:cNvPicPr>
            <a:picLocks noChangeAspect="1"/>
          </p:cNvPicPr>
          <p:nvPr/>
        </p:nvPicPr>
        <p:blipFill>
          <a:blip r:embed="rId2"/>
          <a:stretch>
            <a:fillRect/>
          </a:stretch>
        </p:blipFill>
        <p:spPr>
          <a:xfrm>
            <a:off x="8975725" y="836930"/>
            <a:ext cx="2708275" cy="2771140"/>
          </a:xfrm>
          <a:prstGeom prst="rect">
            <a:avLst/>
          </a:prstGeom>
        </p:spPr>
      </p:pic>
      <p:sp>
        <p:nvSpPr>
          <p:cNvPr id="4" name="文本框 3"/>
          <p:cNvSpPr txBox="1"/>
          <p:nvPr/>
        </p:nvSpPr>
        <p:spPr>
          <a:xfrm>
            <a:off x="89535" y="116205"/>
            <a:ext cx="4064000" cy="583565"/>
          </a:xfrm>
          <a:prstGeom prst="rect">
            <a:avLst/>
          </a:prstGeom>
          <a:noFill/>
        </p:spPr>
        <p:txBody>
          <a:bodyPr wrap="square" rtlCol="0">
            <a:spAutoFit/>
          </a:bodyPr>
          <a:lstStyle/>
          <a:p>
            <a:r>
              <a:rPr lang="en-US" altLang="zh-CN" sz="320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MOS</a:t>
            </a:r>
            <a:r>
              <a:rPr lang="zh-CN" altLang="en-US" sz="320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管的构造</a:t>
            </a:r>
          </a:p>
        </p:txBody>
      </p:sp>
      <p:pic>
        <p:nvPicPr>
          <p:cNvPr id="5" name="图片 4"/>
          <p:cNvPicPr>
            <a:picLocks noChangeAspect="1"/>
          </p:cNvPicPr>
          <p:nvPr/>
        </p:nvPicPr>
        <p:blipFill>
          <a:blip r:embed="rId3"/>
          <a:stretch>
            <a:fillRect/>
          </a:stretch>
        </p:blipFill>
        <p:spPr>
          <a:xfrm>
            <a:off x="8975725" y="3573145"/>
            <a:ext cx="2862580" cy="2820035"/>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51180" y="1246505"/>
            <a:ext cx="10961370" cy="3406775"/>
          </a:xfrm>
          <a:prstGeom prst="rect">
            <a:avLst/>
          </a:prstGeom>
        </p:spPr>
      </p:pic>
      <p:sp>
        <p:nvSpPr>
          <p:cNvPr id="3" name="矩形 2"/>
          <p:cNvSpPr/>
          <p:nvPr/>
        </p:nvSpPr>
        <p:spPr>
          <a:xfrm>
            <a:off x="1847215" y="933450"/>
            <a:ext cx="1728470" cy="431800"/>
          </a:xfrm>
          <a:prstGeom prst="rect">
            <a:avLst/>
          </a:prstGeom>
          <a:solidFill>
            <a:schemeClr val="bg1"/>
          </a:solidFill>
          <a:ln>
            <a:solidFill>
              <a:schemeClr val="accent1">
                <a:lumMod val="75000"/>
                <a:alpha val="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nvSpPr>
        <p:spPr>
          <a:xfrm>
            <a:off x="46990" y="116840"/>
            <a:ext cx="4625975" cy="583565"/>
          </a:xfrm>
          <a:prstGeom prst="rect">
            <a:avLst/>
          </a:prstGeom>
          <a:noFill/>
        </p:spPr>
        <p:txBody>
          <a:bodyPr wrap="square" rtlCol="0">
            <a:spAutoFit/>
          </a:bodyPr>
          <a:lstStyle/>
          <a:p>
            <a:r>
              <a:rPr lang="en-US" altLang="zh-CN" sz="320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MOS</a:t>
            </a:r>
            <a:r>
              <a:rPr lang="zh-CN" altLang="en-US" sz="320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种类、结构分类</a:t>
            </a:r>
          </a:p>
        </p:txBody>
      </p:sp>
      <p:sp>
        <p:nvSpPr>
          <p:cNvPr id="9" name="文本框 8"/>
          <p:cNvSpPr txBox="1"/>
          <p:nvPr/>
        </p:nvSpPr>
        <p:spPr>
          <a:xfrm>
            <a:off x="4928870" y="5397500"/>
            <a:ext cx="7153910" cy="306705"/>
          </a:xfrm>
          <a:prstGeom prst="rect">
            <a:avLst/>
          </a:prstGeom>
          <a:noFill/>
        </p:spPr>
        <p:txBody>
          <a:bodyPr wrap="square" rtlCol="0">
            <a:spAutoFit/>
          </a:bodyPr>
          <a:lstStyle/>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多层外延（</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Multi-EPI)</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晶圆以中芯绍兴、英飞凌、东部代表，生产工艺复杂，成本较高</a:t>
            </a:r>
          </a:p>
        </p:txBody>
      </p:sp>
      <p:cxnSp>
        <p:nvCxnSpPr>
          <p:cNvPr id="11" name="肘形连接符 10"/>
          <p:cNvCxnSpPr/>
          <p:nvPr/>
        </p:nvCxnSpPr>
        <p:spPr>
          <a:xfrm rot="5400000" flipV="1">
            <a:off x="4020185" y="4881245"/>
            <a:ext cx="1199515" cy="504190"/>
          </a:xfrm>
          <a:prstGeom prst="bentConnector3">
            <a:avLst>
              <a:gd name="adj1" fmla="val 50000"/>
            </a:avLst>
          </a:prstGeom>
          <a:ln w="19050">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12" name="圆角矩形 11"/>
          <p:cNvSpPr/>
          <p:nvPr/>
        </p:nvSpPr>
        <p:spPr>
          <a:xfrm>
            <a:off x="4367530" y="4317365"/>
            <a:ext cx="2232025" cy="288290"/>
          </a:xfrm>
          <a:prstGeom prst="roundRect">
            <a:avLst/>
          </a:prstGeom>
          <a:noFill/>
          <a:ln w="2222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nvSpPr>
        <p:spPr>
          <a:xfrm>
            <a:off x="4928235" y="4893945"/>
            <a:ext cx="5815965" cy="306705"/>
          </a:xfrm>
          <a:prstGeom prst="rect">
            <a:avLst/>
          </a:prstGeom>
          <a:noFill/>
        </p:spPr>
        <p:txBody>
          <a:bodyPr wrap="square" rtlCol="0">
            <a:spAutoFit/>
          </a:bodyPr>
          <a:lstStyle/>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深沟槽（</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Deep-Trench</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）晶圆以华虹为代表，工艺简单，成本较低</a:t>
            </a:r>
          </a:p>
        </p:txBody>
      </p:sp>
      <p:cxnSp>
        <p:nvCxnSpPr>
          <p:cNvPr id="16" name="直接连接符 15"/>
          <p:cNvCxnSpPr/>
          <p:nvPr/>
        </p:nvCxnSpPr>
        <p:spPr>
          <a:xfrm flipV="1">
            <a:off x="4872355" y="5222875"/>
            <a:ext cx="6052185" cy="7620"/>
          </a:xfrm>
          <a:prstGeom prst="line">
            <a:avLst/>
          </a:prstGeom>
          <a:ln w="19050">
            <a:solidFill>
              <a:srgbClr val="FF0000"/>
            </a:solidFill>
          </a:ln>
          <a:effectLst>
            <a:glow rad="63500">
              <a:schemeClr val="accent1">
                <a:satMod val="175000"/>
                <a:alpha val="40000"/>
              </a:schemeClr>
            </a:glow>
          </a:effectLst>
        </p:spPr>
        <p:style>
          <a:lnRef idx="2">
            <a:schemeClr val="accent1"/>
          </a:lnRef>
          <a:fillRef idx="0">
            <a:srgbClr val="FFFFFF"/>
          </a:fillRef>
          <a:effectRef idx="0">
            <a:srgbClr val="FFFFFF"/>
          </a:effectRef>
          <a:fontRef idx="minor">
            <a:schemeClr val="tx1"/>
          </a:fontRef>
        </p:style>
      </p:cxnSp>
      <p:cxnSp>
        <p:nvCxnSpPr>
          <p:cNvPr id="17" name="直接连接符 16"/>
          <p:cNvCxnSpPr/>
          <p:nvPr/>
        </p:nvCxnSpPr>
        <p:spPr>
          <a:xfrm flipV="1">
            <a:off x="4872355" y="5727700"/>
            <a:ext cx="6052185" cy="7620"/>
          </a:xfrm>
          <a:prstGeom prst="line">
            <a:avLst/>
          </a:prstGeom>
          <a:ln w="19050">
            <a:solidFill>
              <a:srgbClr val="FF0000"/>
            </a:solidFill>
          </a:ln>
          <a:effectLst>
            <a:glow rad="63500">
              <a:schemeClr val="accent1">
                <a:satMod val="175000"/>
                <a:alpha val="40000"/>
              </a:schemeClr>
            </a:glow>
          </a:effectLst>
        </p:spPr>
        <p:style>
          <a:lnRef idx="2">
            <a:schemeClr val="accent1"/>
          </a:lnRef>
          <a:fillRef idx="0">
            <a:srgbClr val="FFFFFF"/>
          </a:fillRef>
          <a:effectRef idx="0">
            <a:srgbClr val="FFFFFF"/>
          </a:effectRef>
          <a:fontRef idx="minor">
            <a:schemeClr val="tx1"/>
          </a:fontRef>
        </p:style>
      </p:cxn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3855720" y="4411345"/>
            <a:ext cx="8122920" cy="1821180"/>
          </a:xfrm>
          <a:prstGeom prst="rect">
            <a:avLst/>
          </a:prstGeom>
        </p:spPr>
      </p:pic>
      <p:pic>
        <p:nvPicPr>
          <p:cNvPr id="5" name="图片 4"/>
          <p:cNvPicPr>
            <a:picLocks noChangeAspect="1"/>
          </p:cNvPicPr>
          <p:nvPr/>
        </p:nvPicPr>
        <p:blipFill>
          <a:blip r:embed="rId3"/>
          <a:stretch>
            <a:fillRect/>
          </a:stretch>
        </p:blipFill>
        <p:spPr>
          <a:xfrm>
            <a:off x="3855720" y="908685"/>
            <a:ext cx="8122920" cy="3512820"/>
          </a:xfrm>
          <a:prstGeom prst="rect">
            <a:avLst/>
          </a:prstGeom>
        </p:spPr>
      </p:pic>
      <p:sp>
        <p:nvSpPr>
          <p:cNvPr id="6" name="文本框 5"/>
          <p:cNvSpPr txBox="1"/>
          <p:nvPr/>
        </p:nvSpPr>
        <p:spPr>
          <a:xfrm>
            <a:off x="46990" y="116840"/>
            <a:ext cx="4064000" cy="583565"/>
          </a:xfrm>
          <a:prstGeom prst="rect">
            <a:avLst/>
          </a:prstGeom>
          <a:noFill/>
        </p:spPr>
        <p:txBody>
          <a:bodyPr wrap="square" rtlCol="0">
            <a:spAutoFit/>
          </a:bodyPr>
          <a:lstStyle/>
          <a:p>
            <a:r>
              <a:rPr lang="en-US" altLang="zh-CN" sz="3200">
                <a:latin typeface="微软雅黑" panose="020B0503020204020204" pitchFamily="34" charset="-122"/>
                <a:ea typeface="微软雅黑" panose="020B0503020204020204" pitchFamily="34" charset="-122"/>
                <a:cs typeface="微软雅黑" panose="020B0503020204020204" pitchFamily="34" charset="-122"/>
              </a:rPr>
              <a:t>MOS</a:t>
            </a:r>
            <a:r>
              <a:rPr lang="zh-CN" altLang="en-US" sz="3200">
                <a:latin typeface="微软雅黑" panose="020B0503020204020204" pitchFamily="34" charset="-122"/>
                <a:ea typeface="微软雅黑" panose="020B0503020204020204" pitchFamily="34" charset="-122"/>
                <a:cs typeface="微软雅黑" panose="020B0503020204020204" pitchFamily="34" charset="-122"/>
              </a:rPr>
              <a:t>管静态参数</a:t>
            </a:r>
          </a:p>
        </p:txBody>
      </p:sp>
      <p:sp>
        <p:nvSpPr>
          <p:cNvPr id="11" name="流程图: 过程 10"/>
          <p:cNvSpPr/>
          <p:nvPr/>
        </p:nvSpPr>
        <p:spPr>
          <a:xfrm>
            <a:off x="407670" y="2386330"/>
            <a:ext cx="3383915" cy="24892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脉冲漏极电流</a:t>
            </a:r>
          </a:p>
        </p:txBody>
      </p:sp>
      <p:sp>
        <p:nvSpPr>
          <p:cNvPr id="18" name="流程图: 过程 17"/>
          <p:cNvSpPr/>
          <p:nvPr/>
        </p:nvSpPr>
        <p:spPr>
          <a:xfrm>
            <a:off x="407670" y="5532755"/>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开启电压</a:t>
            </a:r>
          </a:p>
        </p:txBody>
      </p:sp>
      <p:sp>
        <p:nvSpPr>
          <p:cNvPr id="19" name="流程图: 过程 18"/>
          <p:cNvSpPr/>
          <p:nvPr/>
        </p:nvSpPr>
        <p:spPr>
          <a:xfrm>
            <a:off x="407670" y="5876290"/>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导通内阻</a:t>
            </a:r>
          </a:p>
        </p:txBody>
      </p:sp>
      <p:sp>
        <p:nvSpPr>
          <p:cNvPr id="20" name="流程图: 过程 19"/>
          <p:cNvSpPr/>
          <p:nvPr/>
        </p:nvSpPr>
        <p:spPr>
          <a:xfrm>
            <a:off x="407670" y="2668905"/>
            <a:ext cx="3383915" cy="24892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最大耗散功率</a:t>
            </a:r>
          </a:p>
        </p:txBody>
      </p:sp>
      <p:sp>
        <p:nvSpPr>
          <p:cNvPr id="21" name="流程图: 过程 20"/>
          <p:cNvSpPr/>
          <p:nvPr/>
        </p:nvSpPr>
        <p:spPr>
          <a:xfrm>
            <a:off x="407670" y="2954020"/>
            <a:ext cx="3383915" cy="24892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雪崩电流</a:t>
            </a:r>
          </a:p>
        </p:txBody>
      </p:sp>
      <p:sp>
        <p:nvSpPr>
          <p:cNvPr id="22" name="流程图: 过程 21"/>
          <p:cNvSpPr/>
          <p:nvPr/>
        </p:nvSpPr>
        <p:spPr>
          <a:xfrm>
            <a:off x="407670" y="3236595"/>
            <a:ext cx="3383915" cy="24892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单脉冲雪崩击穿能量</a:t>
            </a:r>
          </a:p>
        </p:txBody>
      </p:sp>
      <p:sp>
        <p:nvSpPr>
          <p:cNvPr id="23" name="流程图: 过程 22"/>
          <p:cNvSpPr/>
          <p:nvPr/>
        </p:nvSpPr>
        <p:spPr>
          <a:xfrm>
            <a:off x="407670" y="3542665"/>
            <a:ext cx="3383915" cy="24892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结到管壳的热阻</a:t>
            </a:r>
          </a:p>
        </p:txBody>
      </p:sp>
      <p:sp>
        <p:nvSpPr>
          <p:cNvPr id="24" name="流程图: 过程 23"/>
          <p:cNvSpPr/>
          <p:nvPr/>
        </p:nvSpPr>
        <p:spPr>
          <a:xfrm>
            <a:off x="407670" y="3825240"/>
            <a:ext cx="3383915" cy="24892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结到周围环境的热阻</a:t>
            </a:r>
          </a:p>
        </p:txBody>
      </p:sp>
      <p:sp>
        <p:nvSpPr>
          <p:cNvPr id="25" name="流程图: 过程 24"/>
          <p:cNvSpPr/>
          <p:nvPr/>
        </p:nvSpPr>
        <p:spPr>
          <a:xfrm>
            <a:off x="407670" y="4131310"/>
            <a:ext cx="3383915" cy="24892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最大工作结温跟存储温度范围</a:t>
            </a:r>
          </a:p>
        </p:txBody>
      </p:sp>
      <p:sp>
        <p:nvSpPr>
          <p:cNvPr id="26" name="流程图: 过程 25"/>
          <p:cNvSpPr/>
          <p:nvPr/>
        </p:nvSpPr>
        <p:spPr>
          <a:xfrm>
            <a:off x="407670" y="1268730"/>
            <a:ext cx="3383915" cy="24892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800">
                <a:solidFill>
                  <a:srgbClr val="FF0000"/>
                </a:solidFill>
                <a:latin typeface="+mn-ea"/>
              </a:rPr>
              <a:t>最大漏源击穿电压</a:t>
            </a:r>
          </a:p>
        </p:txBody>
      </p:sp>
      <p:sp>
        <p:nvSpPr>
          <p:cNvPr id="27" name="流程图: 过程 26"/>
          <p:cNvSpPr/>
          <p:nvPr/>
        </p:nvSpPr>
        <p:spPr>
          <a:xfrm>
            <a:off x="407670" y="1551305"/>
            <a:ext cx="3383915" cy="24892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最大栅源电压</a:t>
            </a:r>
          </a:p>
        </p:txBody>
      </p:sp>
      <p:sp>
        <p:nvSpPr>
          <p:cNvPr id="28" name="流程图: 过程 27"/>
          <p:cNvSpPr/>
          <p:nvPr/>
        </p:nvSpPr>
        <p:spPr>
          <a:xfrm>
            <a:off x="407670" y="1949450"/>
            <a:ext cx="3383915" cy="24892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最大连续漏电流</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3839845" y="1089660"/>
            <a:ext cx="8100060" cy="4678680"/>
          </a:xfrm>
          <a:prstGeom prst="rect">
            <a:avLst/>
          </a:prstGeom>
        </p:spPr>
      </p:pic>
      <p:sp>
        <p:nvSpPr>
          <p:cNvPr id="6" name="文本框 5"/>
          <p:cNvSpPr txBox="1"/>
          <p:nvPr/>
        </p:nvSpPr>
        <p:spPr>
          <a:xfrm>
            <a:off x="46990" y="116840"/>
            <a:ext cx="4064000" cy="583565"/>
          </a:xfrm>
          <a:prstGeom prst="rect">
            <a:avLst/>
          </a:prstGeom>
          <a:noFill/>
        </p:spPr>
        <p:txBody>
          <a:bodyPr wrap="square" rtlCol="0">
            <a:spAutoFit/>
          </a:bodyPr>
          <a:lstStyle/>
          <a:p>
            <a:r>
              <a:rPr lang="en-US" altLang="zh-CN" sz="3200">
                <a:latin typeface="微软雅黑" panose="020B0503020204020204" pitchFamily="34" charset="-122"/>
                <a:ea typeface="微软雅黑" panose="020B0503020204020204" pitchFamily="34" charset="-122"/>
                <a:cs typeface="微软雅黑" panose="020B0503020204020204" pitchFamily="34" charset="-122"/>
              </a:rPr>
              <a:t>MOS</a:t>
            </a:r>
            <a:r>
              <a:rPr lang="zh-CN" altLang="en-US" sz="3200">
                <a:latin typeface="微软雅黑" panose="020B0503020204020204" pitchFamily="34" charset="-122"/>
                <a:ea typeface="微软雅黑" panose="020B0503020204020204" pitchFamily="34" charset="-122"/>
                <a:cs typeface="微软雅黑" panose="020B0503020204020204" pitchFamily="34" charset="-122"/>
              </a:rPr>
              <a:t>管动态参数</a:t>
            </a:r>
          </a:p>
        </p:txBody>
      </p:sp>
      <p:sp>
        <p:nvSpPr>
          <p:cNvPr id="8" name="流程图: 过程 7"/>
          <p:cNvSpPr/>
          <p:nvPr/>
        </p:nvSpPr>
        <p:spPr>
          <a:xfrm>
            <a:off x="407670" y="1125220"/>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动态参数</a:t>
            </a:r>
          </a:p>
        </p:txBody>
      </p:sp>
      <p:sp>
        <p:nvSpPr>
          <p:cNvPr id="9" name="流程图: 过程 8"/>
          <p:cNvSpPr/>
          <p:nvPr/>
        </p:nvSpPr>
        <p:spPr>
          <a:xfrm>
            <a:off x="407670" y="1468755"/>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输入电容</a:t>
            </a:r>
          </a:p>
        </p:txBody>
      </p:sp>
      <p:sp>
        <p:nvSpPr>
          <p:cNvPr id="10" name="流程图: 过程 9"/>
          <p:cNvSpPr/>
          <p:nvPr/>
        </p:nvSpPr>
        <p:spPr>
          <a:xfrm>
            <a:off x="407670" y="1819910"/>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输出电容</a:t>
            </a:r>
          </a:p>
        </p:txBody>
      </p:sp>
      <p:sp>
        <p:nvSpPr>
          <p:cNvPr id="11" name="流程图: 过程 10"/>
          <p:cNvSpPr/>
          <p:nvPr/>
        </p:nvSpPr>
        <p:spPr>
          <a:xfrm>
            <a:off x="407670" y="2205355"/>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反向传输电容</a:t>
            </a:r>
          </a:p>
        </p:txBody>
      </p:sp>
      <p:sp>
        <p:nvSpPr>
          <p:cNvPr id="12" name="流程图: 过程 11"/>
          <p:cNvSpPr/>
          <p:nvPr/>
        </p:nvSpPr>
        <p:spPr>
          <a:xfrm>
            <a:off x="407670" y="2908935"/>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从关断到导通所需的时间</a:t>
            </a:r>
          </a:p>
        </p:txBody>
      </p:sp>
      <p:sp>
        <p:nvSpPr>
          <p:cNvPr id="13" name="流程图: 过程 12"/>
          <p:cNvSpPr/>
          <p:nvPr/>
        </p:nvSpPr>
        <p:spPr>
          <a:xfrm>
            <a:off x="407670" y="3260090"/>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漏电流上升时间</a:t>
            </a:r>
          </a:p>
        </p:txBody>
      </p:sp>
      <p:sp>
        <p:nvSpPr>
          <p:cNvPr id="14" name="流程图: 过程 13"/>
          <p:cNvSpPr/>
          <p:nvPr/>
        </p:nvSpPr>
        <p:spPr>
          <a:xfrm>
            <a:off x="407670" y="3662045"/>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从导通到关断所需的时间</a:t>
            </a:r>
          </a:p>
        </p:txBody>
      </p:sp>
      <p:sp>
        <p:nvSpPr>
          <p:cNvPr id="15" name="流程图: 过程 14"/>
          <p:cNvSpPr/>
          <p:nvPr/>
        </p:nvSpPr>
        <p:spPr>
          <a:xfrm>
            <a:off x="407670" y="4005580"/>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漏电流下降时间</a:t>
            </a:r>
          </a:p>
        </p:txBody>
      </p:sp>
      <p:sp>
        <p:nvSpPr>
          <p:cNvPr id="16" name="流程图: 过程 15"/>
          <p:cNvSpPr/>
          <p:nvPr/>
        </p:nvSpPr>
        <p:spPr>
          <a:xfrm>
            <a:off x="407670" y="4356735"/>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a:solidFill>
                  <a:srgbClr val="FF0000"/>
                </a:solidFill>
              </a:rPr>
              <a:t>G</a:t>
            </a:r>
            <a:r>
              <a:rPr lang="zh-CN" altLang="en-US">
                <a:solidFill>
                  <a:srgbClr val="FF0000"/>
                </a:solidFill>
              </a:rPr>
              <a:t>总充电电量</a:t>
            </a:r>
          </a:p>
        </p:txBody>
      </p:sp>
      <p:sp>
        <p:nvSpPr>
          <p:cNvPr id="17" name="流程图: 过程 16"/>
          <p:cNvSpPr/>
          <p:nvPr/>
        </p:nvSpPr>
        <p:spPr>
          <a:xfrm>
            <a:off x="407670" y="4751070"/>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a:solidFill>
                  <a:srgbClr val="FF0000"/>
                </a:solidFill>
              </a:rPr>
              <a:t>GS</a:t>
            </a:r>
            <a:r>
              <a:rPr lang="zh-CN" altLang="en-US">
                <a:solidFill>
                  <a:srgbClr val="FF0000"/>
                </a:solidFill>
              </a:rPr>
              <a:t>充电电量</a:t>
            </a:r>
          </a:p>
        </p:txBody>
      </p:sp>
      <p:sp>
        <p:nvSpPr>
          <p:cNvPr id="18" name="流程图: 过程 17"/>
          <p:cNvSpPr/>
          <p:nvPr/>
        </p:nvSpPr>
        <p:spPr>
          <a:xfrm>
            <a:off x="407670" y="5102225"/>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a:solidFill>
                  <a:srgbClr val="FF0000"/>
                </a:solidFill>
              </a:rPr>
              <a:t>GD</a:t>
            </a:r>
            <a:r>
              <a:rPr lang="zh-CN" altLang="en-US">
                <a:solidFill>
                  <a:srgbClr val="FF0000"/>
                </a:solidFill>
              </a:rPr>
              <a:t>充电电量</a:t>
            </a:r>
          </a:p>
        </p:txBody>
      </p:sp>
      <p:sp>
        <p:nvSpPr>
          <p:cNvPr id="19" name="流程图: 过程 18"/>
          <p:cNvSpPr/>
          <p:nvPr/>
        </p:nvSpPr>
        <p:spPr>
          <a:xfrm>
            <a:off x="407670" y="5445760"/>
            <a:ext cx="3383915"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栅极电阻</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3502660" y="2447925"/>
            <a:ext cx="8342630" cy="1874520"/>
          </a:xfrm>
          <a:prstGeom prst="rect">
            <a:avLst/>
          </a:prstGeom>
        </p:spPr>
      </p:pic>
      <p:sp>
        <p:nvSpPr>
          <p:cNvPr id="12" name="流程图: 过程 11"/>
          <p:cNvSpPr/>
          <p:nvPr/>
        </p:nvSpPr>
        <p:spPr>
          <a:xfrm>
            <a:off x="262890" y="2493010"/>
            <a:ext cx="3103880"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漏极</a:t>
            </a:r>
            <a:r>
              <a:rPr lang="en-US" altLang="zh-CN">
                <a:solidFill>
                  <a:srgbClr val="FF0000"/>
                </a:solidFill>
              </a:rPr>
              <a:t>-</a:t>
            </a:r>
            <a:r>
              <a:rPr lang="zh-CN" altLang="en-US">
                <a:solidFill>
                  <a:srgbClr val="FF0000"/>
                </a:solidFill>
              </a:rPr>
              <a:t>源极二极管特性</a:t>
            </a:r>
          </a:p>
        </p:txBody>
      </p:sp>
      <p:sp>
        <p:nvSpPr>
          <p:cNvPr id="13" name="流程图: 过程 12"/>
          <p:cNvSpPr/>
          <p:nvPr/>
        </p:nvSpPr>
        <p:spPr>
          <a:xfrm>
            <a:off x="262255" y="2908935"/>
            <a:ext cx="3103880"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正向导通压降</a:t>
            </a:r>
          </a:p>
        </p:txBody>
      </p:sp>
      <p:sp>
        <p:nvSpPr>
          <p:cNvPr id="14" name="流程图: 过程 13"/>
          <p:cNvSpPr/>
          <p:nvPr/>
        </p:nvSpPr>
        <p:spPr>
          <a:xfrm>
            <a:off x="262255" y="3260090"/>
            <a:ext cx="3103880"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反向恢复时间</a:t>
            </a:r>
          </a:p>
        </p:txBody>
      </p:sp>
      <p:sp>
        <p:nvSpPr>
          <p:cNvPr id="15" name="流程图: 过程 14"/>
          <p:cNvSpPr/>
          <p:nvPr/>
        </p:nvSpPr>
        <p:spPr>
          <a:xfrm>
            <a:off x="262255" y="3603625"/>
            <a:ext cx="3103880"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rPr>
              <a:t>反向恢复充电电量</a:t>
            </a:r>
          </a:p>
        </p:txBody>
      </p:sp>
      <p:sp>
        <p:nvSpPr>
          <p:cNvPr id="6" name="文本框 5"/>
          <p:cNvSpPr txBox="1"/>
          <p:nvPr/>
        </p:nvSpPr>
        <p:spPr>
          <a:xfrm>
            <a:off x="0" y="116840"/>
            <a:ext cx="4461510" cy="583565"/>
          </a:xfrm>
          <a:prstGeom prst="rect">
            <a:avLst/>
          </a:prstGeom>
          <a:noFill/>
        </p:spPr>
        <p:txBody>
          <a:bodyPr wrap="square" rtlCol="0">
            <a:spAutoFit/>
          </a:bodyPr>
          <a:lstStyle/>
          <a:p>
            <a:r>
              <a:rPr lang="en-US" altLang="zh-CN" sz="3200">
                <a:latin typeface="微软雅黑" panose="020B0503020204020204" pitchFamily="34" charset="-122"/>
                <a:ea typeface="微软雅黑" panose="020B0503020204020204" pitchFamily="34" charset="-122"/>
                <a:cs typeface="微软雅黑" panose="020B0503020204020204" pitchFamily="34" charset="-122"/>
              </a:rPr>
              <a:t>MOS</a:t>
            </a:r>
            <a:r>
              <a:rPr lang="zh-CN" altLang="en-US" sz="3200">
                <a:latin typeface="微软雅黑" panose="020B0503020204020204" pitchFamily="34" charset="-122"/>
                <a:ea typeface="微软雅黑" panose="020B0503020204020204" pitchFamily="34" charset="-122"/>
                <a:cs typeface="微软雅黑" panose="020B0503020204020204" pitchFamily="34" charset="-122"/>
              </a:rPr>
              <a:t>管体内二极管参数</a:t>
            </a:r>
          </a:p>
        </p:txBody>
      </p:sp>
      <p:sp>
        <p:nvSpPr>
          <p:cNvPr id="4" name="流程图: 过程 3"/>
          <p:cNvSpPr/>
          <p:nvPr/>
        </p:nvSpPr>
        <p:spPr>
          <a:xfrm>
            <a:off x="263525" y="4005580"/>
            <a:ext cx="3103880" cy="288290"/>
          </a:xfrm>
          <a:prstGeom prst="flowChart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solidFill>
                  <a:srgbClr val="FF0000"/>
                </a:solidFill>
                <a:sym typeface="+mn-ea"/>
              </a:rPr>
              <a:t>峰值反向恢复电流</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47625" y="806450"/>
            <a:ext cx="5980430" cy="4286250"/>
          </a:xfrm>
          <a:prstGeom prst="rect">
            <a:avLst/>
          </a:prstGeom>
        </p:spPr>
      </p:pic>
      <p:pic>
        <p:nvPicPr>
          <p:cNvPr id="5" name="图片 4"/>
          <p:cNvPicPr>
            <a:picLocks noChangeAspect="1"/>
          </p:cNvPicPr>
          <p:nvPr/>
        </p:nvPicPr>
        <p:blipFill>
          <a:blip r:embed="rId3"/>
          <a:stretch>
            <a:fillRect/>
          </a:stretch>
        </p:blipFill>
        <p:spPr>
          <a:xfrm>
            <a:off x="6096635" y="1196975"/>
            <a:ext cx="5972175" cy="3895725"/>
          </a:xfrm>
          <a:prstGeom prst="rect">
            <a:avLst/>
          </a:prstGeom>
        </p:spPr>
      </p:pic>
      <p:pic>
        <p:nvPicPr>
          <p:cNvPr id="6" name="图片 5"/>
          <p:cNvPicPr>
            <a:picLocks noChangeAspect="1"/>
          </p:cNvPicPr>
          <p:nvPr/>
        </p:nvPicPr>
        <p:blipFill>
          <a:blip r:embed="rId4"/>
          <a:stretch>
            <a:fillRect/>
          </a:stretch>
        </p:blipFill>
        <p:spPr>
          <a:xfrm>
            <a:off x="6096000" y="812800"/>
            <a:ext cx="5972810" cy="384175"/>
          </a:xfrm>
          <a:prstGeom prst="rect">
            <a:avLst/>
          </a:prstGeom>
        </p:spPr>
      </p:pic>
      <p:sp>
        <p:nvSpPr>
          <p:cNvPr id="8" name="文本框 7"/>
          <p:cNvSpPr txBox="1"/>
          <p:nvPr/>
        </p:nvSpPr>
        <p:spPr>
          <a:xfrm>
            <a:off x="0" y="116840"/>
            <a:ext cx="4461510" cy="583565"/>
          </a:xfrm>
          <a:prstGeom prst="rect">
            <a:avLst/>
          </a:prstGeom>
          <a:noFill/>
        </p:spPr>
        <p:txBody>
          <a:bodyPr wrap="square" rtlCol="0">
            <a:spAutoFit/>
          </a:bodyPr>
          <a:lstStyle/>
          <a:p>
            <a:r>
              <a:rPr lang="en-US" altLang="zh-CN" sz="3200">
                <a:latin typeface="微软雅黑" panose="020B0503020204020204" pitchFamily="34" charset="-122"/>
                <a:ea typeface="微软雅黑" panose="020B0503020204020204" pitchFamily="34" charset="-122"/>
                <a:cs typeface="微软雅黑" panose="020B0503020204020204" pitchFamily="34" charset="-122"/>
              </a:rPr>
              <a:t>N - Channel MOSFETs</a:t>
            </a:r>
          </a:p>
        </p:txBody>
      </p:sp>
      <p:sp>
        <p:nvSpPr>
          <p:cNvPr id="2" name="文本框 1"/>
          <p:cNvSpPr txBox="1"/>
          <p:nvPr/>
        </p:nvSpPr>
        <p:spPr>
          <a:xfrm>
            <a:off x="47625" y="5373370"/>
            <a:ext cx="11751310" cy="795020"/>
          </a:xfrm>
          <a:prstGeom prst="rect">
            <a:avLst/>
          </a:prstGeom>
          <a:noFill/>
        </p:spPr>
        <p:txBody>
          <a:bodyPr wrap="square" rtlCol="0">
            <a:noAutofit/>
          </a:bodyPr>
          <a:lstStyle/>
          <a:p>
            <a:r>
              <a:rPr lang="zh-CN" altLang="en-US">
                <a:sym typeface="+mn-ea"/>
              </a:rPr>
              <a:t>沟槽工艺，具有导通电阻小，寄生电容小，开关速度快，抗冲击能力强等优点。</a:t>
            </a:r>
            <a:endParaRPr lang="zh-CN" altLang="en-US"/>
          </a:p>
          <a:p>
            <a:endParaRPr lang="zh-CN" alt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47625" y="812800"/>
            <a:ext cx="5969000" cy="4264025"/>
          </a:xfrm>
          <a:prstGeom prst="rect">
            <a:avLst/>
          </a:prstGeom>
        </p:spPr>
      </p:pic>
      <p:pic>
        <p:nvPicPr>
          <p:cNvPr id="3" name="图片 2"/>
          <p:cNvPicPr>
            <a:picLocks noChangeAspect="1"/>
          </p:cNvPicPr>
          <p:nvPr/>
        </p:nvPicPr>
        <p:blipFill>
          <a:blip r:embed="rId3"/>
          <a:stretch>
            <a:fillRect/>
          </a:stretch>
        </p:blipFill>
        <p:spPr>
          <a:xfrm>
            <a:off x="6096000" y="1196975"/>
            <a:ext cx="5973445" cy="3888740"/>
          </a:xfrm>
          <a:prstGeom prst="rect">
            <a:avLst/>
          </a:prstGeom>
        </p:spPr>
      </p:pic>
      <p:pic>
        <p:nvPicPr>
          <p:cNvPr id="6" name="图片 5"/>
          <p:cNvPicPr>
            <a:picLocks noChangeAspect="1"/>
          </p:cNvPicPr>
          <p:nvPr/>
        </p:nvPicPr>
        <p:blipFill>
          <a:blip r:embed="rId4"/>
          <a:stretch>
            <a:fillRect/>
          </a:stretch>
        </p:blipFill>
        <p:spPr>
          <a:xfrm>
            <a:off x="6096000" y="812800"/>
            <a:ext cx="5972810" cy="384175"/>
          </a:xfrm>
          <a:prstGeom prst="rect">
            <a:avLst/>
          </a:prstGeom>
        </p:spPr>
      </p:pic>
      <p:sp>
        <p:nvSpPr>
          <p:cNvPr id="8" name="文本框 7"/>
          <p:cNvSpPr txBox="1"/>
          <p:nvPr/>
        </p:nvSpPr>
        <p:spPr>
          <a:xfrm>
            <a:off x="0" y="116840"/>
            <a:ext cx="4461510" cy="583565"/>
          </a:xfrm>
          <a:prstGeom prst="rect">
            <a:avLst/>
          </a:prstGeom>
          <a:noFill/>
        </p:spPr>
        <p:txBody>
          <a:bodyPr wrap="square" rtlCol="0">
            <a:spAutoFit/>
          </a:bodyPr>
          <a:lstStyle/>
          <a:p>
            <a:r>
              <a:rPr lang="en-US" altLang="zh-CN" sz="3200">
                <a:latin typeface="微软雅黑" panose="020B0503020204020204" pitchFamily="34" charset="-122"/>
                <a:ea typeface="微软雅黑" panose="020B0503020204020204" pitchFamily="34" charset="-122"/>
                <a:cs typeface="微软雅黑" panose="020B0503020204020204" pitchFamily="34" charset="-122"/>
              </a:rPr>
              <a:t>N - Channel MOSFETs</a:t>
            </a:r>
          </a:p>
        </p:txBody>
      </p:sp>
      <p:sp>
        <p:nvSpPr>
          <p:cNvPr id="5" name="文本框 4"/>
          <p:cNvSpPr txBox="1"/>
          <p:nvPr/>
        </p:nvSpPr>
        <p:spPr>
          <a:xfrm>
            <a:off x="47625" y="5300980"/>
            <a:ext cx="12021185" cy="1003935"/>
          </a:xfrm>
          <a:prstGeom prst="rect">
            <a:avLst/>
          </a:prstGeom>
          <a:noFill/>
        </p:spPr>
        <p:txBody>
          <a:bodyPr wrap="square" rtlCol="0">
            <a:noAutofit/>
          </a:bodyPr>
          <a:lstStyle/>
          <a:p>
            <a:r>
              <a:rPr lang="zh-CN" altLang="en-US"/>
              <a:t>广泛应用于被广泛应用于数字和模拟电路中，微处理器，放大器，音响，逆变器，安防，报警器，卡车音响喇叭及光伏储能上。</a:t>
            </a:r>
            <a:r>
              <a:rPr lang="en-US" altLang="zh-CN"/>
              <a:t> Trench</a:t>
            </a:r>
            <a:r>
              <a:rPr lang="zh-CN" altLang="en-US"/>
              <a:t>工艺</a:t>
            </a:r>
            <a:r>
              <a:rPr lang="en-US" altLang="zh-CN"/>
              <a:t>MOSFET</a:t>
            </a:r>
            <a:r>
              <a:rPr lang="zh-CN" altLang="en-US"/>
              <a:t>通过沟槽内的绝缘材料和衬底之间形成较大的</a:t>
            </a:r>
            <a:r>
              <a:rPr lang="en-US" altLang="zh-CN"/>
              <a:t>PN</a:t>
            </a:r>
            <a:r>
              <a:rPr lang="zh-CN" altLang="en-US"/>
              <a:t>结，能够有效阻止反向漏电流的流动。</a:t>
            </a:r>
            <a:r>
              <a:rPr lang="en-US" altLang="zh-CN"/>
              <a:t> </a:t>
            </a:r>
            <a:r>
              <a:rPr lang="zh-CN" altLang="en-US"/>
              <a:t>因此，</a:t>
            </a:r>
            <a:r>
              <a:rPr lang="en-US" altLang="zh-CN"/>
              <a:t>Trench</a:t>
            </a:r>
            <a:r>
              <a:rPr lang="zh-CN" altLang="en-US"/>
              <a:t>工艺</a:t>
            </a:r>
            <a:r>
              <a:rPr lang="en-US" altLang="zh-CN"/>
              <a:t>MOSFET</a:t>
            </a:r>
            <a:r>
              <a:rPr lang="zh-CN" altLang="en-US"/>
              <a:t>在反向偏置下具有更好的抗漏电性能。</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119380" y="836930"/>
            <a:ext cx="5972810" cy="4299585"/>
          </a:xfrm>
          <a:prstGeom prst="rect">
            <a:avLst/>
          </a:prstGeom>
        </p:spPr>
      </p:pic>
      <p:pic>
        <p:nvPicPr>
          <p:cNvPr id="4" name="图片 3"/>
          <p:cNvPicPr>
            <a:picLocks noChangeAspect="1"/>
          </p:cNvPicPr>
          <p:nvPr/>
        </p:nvPicPr>
        <p:blipFill>
          <a:blip r:embed="rId3"/>
          <a:stretch>
            <a:fillRect/>
          </a:stretch>
        </p:blipFill>
        <p:spPr>
          <a:xfrm>
            <a:off x="6168390" y="1294130"/>
            <a:ext cx="5963920" cy="3842385"/>
          </a:xfrm>
          <a:prstGeom prst="rect">
            <a:avLst/>
          </a:prstGeom>
        </p:spPr>
      </p:pic>
      <p:pic>
        <p:nvPicPr>
          <p:cNvPr id="7" name="图片 6"/>
          <p:cNvPicPr>
            <a:picLocks noChangeAspect="1"/>
          </p:cNvPicPr>
          <p:nvPr/>
        </p:nvPicPr>
        <p:blipFill>
          <a:blip r:embed="rId4"/>
          <a:stretch>
            <a:fillRect/>
          </a:stretch>
        </p:blipFill>
        <p:spPr>
          <a:xfrm>
            <a:off x="6174740" y="836930"/>
            <a:ext cx="5957570" cy="445135"/>
          </a:xfrm>
          <a:prstGeom prst="rect">
            <a:avLst/>
          </a:prstGeom>
        </p:spPr>
      </p:pic>
      <p:sp>
        <p:nvSpPr>
          <p:cNvPr id="8" name="文本框 7"/>
          <p:cNvSpPr txBox="1"/>
          <p:nvPr/>
        </p:nvSpPr>
        <p:spPr>
          <a:xfrm>
            <a:off x="0" y="116840"/>
            <a:ext cx="4461510" cy="583565"/>
          </a:xfrm>
          <a:prstGeom prst="rect">
            <a:avLst/>
          </a:prstGeom>
          <a:noFill/>
        </p:spPr>
        <p:txBody>
          <a:bodyPr wrap="square" rtlCol="0">
            <a:spAutoFit/>
          </a:bodyPr>
          <a:lstStyle/>
          <a:p>
            <a:pPr algn="l"/>
            <a:r>
              <a:rPr lang="en-US" altLang="zh-CN" sz="3200">
                <a:latin typeface="微软雅黑" panose="020B0503020204020204" pitchFamily="34" charset="-122"/>
                <a:ea typeface="微软雅黑" panose="020B0503020204020204" pitchFamily="34" charset="-122"/>
                <a:cs typeface="微软雅黑" panose="020B0503020204020204" pitchFamily="34" charset="-122"/>
              </a:rPr>
              <a:t>N - Channel MOSFETs</a:t>
            </a:r>
          </a:p>
        </p:txBody>
      </p:sp>
      <p:sp>
        <p:nvSpPr>
          <p:cNvPr id="2" name="文本框 1"/>
          <p:cNvSpPr txBox="1"/>
          <p:nvPr/>
        </p:nvSpPr>
        <p:spPr>
          <a:xfrm>
            <a:off x="119380" y="5273040"/>
            <a:ext cx="11956415" cy="1073785"/>
          </a:xfrm>
          <a:prstGeom prst="rect">
            <a:avLst/>
          </a:prstGeom>
          <a:noFill/>
        </p:spPr>
        <p:txBody>
          <a:bodyPr wrap="square" rtlCol="0">
            <a:noAutofit/>
          </a:bodyPr>
          <a:lstStyle/>
          <a:p>
            <a:r>
              <a:rPr lang="en-US" altLang="zh-CN"/>
              <a:t>MOSFET</a:t>
            </a:r>
            <a:r>
              <a:rPr lang="zh-CN" altLang="en-US"/>
              <a:t>通过</a:t>
            </a:r>
            <a:r>
              <a:rPr lang="en-US" altLang="zh-CN"/>
              <a:t>SGT</a:t>
            </a:r>
            <a:r>
              <a:rPr lang="zh-CN" altLang="en-US"/>
              <a:t>技术减小寄生电容及导通电阻，从而提升芯片性能，减小芯片面积。</a:t>
            </a:r>
            <a:r>
              <a:rPr lang="en-US" altLang="zh-CN"/>
              <a:t> </a:t>
            </a:r>
            <a:r>
              <a:rPr lang="zh-CN" altLang="en-US"/>
              <a:t>与普通的沟槽型</a:t>
            </a:r>
            <a:r>
              <a:rPr lang="en-US" altLang="zh-CN"/>
              <a:t>MOSFET</a:t>
            </a:r>
            <a:r>
              <a:rPr lang="zh-CN" altLang="en-US"/>
              <a:t>相比在同一功耗下芯片面积减少超过４成。</a:t>
            </a:r>
            <a:r>
              <a:rPr lang="en-US" altLang="zh-CN"/>
              <a:t> SGT</a:t>
            </a:r>
            <a:r>
              <a:rPr lang="zh-CN" altLang="en-US"/>
              <a:t>技术独特的器件结构和掩膜版图设计提升了产品的耐用度和减少了芯片面积，其独特的工艺流程设计则减少了工艺步骤和掩膜版的数量，从而减低了</a:t>
            </a:r>
            <a:r>
              <a:rPr lang="en-US" altLang="zh-CN"/>
              <a:t>MOSFET</a:t>
            </a:r>
            <a:r>
              <a:rPr lang="zh-CN" altLang="en-US"/>
              <a:t>的生产成本，使</a:t>
            </a:r>
            <a:r>
              <a:rPr lang="en-US" altLang="zh-CN"/>
              <a:t>MOSFET</a:t>
            </a:r>
            <a:r>
              <a:rPr lang="zh-CN" altLang="en-US"/>
              <a:t>产品极具性价比，更有竞争力。主要应用在电动工具、锂电保护板、同步整流等。</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47625" y="803275"/>
            <a:ext cx="6007735" cy="4258310"/>
          </a:xfrm>
          <a:prstGeom prst="rect">
            <a:avLst/>
          </a:prstGeom>
        </p:spPr>
      </p:pic>
      <p:pic>
        <p:nvPicPr>
          <p:cNvPr id="6" name="图片 5"/>
          <p:cNvPicPr>
            <a:picLocks noChangeAspect="1"/>
          </p:cNvPicPr>
          <p:nvPr/>
        </p:nvPicPr>
        <p:blipFill>
          <a:blip r:embed="rId3"/>
          <a:stretch>
            <a:fillRect/>
          </a:stretch>
        </p:blipFill>
        <p:spPr>
          <a:xfrm>
            <a:off x="6096000" y="1179195"/>
            <a:ext cx="5986780" cy="3897630"/>
          </a:xfrm>
          <a:prstGeom prst="rect">
            <a:avLst/>
          </a:prstGeom>
        </p:spPr>
      </p:pic>
      <p:pic>
        <p:nvPicPr>
          <p:cNvPr id="7" name="图片 6"/>
          <p:cNvPicPr>
            <a:picLocks noChangeAspect="1"/>
          </p:cNvPicPr>
          <p:nvPr/>
        </p:nvPicPr>
        <p:blipFill>
          <a:blip r:embed="rId4"/>
          <a:stretch>
            <a:fillRect/>
          </a:stretch>
        </p:blipFill>
        <p:spPr>
          <a:xfrm>
            <a:off x="6096000" y="803275"/>
            <a:ext cx="5986780" cy="358140"/>
          </a:xfrm>
          <a:prstGeom prst="rect">
            <a:avLst/>
          </a:prstGeom>
        </p:spPr>
      </p:pic>
      <p:sp>
        <p:nvSpPr>
          <p:cNvPr id="8" name="文本框 7"/>
          <p:cNvSpPr txBox="1"/>
          <p:nvPr/>
        </p:nvSpPr>
        <p:spPr>
          <a:xfrm>
            <a:off x="0" y="116840"/>
            <a:ext cx="4461510" cy="583565"/>
          </a:xfrm>
          <a:prstGeom prst="rect">
            <a:avLst/>
          </a:prstGeom>
          <a:noFill/>
        </p:spPr>
        <p:txBody>
          <a:bodyPr wrap="square" rtlCol="0">
            <a:spAutoFit/>
          </a:bodyPr>
          <a:lstStyle/>
          <a:p>
            <a:pPr algn="l"/>
            <a:r>
              <a:rPr lang="en-US" altLang="zh-CN" sz="3200">
                <a:latin typeface="微软雅黑" panose="020B0503020204020204" pitchFamily="34" charset="-122"/>
                <a:ea typeface="微软雅黑" panose="020B0503020204020204" pitchFamily="34" charset="-122"/>
                <a:cs typeface="微软雅黑" panose="020B0503020204020204" pitchFamily="34" charset="-122"/>
              </a:rPr>
              <a:t>P - Channel MOSFETs</a:t>
            </a:r>
          </a:p>
        </p:txBody>
      </p:sp>
      <p:sp>
        <p:nvSpPr>
          <p:cNvPr id="2" name="文本框 1"/>
          <p:cNvSpPr txBox="1"/>
          <p:nvPr/>
        </p:nvSpPr>
        <p:spPr>
          <a:xfrm>
            <a:off x="119380" y="5229225"/>
            <a:ext cx="11918315" cy="922020"/>
          </a:xfrm>
          <a:prstGeom prst="rect">
            <a:avLst/>
          </a:prstGeom>
          <a:noFill/>
        </p:spPr>
        <p:txBody>
          <a:bodyPr wrap="square" rtlCol="0">
            <a:spAutoFit/>
          </a:bodyPr>
          <a:lstStyle/>
          <a:p>
            <a:r>
              <a:rPr lang="en-US" altLang="zh-CN"/>
              <a:t>p</a:t>
            </a:r>
            <a:r>
              <a:rPr lang="zh-CN" altLang="en-US"/>
              <a:t>型</a:t>
            </a:r>
            <a:r>
              <a:rPr lang="en-US" altLang="zh-CN"/>
              <a:t>MOS</a:t>
            </a:r>
            <a:r>
              <a:rPr lang="zh-CN" altLang="en-US"/>
              <a:t>管是一种具有重要应用价值的半导体器件，在电子领域有着广泛的应用。它通过调控栅极电势，可以控制电流的流动，实现信号调制和放大的功能。</a:t>
            </a:r>
            <a:r>
              <a:rPr lang="en-US" altLang="zh-CN"/>
              <a:t>p</a:t>
            </a:r>
            <a:r>
              <a:rPr lang="zh-CN" altLang="en-US"/>
              <a:t>型</a:t>
            </a:r>
            <a:r>
              <a:rPr lang="en-US" altLang="zh-CN"/>
              <a:t>MOS</a:t>
            </a:r>
            <a:r>
              <a:rPr lang="zh-CN" altLang="en-US"/>
              <a:t>管具有低功耗、高集成度、快速开关和宽工作电压范围等特点，适合于逻辑门电路、放大电路、开关电路和驱动器等应用场景。</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47625" y="804545"/>
            <a:ext cx="6006465" cy="4233545"/>
          </a:xfrm>
          <a:prstGeom prst="rect">
            <a:avLst/>
          </a:prstGeom>
        </p:spPr>
      </p:pic>
      <p:pic>
        <p:nvPicPr>
          <p:cNvPr id="3" name="图片 2"/>
          <p:cNvPicPr>
            <a:picLocks noChangeAspect="1"/>
          </p:cNvPicPr>
          <p:nvPr/>
        </p:nvPicPr>
        <p:blipFill>
          <a:blip r:embed="rId3"/>
          <a:stretch>
            <a:fillRect/>
          </a:stretch>
        </p:blipFill>
        <p:spPr>
          <a:xfrm>
            <a:off x="6096000" y="804545"/>
            <a:ext cx="5969635" cy="3688715"/>
          </a:xfrm>
          <a:prstGeom prst="rect">
            <a:avLst/>
          </a:prstGeom>
        </p:spPr>
      </p:pic>
      <p:sp>
        <p:nvSpPr>
          <p:cNvPr id="8" name="文本框 7"/>
          <p:cNvSpPr txBox="1"/>
          <p:nvPr/>
        </p:nvSpPr>
        <p:spPr>
          <a:xfrm>
            <a:off x="0" y="116840"/>
            <a:ext cx="6014720" cy="583565"/>
          </a:xfrm>
          <a:prstGeom prst="rect">
            <a:avLst/>
          </a:prstGeom>
          <a:noFill/>
        </p:spPr>
        <p:txBody>
          <a:bodyPr wrap="square" rtlCol="0">
            <a:spAutoFit/>
          </a:bodyPr>
          <a:lstStyle/>
          <a:p>
            <a:pPr algn="l"/>
            <a:r>
              <a:rPr lang="en-US" altLang="zh-CN" sz="3200">
                <a:latin typeface="微软雅黑" panose="020B0503020204020204" pitchFamily="34" charset="-122"/>
                <a:ea typeface="微软雅黑" panose="020B0503020204020204" pitchFamily="34" charset="-122"/>
                <a:cs typeface="微软雅黑" panose="020B0503020204020204" pitchFamily="34" charset="-122"/>
              </a:rPr>
              <a:t>Dual - Channel MOSFETs</a:t>
            </a:r>
          </a:p>
        </p:txBody>
      </p:sp>
      <p:sp>
        <p:nvSpPr>
          <p:cNvPr id="4" name="文本框 3"/>
          <p:cNvSpPr txBox="1"/>
          <p:nvPr/>
        </p:nvSpPr>
        <p:spPr>
          <a:xfrm>
            <a:off x="47625" y="5229225"/>
            <a:ext cx="11859260" cy="1035050"/>
          </a:xfrm>
          <a:prstGeom prst="rect">
            <a:avLst/>
          </a:prstGeom>
          <a:noFill/>
        </p:spPr>
        <p:txBody>
          <a:bodyPr wrap="square" rtlCol="0">
            <a:noAutofit/>
          </a:bodyPr>
          <a:lstStyle/>
          <a:p>
            <a:r>
              <a:rPr lang="zh-CN" altLang="en-US"/>
              <a:t>此类</a:t>
            </a:r>
            <a:r>
              <a:rPr lang="en-US" altLang="zh-CN"/>
              <a:t> MOSFET </a:t>
            </a:r>
            <a:r>
              <a:rPr lang="zh-CN" altLang="en-US"/>
              <a:t>互补对不仅能提高设计效率，亦可简化产品结构。</a:t>
            </a:r>
            <a:r>
              <a:rPr lang="en-US" altLang="zh-CN"/>
              <a:t> </a:t>
            </a:r>
            <a:r>
              <a:rPr lang="zh-CN" altLang="en-US"/>
              <a:t>诸如</a:t>
            </a:r>
            <a:r>
              <a:rPr lang="en-US" altLang="zh-CN"/>
              <a:t> SO8</a:t>
            </a:r>
            <a:r>
              <a:rPr lang="zh-CN" altLang="en-US"/>
              <a:t>、</a:t>
            </a:r>
            <a:r>
              <a:rPr lang="en-US" altLang="zh-CN"/>
              <a:t>PQFN3x3 </a:t>
            </a:r>
            <a:r>
              <a:rPr lang="zh-CN" altLang="en-US"/>
              <a:t>和</a:t>
            </a:r>
            <a:r>
              <a:rPr lang="en-US" altLang="zh-CN"/>
              <a:t> TSOP-6 </a:t>
            </a:r>
            <a:r>
              <a:rPr lang="zh-CN" altLang="en-US"/>
              <a:t>等紧凑型封装均可用于此类</a:t>
            </a:r>
            <a:r>
              <a:rPr lang="en-US" altLang="zh-CN"/>
              <a:t> MOSFET</a:t>
            </a:r>
            <a:r>
              <a:rPr lang="zh-CN" altLang="en-US"/>
              <a:t>，进而打造出成本优化型解决方案。</a:t>
            </a:r>
            <a:r>
              <a:rPr lang="en-US" altLang="zh-CN"/>
              <a:t> </a:t>
            </a:r>
            <a:r>
              <a:rPr lang="zh-CN" altLang="en-US"/>
              <a:t>其目标应用包括</a:t>
            </a:r>
            <a:r>
              <a:rPr lang="en-US" altLang="zh-CN"/>
              <a:t> DC-DC </a:t>
            </a:r>
            <a:r>
              <a:rPr lang="zh-CN" altLang="en-US"/>
              <a:t>转换、电机控制、电池管理以及车载充电器。</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47625" y="836930"/>
            <a:ext cx="5751830" cy="4565015"/>
          </a:xfrm>
          <a:prstGeom prst="rect">
            <a:avLst/>
          </a:prstGeom>
        </p:spPr>
      </p:pic>
      <p:pic>
        <p:nvPicPr>
          <p:cNvPr id="3" name="图片 2"/>
          <p:cNvPicPr>
            <a:picLocks noChangeAspect="1"/>
          </p:cNvPicPr>
          <p:nvPr/>
        </p:nvPicPr>
        <p:blipFill>
          <a:blip r:embed="rId3"/>
          <a:stretch>
            <a:fillRect/>
          </a:stretch>
        </p:blipFill>
        <p:spPr>
          <a:xfrm>
            <a:off x="5808345" y="836930"/>
            <a:ext cx="6297295" cy="3547110"/>
          </a:xfrm>
          <a:prstGeom prst="rect">
            <a:avLst/>
          </a:prstGeom>
        </p:spPr>
      </p:pic>
      <p:sp>
        <p:nvSpPr>
          <p:cNvPr id="6" name="文本框 5"/>
          <p:cNvSpPr txBox="1"/>
          <p:nvPr/>
        </p:nvSpPr>
        <p:spPr>
          <a:xfrm>
            <a:off x="0" y="116840"/>
            <a:ext cx="6637655" cy="583565"/>
          </a:xfrm>
          <a:prstGeom prst="rect">
            <a:avLst/>
          </a:prstGeom>
          <a:noFill/>
        </p:spPr>
        <p:txBody>
          <a:bodyPr wrap="square" rtlCol="0">
            <a:spAutoFit/>
          </a:bodyPr>
          <a:lstStyle/>
          <a:p>
            <a:r>
              <a:rPr lang="en-US" altLang="zh-CN" sz="3200">
                <a:latin typeface="微软雅黑" panose="020B0503020204020204" pitchFamily="34" charset="-122"/>
                <a:ea typeface="微软雅黑" panose="020B0503020204020204" pitchFamily="34" charset="-122"/>
                <a:cs typeface="微软雅黑" panose="020B0503020204020204" pitchFamily="34" charset="-122"/>
              </a:rPr>
              <a:t>SJ MOS &amp; N - Channel MOSFETs</a:t>
            </a:r>
          </a:p>
        </p:txBody>
      </p:sp>
      <p:sp>
        <p:nvSpPr>
          <p:cNvPr id="4" name="文本框 3"/>
          <p:cNvSpPr txBox="1"/>
          <p:nvPr/>
        </p:nvSpPr>
        <p:spPr>
          <a:xfrm>
            <a:off x="47625" y="5538470"/>
            <a:ext cx="11925300" cy="785495"/>
          </a:xfrm>
          <a:prstGeom prst="rect">
            <a:avLst/>
          </a:prstGeom>
          <a:noFill/>
        </p:spPr>
        <p:txBody>
          <a:bodyPr wrap="square" rtlCol="0">
            <a:noAutofit/>
          </a:bodyPr>
          <a:lstStyle/>
          <a:p>
            <a:r>
              <a:rPr lang="zh-CN" altLang="en-US"/>
              <a:t>超结</a:t>
            </a:r>
            <a:r>
              <a:rPr lang="en-US" altLang="zh-CN"/>
              <a:t>MOSFET</a:t>
            </a:r>
            <a:r>
              <a:rPr lang="zh-CN" altLang="en-US"/>
              <a:t>广泛应用于高压和功率应用领域，如电源开关、电动车辆和工业设备等。</a:t>
            </a:r>
            <a:r>
              <a:rPr lang="en-US" altLang="zh-CN"/>
              <a:t> </a:t>
            </a:r>
            <a:r>
              <a:rPr lang="zh-CN" altLang="en-US"/>
              <a:t>超结</a:t>
            </a:r>
            <a:r>
              <a:rPr lang="en-US" altLang="zh-CN"/>
              <a:t>MOSFET</a:t>
            </a:r>
            <a:r>
              <a:rPr lang="zh-CN" altLang="en-US"/>
              <a:t>具有更快的开关速度和更小的体积，使得电源产品更高效、紧凑和轻便。</a:t>
            </a:r>
            <a:r>
              <a:rPr lang="en-US" altLang="zh-CN"/>
              <a:t> </a:t>
            </a:r>
            <a:r>
              <a:rPr lang="zh-CN" altLang="en-US"/>
              <a:t>在无线通信、雷达和电子战系统、卫星载荷等领域也得到广泛应用。</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0" y="116840"/>
            <a:ext cx="6637655" cy="583565"/>
          </a:xfrm>
          <a:prstGeom prst="rect">
            <a:avLst/>
          </a:prstGeom>
          <a:noFill/>
        </p:spPr>
        <p:txBody>
          <a:bodyPr wrap="square" rtlCol="0">
            <a:spAutoFit/>
          </a:bodyPr>
          <a:lstStyle/>
          <a:p>
            <a:r>
              <a:rPr lang="en-US" altLang="zh-CN" sz="3200">
                <a:latin typeface="微软雅黑" panose="020B0503020204020204" pitchFamily="34" charset="-122"/>
                <a:ea typeface="微软雅黑" panose="020B0503020204020204" pitchFamily="34" charset="-122"/>
                <a:cs typeface="微软雅黑" panose="020B0503020204020204" pitchFamily="34" charset="-122"/>
              </a:rPr>
              <a:t>MOS</a:t>
            </a:r>
            <a:r>
              <a:rPr lang="zh-CN" altLang="en-US" sz="3200">
                <a:latin typeface="微软雅黑" panose="020B0503020204020204" pitchFamily="34" charset="-122"/>
                <a:ea typeface="微软雅黑" panose="020B0503020204020204" pitchFamily="34" charset="-122"/>
                <a:cs typeface="微软雅黑" panose="020B0503020204020204" pitchFamily="34" charset="-122"/>
              </a:rPr>
              <a:t>在</a:t>
            </a:r>
            <a:r>
              <a:rPr lang="en-US" altLang="zh-CN" sz="3200">
                <a:latin typeface="微软雅黑" panose="020B0503020204020204" pitchFamily="34" charset="-122"/>
                <a:ea typeface="微软雅黑" panose="020B0503020204020204" pitchFamily="34" charset="-122"/>
                <a:cs typeface="微软雅黑" panose="020B0503020204020204" pitchFamily="34" charset="-122"/>
              </a:rPr>
              <a:t>BMS</a:t>
            </a:r>
            <a:r>
              <a:rPr lang="zh-CN" altLang="en-US" sz="3200">
                <a:latin typeface="微软雅黑" panose="020B0503020204020204" pitchFamily="34" charset="-122"/>
                <a:ea typeface="微软雅黑" panose="020B0503020204020204" pitchFamily="34" charset="-122"/>
                <a:cs typeface="微软雅黑" panose="020B0503020204020204" pitchFamily="34" charset="-122"/>
              </a:rPr>
              <a:t>应用</a:t>
            </a:r>
          </a:p>
        </p:txBody>
      </p:sp>
      <p:pic>
        <p:nvPicPr>
          <p:cNvPr id="1694" name="图片"/>
          <p:cNvPicPr>
            <a:picLocks noChangeAspect="1"/>
          </p:cNvPicPr>
          <p:nvPr/>
        </p:nvPicPr>
        <p:blipFill>
          <a:blip r:embed="rId3" cstate="print"/>
          <a:stretch>
            <a:fillRect/>
          </a:stretch>
        </p:blipFill>
        <p:spPr>
          <a:xfrm>
            <a:off x="7246620" y="855980"/>
            <a:ext cx="4359910" cy="2740660"/>
          </a:xfrm>
          <a:prstGeom prst="rect">
            <a:avLst/>
          </a:prstGeom>
          <a:noFill/>
          <a:ln w="9525" cap="flat" cmpd="sng">
            <a:noFill/>
            <a:prstDash val="solid"/>
            <a:miter/>
          </a:ln>
        </p:spPr>
      </p:pic>
      <p:graphicFrame>
        <p:nvGraphicFramePr>
          <p:cNvPr id="1571" name="表格"/>
          <p:cNvGraphicFramePr>
            <a:graphicFrameLocks noGrp="1"/>
          </p:cNvGraphicFramePr>
          <p:nvPr>
            <p:custDataLst>
              <p:tags r:id="rId1"/>
            </p:custDataLst>
          </p:nvPr>
        </p:nvGraphicFramePr>
        <p:xfrm>
          <a:off x="551180" y="4074160"/>
          <a:ext cx="11144885" cy="2040255"/>
        </p:xfrm>
        <a:graphic>
          <a:graphicData uri="http://schemas.openxmlformats.org/drawingml/2006/table">
            <a:tbl>
              <a:tblPr bandRow="1">
                <a:noFill/>
              </a:tblPr>
              <a:tblGrid>
                <a:gridCol w="1424305">
                  <a:extLst>
                    <a:ext uri="{9D8B030D-6E8A-4147-A177-3AD203B41FA5}">
                      <a16:colId xmlns:a16="http://schemas.microsoft.com/office/drawing/2014/main" val="20000"/>
                    </a:ext>
                  </a:extLst>
                </a:gridCol>
                <a:gridCol w="1034415">
                  <a:extLst>
                    <a:ext uri="{9D8B030D-6E8A-4147-A177-3AD203B41FA5}">
                      <a16:colId xmlns:a16="http://schemas.microsoft.com/office/drawing/2014/main" val="20001"/>
                    </a:ext>
                  </a:extLst>
                </a:gridCol>
                <a:gridCol w="1114425">
                  <a:extLst>
                    <a:ext uri="{9D8B030D-6E8A-4147-A177-3AD203B41FA5}">
                      <a16:colId xmlns:a16="http://schemas.microsoft.com/office/drawing/2014/main" val="20002"/>
                    </a:ext>
                  </a:extLst>
                </a:gridCol>
                <a:gridCol w="905510">
                  <a:extLst>
                    <a:ext uri="{9D8B030D-6E8A-4147-A177-3AD203B41FA5}">
                      <a16:colId xmlns:a16="http://schemas.microsoft.com/office/drawing/2014/main" val="20003"/>
                    </a:ext>
                  </a:extLst>
                </a:gridCol>
                <a:gridCol w="890270">
                  <a:extLst>
                    <a:ext uri="{9D8B030D-6E8A-4147-A177-3AD203B41FA5}">
                      <a16:colId xmlns:a16="http://schemas.microsoft.com/office/drawing/2014/main" val="20004"/>
                    </a:ext>
                  </a:extLst>
                </a:gridCol>
                <a:gridCol w="5775960">
                  <a:extLst>
                    <a:ext uri="{9D8B030D-6E8A-4147-A177-3AD203B41FA5}">
                      <a16:colId xmlns:a16="http://schemas.microsoft.com/office/drawing/2014/main" val="20005"/>
                    </a:ext>
                  </a:extLst>
                </a:gridCol>
              </a:tblGrid>
              <a:tr h="291465">
                <a:tc>
                  <a:txBody>
                    <a:bodyPr/>
                    <a:lstStyle/>
                    <a:p>
                      <a:pPr marL="0" indent="0" algn="ctr" defTabSz="685800" eaLnBrk="1" fontAlgn="auto" latinLnBrk="0" hangingPunct="1">
                        <a:lnSpc>
                          <a:spcPct val="100000"/>
                        </a:lnSpc>
                        <a:spcBef>
                          <a:spcPts val="0"/>
                        </a:spcBef>
                        <a:spcAft>
                          <a:spcPts val="0"/>
                        </a:spcAft>
                        <a:buNone/>
                      </a:pP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应用</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solidFill>
                      <a:srgbClr val="00B0F0"/>
                    </a:solidFill>
                  </a:tcPr>
                </a:tc>
                <a:tc>
                  <a:txBody>
                    <a:bodyPr/>
                    <a:lstStyle/>
                    <a:p>
                      <a:pPr marL="0" indent="0" algn="ctr" defTabSz="685800" eaLnBrk="1" fontAlgn="auto" latinLnBrk="0" hangingPunct="1">
                        <a:lnSpc>
                          <a:spcPct val="100000"/>
                        </a:lnSpc>
                        <a:spcBef>
                          <a:spcPts val="0"/>
                        </a:spcBef>
                        <a:spcAft>
                          <a:spcPts val="0"/>
                        </a:spcAft>
                        <a:buNone/>
                      </a:pP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类别</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solidFill>
                      <a:srgbClr val="00B0F0"/>
                    </a:solidFill>
                  </a:tcPr>
                </a:tc>
                <a:tc>
                  <a:txBody>
                    <a:bodyPr/>
                    <a:lstStyle/>
                    <a:p>
                      <a:pPr marL="0" indent="0" algn="ctr" defTabSz="685800" eaLnBrk="1" fontAlgn="auto" latinLnBrk="0" hangingPunct="1">
                        <a:lnSpc>
                          <a:spcPct val="100000"/>
                        </a:lnSpc>
                        <a:spcBef>
                          <a:spcPts val="0"/>
                        </a:spcBef>
                        <a:spcAft>
                          <a:spcPts val="0"/>
                        </a:spcAft>
                        <a:buNone/>
                      </a:pPr>
                      <a:r>
                        <a:rPr lang="en-US" altLang="zh-CN"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MOS</a:t>
                      </a: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耐压</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solidFill>
                      <a:srgbClr val="00B0F0"/>
                    </a:solidFill>
                  </a:tcPr>
                </a:tc>
                <a:tc>
                  <a:txBody>
                    <a:bodyPr/>
                    <a:lstStyle/>
                    <a:p>
                      <a:pPr marL="0" indent="0" algn="ctr" defTabSz="685800" eaLnBrk="1" fontAlgn="auto" latinLnBrk="0" hangingPunct="1">
                        <a:lnSpc>
                          <a:spcPct val="100000"/>
                        </a:lnSpc>
                        <a:spcBef>
                          <a:spcPts val="0"/>
                        </a:spcBef>
                        <a:spcAft>
                          <a:spcPts val="0"/>
                        </a:spcAft>
                        <a:buNone/>
                      </a:pP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封装</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solidFill>
                      <a:srgbClr val="00B0F0"/>
                    </a:solidFill>
                  </a:tcPr>
                </a:tc>
                <a:tc>
                  <a:txBody>
                    <a:bodyPr/>
                    <a:lstStyle/>
                    <a:p>
                      <a:pPr marL="0" indent="0" algn="ctr" defTabSz="685800" eaLnBrk="1" fontAlgn="auto" latinLnBrk="0" hangingPunct="1">
                        <a:lnSpc>
                          <a:spcPct val="100000"/>
                        </a:lnSpc>
                        <a:spcBef>
                          <a:spcPts val="0"/>
                        </a:spcBef>
                        <a:spcAft>
                          <a:spcPts val="0"/>
                        </a:spcAft>
                        <a:buNone/>
                      </a:pP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内阻</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solidFill>
                      <a:srgbClr val="00B0F0"/>
                    </a:solidFill>
                  </a:tcPr>
                </a:tc>
                <a:tc>
                  <a:txBody>
                    <a:bodyPr/>
                    <a:lstStyle/>
                    <a:p>
                      <a:pPr marL="0" indent="0" algn="ctr" defTabSz="685800" eaLnBrk="1" fontAlgn="auto" latinLnBrk="0" hangingPunct="1">
                        <a:lnSpc>
                          <a:spcPct val="100000"/>
                        </a:lnSpc>
                        <a:spcBef>
                          <a:spcPts val="0"/>
                        </a:spcBef>
                        <a:spcAft>
                          <a:spcPts val="0"/>
                        </a:spcAft>
                        <a:buNone/>
                      </a:pP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芯导</a:t>
                      </a:r>
                      <a:r>
                        <a:rPr lang="en-US" altLang="zh-CN"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 </a:t>
                      </a: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主推</a:t>
                      </a:r>
                      <a:r>
                        <a:rPr lang="en-US" altLang="zh-CN"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 </a:t>
                      </a: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型号</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solidFill>
                      <a:srgbClr val="00B0F0"/>
                    </a:solidFill>
                  </a:tcPr>
                </a:tc>
                <a:extLst>
                  <a:ext uri="{0D108BD9-81ED-4DB2-BD59-A6C34878D82A}">
                    <a16:rowId xmlns:a16="http://schemas.microsoft.com/office/drawing/2014/main" val="10000"/>
                  </a:ext>
                </a:extLst>
              </a:tr>
              <a:tr h="291465">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12V </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电池系统</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N-MOS</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30V</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rowSpan="6">
                  <a:txBody>
                    <a:bodyPr/>
                    <a:lstStyle/>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根据</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应用</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产品</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规格</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选择</a:t>
                      </a:r>
                    </a:p>
                    <a:p>
                      <a:pPr marL="0" indent="0" algn="ctr" eaLnBrk="1" fontAlgn="auto" latinLnBrk="0" hangingPunct="1">
                        <a:lnSpc>
                          <a:spcPct val="100000"/>
                        </a:lnSpc>
                        <a:spcBef>
                          <a:spcPts val="0"/>
                        </a:spcBef>
                        <a:spcAft>
                          <a:spcPts val="0"/>
                        </a:spcAft>
                        <a:buNone/>
                      </a:pPr>
                      <a:endPar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rowSpan="6">
                  <a:txBody>
                    <a:bodyPr/>
                    <a:lstStyle/>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根据</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应用</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产品</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规格</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选择</a:t>
                      </a:r>
                    </a:p>
                    <a:p>
                      <a:pPr marL="0" indent="0" algn="ctr" eaLnBrk="1" fontAlgn="auto" latinLnBrk="0" hangingPunct="1">
                        <a:lnSpc>
                          <a:spcPct val="100000"/>
                        </a:lnSpc>
                        <a:spcBef>
                          <a:spcPts val="0"/>
                        </a:spcBef>
                        <a:spcAft>
                          <a:spcPts val="0"/>
                        </a:spcAft>
                        <a:buNone/>
                      </a:pPr>
                      <a:endPar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PSM8PN03R2</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PSM8N03R2</a:t>
                      </a: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a:t>
                      </a:r>
                      <a:r>
                        <a:rPr lang="en-US" altLang="zh-CN"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PSM8N03R4</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extLst>
                  <a:ext uri="{0D108BD9-81ED-4DB2-BD59-A6C34878D82A}">
                    <a16:rowId xmlns:a16="http://schemas.microsoft.com/office/drawing/2014/main" val="10001"/>
                  </a:ext>
                </a:extLst>
              </a:tr>
              <a:tr h="291465">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24V </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电池系统</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N-MOS</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40V</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PSM8N04R5</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PSMTL04R1L</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extLst>
                  <a:ext uri="{0D108BD9-81ED-4DB2-BD59-A6C34878D82A}">
                    <a16:rowId xmlns:a16="http://schemas.microsoft.com/office/drawing/2014/main" val="10002"/>
                  </a:ext>
                </a:extLst>
              </a:tr>
              <a:tr h="291465">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36V </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电池系统</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N-MOS</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60V</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PSMTO06R3H</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PSM8N06R3</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extLst>
                  <a:ext uri="{0D108BD9-81ED-4DB2-BD59-A6C34878D82A}">
                    <a16:rowId xmlns:a16="http://schemas.microsoft.com/office/drawing/2014/main" val="10003"/>
                  </a:ext>
                </a:extLst>
              </a:tr>
              <a:tr h="291465">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48V </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电池系统</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宋体" panose="02010600030101010101" pitchFamily="2" charset="-122"/>
                        </a:rPr>
                        <a:t>N-MOS</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80V</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eaLnBrk="1" fontAlgn="auto" latinLnBrk="0" hangingPunct="1">
                        <a:lnSpc>
                          <a:spcPct val="100000"/>
                        </a:lnSpc>
                        <a:spcBef>
                          <a:spcPts val="0"/>
                        </a:spcBef>
                        <a:spcAft>
                          <a:spcPts val="0"/>
                        </a:spcAft>
                        <a:buNone/>
                      </a:pPr>
                      <a:r>
                        <a:rPr lang="en-US" altLang="zh-CN"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PSMTO10R8D</a:t>
                      </a: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a:t>
                      </a: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PSMTL10R2H</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extLst>
                  <a:ext uri="{0D108BD9-81ED-4DB2-BD59-A6C34878D82A}">
                    <a16:rowId xmlns:a16="http://schemas.microsoft.com/office/drawing/2014/main" val="10004"/>
                  </a:ext>
                </a:extLst>
              </a:tr>
              <a:tr h="291465">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60V </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电池系统</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N-MOS</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100V</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PSM8N10R4L</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PSMTL10R2H</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extLst>
                  <a:ext uri="{0D108BD9-81ED-4DB2-BD59-A6C34878D82A}">
                    <a16:rowId xmlns:a16="http://schemas.microsoft.com/office/drawing/2014/main" val="10005"/>
                  </a:ext>
                </a:extLst>
              </a:tr>
              <a:tr h="291465">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宋体" panose="02010600030101010101" pitchFamily="2" charset="-122"/>
                        </a:rPr>
                        <a:t>72V </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电池系统</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N-MOS</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100V-120V</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PSM8N10R4L</a:t>
                      </a: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a:t>
                      </a:r>
                      <a:r>
                        <a:rPr lang="en-US" altLang="zh-CN"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PSMTO10R8D</a:t>
                      </a: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a:t>
                      </a: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PSM8N120V100</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a:t>
                      </a: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PSMTO12R9L</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extLst>
                  <a:ext uri="{0D108BD9-81ED-4DB2-BD59-A6C34878D82A}">
                    <a16:rowId xmlns:a16="http://schemas.microsoft.com/office/drawing/2014/main" val="10006"/>
                  </a:ext>
                </a:extLst>
              </a:tr>
            </a:tbl>
          </a:graphicData>
        </a:graphic>
      </p:graphicFrame>
      <p:pic>
        <p:nvPicPr>
          <p:cNvPr id="4" name="图片 3"/>
          <p:cNvPicPr>
            <a:picLocks noChangeAspect="1"/>
          </p:cNvPicPr>
          <p:nvPr/>
        </p:nvPicPr>
        <p:blipFill>
          <a:blip r:embed="rId4"/>
          <a:stretch>
            <a:fillRect/>
          </a:stretch>
        </p:blipFill>
        <p:spPr>
          <a:xfrm>
            <a:off x="335280" y="908685"/>
            <a:ext cx="6809740" cy="2732405"/>
          </a:xfrm>
          <a:prstGeom prst="rect">
            <a:avLst/>
          </a:prstGeom>
        </p:spPr>
      </p:pic>
      <p:sp>
        <p:nvSpPr>
          <p:cNvPr id="5" name="圆角矩形 4"/>
          <p:cNvSpPr/>
          <p:nvPr/>
        </p:nvSpPr>
        <p:spPr>
          <a:xfrm>
            <a:off x="2713355" y="1595755"/>
            <a:ext cx="4432300" cy="1022350"/>
          </a:xfrm>
          <a:prstGeom prst="round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9" name="图片"/>
          <p:cNvPicPr>
            <a:picLocks noChangeAspect="1"/>
          </p:cNvPicPr>
          <p:nvPr/>
        </p:nvPicPr>
        <p:blipFill>
          <a:blip r:embed="rId3" cstate="print"/>
          <a:stretch>
            <a:fillRect/>
          </a:stretch>
        </p:blipFill>
        <p:spPr>
          <a:xfrm>
            <a:off x="6639559" y="822960"/>
            <a:ext cx="4582795" cy="2685415"/>
          </a:xfrm>
          <a:prstGeom prst="rect">
            <a:avLst/>
          </a:prstGeom>
          <a:noFill/>
          <a:ln w="9525" cap="flat" cmpd="sng">
            <a:noFill/>
            <a:prstDash val="solid"/>
            <a:miter/>
          </a:ln>
        </p:spPr>
      </p:pic>
      <p:pic>
        <p:nvPicPr>
          <p:cNvPr id="2" name="图片 1"/>
          <p:cNvPicPr>
            <a:picLocks noChangeAspect="1"/>
          </p:cNvPicPr>
          <p:nvPr/>
        </p:nvPicPr>
        <p:blipFill>
          <a:blip r:embed="rId4"/>
          <a:stretch>
            <a:fillRect/>
          </a:stretch>
        </p:blipFill>
        <p:spPr>
          <a:xfrm rot="16200000">
            <a:off x="1279525" y="153035"/>
            <a:ext cx="3014345" cy="4470400"/>
          </a:xfrm>
          <a:prstGeom prst="rect">
            <a:avLst/>
          </a:prstGeom>
        </p:spPr>
      </p:pic>
      <p:sp>
        <p:nvSpPr>
          <p:cNvPr id="3" name="文本框 2"/>
          <p:cNvSpPr txBox="1"/>
          <p:nvPr/>
        </p:nvSpPr>
        <p:spPr>
          <a:xfrm>
            <a:off x="0" y="116840"/>
            <a:ext cx="7606030" cy="583565"/>
          </a:xfrm>
          <a:prstGeom prst="rect">
            <a:avLst/>
          </a:prstGeom>
          <a:noFill/>
        </p:spPr>
        <p:txBody>
          <a:bodyPr wrap="square" rtlCol="0">
            <a:spAutoFit/>
          </a:bodyPr>
          <a:lstStyle/>
          <a:p>
            <a:r>
              <a:rPr lang="en-US" altLang="zh-CN" sz="3200">
                <a:latin typeface="微软雅黑" panose="020B0503020204020204" pitchFamily="34" charset="-122"/>
                <a:ea typeface="微软雅黑" panose="020B0503020204020204" pitchFamily="34" charset="-122"/>
                <a:cs typeface="微软雅黑" panose="020B0503020204020204" pitchFamily="34" charset="-122"/>
              </a:rPr>
              <a:t>MOS</a:t>
            </a:r>
            <a:r>
              <a:rPr lang="zh-CN" altLang="en-US" sz="3200">
                <a:latin typeface="微软雅黑" panose="020B0503020204020204" pitchFamily="34" charset="-122"/>
                <a:ea typeface="微软雅黑" panose="020B0503020204020204" pitchFamily="34" charset="-122"/>
                <a:cs typeface="微软雅黑" panose="020B0503020204020204" pitchFamily="34" charset="-122"/>
              </a:rPr>
              <a:t>在电机驱动应用</a:t>
            </a:r>
          </a:p>
        </p:txBody>
      </p:sp>
      <p:sp>
        <p:nvSpPr>
          <p:cNvPr id="4" name="圆角矩形 3"/>
          <p:cNvSpPr/>
          <p:nvPr/>
        </p:nvSpPr>
        <p:spPr>
          <a:xfrm>
            <a:off x="1487170" y="1595755"/>
            <a:ext cx="935355" cy="1585595"/>
          </a:xfrm>
          <a:prstGeom prst="round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aphicFrame>
        <p:nvGraphicFramePr>
          <p:cNvPr id="9" name="表格"/>
          <p:cNvGraphicFramePr>
            <a:graphicFrameLocks noGrp="1"/>
          </p:cNvGraphicFramePr>
          <p:nvPr>
            <p:custDataLst>
              <p:tags r:id="rId1"/>
            </p:custDataLst>
          </p:nvPr>
        </p:nvGraphicFramePr>
        <p:xfrm>
          <a:off x="479425" y="4074160"/>
          <a:ext cx="11144885" cy="2040255"/>
        </p:xfrm>
        <a:graphic>
          <a:graphicData uri="http://schemas.openxmlformats.org/drawingml/2006/table">
            <a:tbl>
              <a:tblPr bandRow="1">
                <a:noFill/>
              </a:tblPr>
              <a:tblGrid>
                <a:gridCol w="1424305">
                  <a:extLst>
                    <a:ext uri="{9D8B030D-6E8A-4147-A177-3AD203B41FA5}">
                      <a16:colId xmlns:a16="http://schemas.microsoft.com/office/drawing/2014/main" val="20000"/>
                    </a:ext>
                  </a:extLst>
                </a:gridCol>
                <a:gridCol w="1034415">
                  <a:extLst>
                    <a:ext uri="{9D8B030D-6E8A-4147-A177-3AD203B41FA5}">
                      <a16:colId xmlns:a16="http://schemas.microsoft.com/office/drawing/2014/main" val="20001"/>
                    </a:ext>
                  </a:extLst>
                </a:gridCol>
                <a:gridCol w="1114425">
                  <a:extLst>
                    <a:ext uri="{9D8B030D-6E8A-4147-A177-3AD203B41FA5}">
                      <a16:colId xmlns:a16="http://schemas.microsoft.com/office/drawing/2014/main" val="20002"/>
                    </a:ext>
                  </a:extLst>
                </a:gridCol>
                <a:gridCol w="905510">
                  <a:extLst>
                    <a:ext uri="{9D8B030D-6E8A-4147-A177-3AD203B41FA5}">
                      <a16:colId xmlns:a16="http://schemas.microsoft.com/office/drawing/2014/main" val="20003"/>
                    </a:ext>
                  </a:extLst>
                </a:gridCol>
                <a:gridCol w="873760">
                  <a:extLst>
                    <a:ext uri="{9D8B030D-6E8A-4147-A177-3AD203B41FA5}">
                      <a16:colId xmlns:a16="http://schemas.microsoft.com/office/drawing/2014/main" val="20004"/>
                    </a:ext>
                  </a:extLst>
                </a:gridCol>
                <a:gridCol w="5792470">
                  <a:extLst>
                    <a:ext uri="{9D8B030D-6E8A-4147-A177-3AD203B41FA5}">
                      <a16:colId xmlns:a16="http://schemas.microsoft.com/office/drawing/2014/main" val="20005"/>
                    </a:ext>
                  </a:extLst>
                </a:gridCol>
              </a:tblGrid>
              <a:tr h="291465">
                <a:tc>
                  <a:txBody>
                    <a:bodyPr/>
                    <a:lstStyle/>
                    <a:p>
                      <a:pPr marL="0" indent="0" algn="ctr" defTabSz="685800" eaLnBrk="1" fontAlgn="auto" latinLnBrk="0" hangingPunct="1">
                        <a:lnSpc>
                          <a:spcPct val="100000"/>
                        </a:lnSpc>
                        <a:spcBef>
                          <a:spcPts val="0"/>
                        </a:spcBef>
                        <a:spcAft>
                          <a:spcPts val="0"/>
                        </a:spcAft>
                        <a:buNone/>
                      </a:pP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应用</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solidFill>
                      <a:srgbClr val="00B0F0"/>
                    </a:solidFill>
                  </a:tcPr>
                </a:tc>
                <a:tc>
                  <a:txBody>
                    <a:bodyPr/>
                    <a:lstStyle/>
                    <a:p>
                      <a:pPr marL="0" indent="0" algn="ctr" defTabSz="685800" eaLnBrk="1" fontAlgn="auto" latinLnBrk="0" hangingPunct="1">
                        <a:lnSpc>
                          <a:spcPct val="100000"/>
                        </a:lnSpc>
                        <a:spcBef>
                          <a:spcPts val="0"/>
                        </a:spcBef>
                        <a:spcAft>
                          <a:spcPts val="0"/>
                        </a:spcAft>
                        <a:buNone/>
                      </a:pP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类别</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solidFill>
                      <a:srgbClr val="00B0F0"/>
                    </a:solidFill>
                  </a:tcPr>
                </a:tc>
                <a:tc>
                  <a:txBody>
                    <a:bodyPr/>
                    <a:lstStyle/>
                    <a:p>
                      <a:pPr marL="0" indent="0" algn="ctr" defTabSz="685800" eaLnBrk="1" fontAlgn="auto" latinLnBrk="0" hangingPunct="1">
                        <a:lnSpc>
                          <a:spcPct val="100000"/>
                        </a:lnSpc>
                        <a:spcBef>
                          <a:spcPts val="0"/>
                        </a:spcBef>
                        <a:spcAft>
                          <a:spcPts val="0"/>
                        </a:spcAft>
                        <a:buNone/>
                      </a:pPr>
                      <a:r>
                        <a:rPr lang="en-US" altLang="zh-CN"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MOS</a:t>
                      </a: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耐压</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solidFill>
                      <a:srgbClr val="00B0F0"/>
                    </a:solidFill>
                  </a:tcPr>
                </a:tc>
                <a:tc>
                  <a:txBody>
                    <a:bodyPr/>
                    <a:lstStyle/>
                    <a:p>
                      <a:pPr marL="0" indent="0" algn="ctr" defTabSz="685800" eaLnBrk="1" fontAlgn="auto" latinLnBrk="0" hangingPunct="1">
                        <a:lnSpc>
                          <a:spcPct val="100000"/>
                        </a:lnSpc>
                        <a:spcBef>
                          <a:spcPts val="0"/>
                        </a:spcBef>
                        <a:spcAft>
                          <a:spcPts val="0"/>
                        </a:spcAft>
                        <a:buNone/>
                      </a:pP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封装</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solidFill>
                      <a:srgbClr val="00B0F0"/>
                    </a:solidFill>
                  </a:tcPr>
                </a:tc>
                <a:tc>
                  <a:txBody>
                    <a:bodyPr/>
                    <a:lstStyle/>
                    <a:p>
                      <a:pPr marL="0" indent="0" algn="ctr" defTabSz="685800" eaLnBrk="1" fontAlgn="auto" latinLnBrk="0" hangingPunct="1">
                        <a:lnSpc>
                          <a:spcPct val="100000"/>
                        </a:lnSpc>
                        <a:spcBef>
                          <a:spcPts val="0"/>
                        </a:spcBef>
                        <a:spcAft>
                          <a:spcPts val="0"/>
                        </a:spcAft>
                        <a:buNone/>
                      </a:pP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内阻</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solidFill>
                      <a:srgbClr val="00B0F0"/>
                    </a:solidFill>
                  </a:tcPr>
                </a:tc>
                <a:tc>
                  <a:txBody>
                    <a:bodyPr/>
                    <a:lstStyle/>
                    <a:p>
                      <a:pPr marL="0" indent="0" algn="ctr" defTabSz="685800" eaLnBrk="1" fontAlgn="auto" latinLnBrk="0" hangingPunct="1">
                        <a:lnSpc>
                          <a:spcPct val="100000"/>
                        </a:lnSpc>
                        <a:spcBef>
                          <a:spcPts val="0"/>
                        </a:spcBef>
                        <a:spcAft>
                          <a:spcPts val="0"/>
                        </a:spcAft>
                        <a:buNone/>
                      </a:pP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芯导</a:t>
                      </a:r>
                      <a:r>
                        <a:rPr lang="en-US" altLang="zh-CN"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 </a:t>
                      </a: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主推</a:t>
                      </a:r>
                      <a:r>
                        <a:rPr lang="en-US" altLang="zh-CN"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 </a:t>
                      </a:r>
                      <a:r>
                        <a:rPr lang="zh-CN" altLang="en-US" sz="1400" b="1" i="0" u="none" strike="noStrike" kern="1200" cap="none" spc="0" baseline="0">
                          <a:solidFill>
                            <a:schemeClr val="bg1"/>
                          </a:solidFill>
                          <a:latin typeface="微软雅黑" panose="020B0503020204020204" pitchFamily="34" charset="-122"/>
                          <a:ea typeface="微软雅黑" panose="020B0503020204020204" pitchFamily="34" charset="-122"/>
                          <a:cs typeface="Calibri" panose="020F0502020204030204" pitchFamily="34" charset="0"/>
                        </a:rPr>
                        <a:t>型号</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solidFill>
                      <a:srgbClr val="00B0F0"/>
                    </a:solidFill>
                  </a:tcPr>
                </a:tc>
                <a:extLst>
                  <a:ext uri="{0D108BD9-81ED-4DB2-BD59-A6C34878D82A}">
                    <a16:rowId xmlns:a16="http://schemas.microsoft.com/office/drawing/2014/main" val="10000"/>
                  </a:ext>
                </a:extLst>
              </a:tr>
              <a:tr h="291465">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12V </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电池系统</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N-MOS</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30V</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rowSpan="6">
                  <a:txBody>
                    <a:bodyPr/>
                    <a:lstStyle/>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根据</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应用</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产品</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规格</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选择</a:t>
                      </a:r>
                    </a:p>
                    <a:p>
                      <a:pPr marL="0" indent="0" algn="ctr" eaLnBrk="1" fontAlgn="auto" latinLnBrk="0" hangingPunct="1">
                        <a:lnSpc>
                          <a:spcPct val="100000"/>
                        </a:lnSpc>
                        <a:spcBef>
                          <a:spcPts val="0"/>
                        </a:spcBef>
                        <a:spcAft>
                          <a:spcPts val="0"/>
                        </a:spcAft>
                        <a:buNone/>
                      </a:pPr>
                      <a:endPar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rowSpan="6">
                  <a:txBody>
                    <a:bodyPr/>
                    <a:lstStyle/>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根据</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应用</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产品</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规格</a:t>
                      </a:r>
                    </a:p>
                    <a:p>
                      <a:pPr marL="0" indent="0" algn="ctr" defTabSz="685800" eaLnBrk="1" fontAlgn="auto" latinLnBrk="0" hangingPunct="1">
                        <a:lnSpc>
                          <a:spcPct val="100000"/>
                        </a:lnSpc>
                        <a:spcBef>
                          <a:spcPts val="0"/>
                        </a:spcBef>
                        <a:spcAft>
                          <a:spcPts val="0"/>
                        </a:spcAft>
                        <a:buNone/>
                      </a:pP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选择</a:t>
                      </a:r>
                    </a:p>
                    <a:p>
                      <a:pPr marL="0" indent="0" algn="ctr" eaLnBrk="1" fontAlgn="auto" latinLnBrk="0" hangingPunct="1">
                        <a:lnSpc>
                          <a:spcPct val="100000"/>
                        </a:lnSpc>
                        <a:spcBef>
                          <a:spcPts val="0"/>
                        </a:spcBef>
                        <a:spcAft>
                          <a:spcPts val="0"/>
                        </a:spcAft>
                        <a:buNone/>
                      </a:pPr>
                      <a:endPar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PSM8PN03R2</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PSM8N03R2</a:t>
                      </a: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a:t>
                      </a:r>
                      <a:r>
                        <a:rPr lang="en-US" altLang="zh-CN"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PSM8N03R4</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extLst>
                  <a:ext uri="{0D108BD9-81ED-4DB2-BD59-A6C34878D82A}">
                    <a16:rowId xmlns:a16="http://schemas.microsoft.com/office/drawing/2014/main" val="10001"/>
                  </a:ext>
                </a:extLst>
              </a:tr>
              <a:tr h="291465">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24V </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电池系统</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N-MOS</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40V</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PSM8N04R5</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PSMTL04R1L</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extLst>
                  <a:ext uri="{0D108BD9-81ED-4DB2-BD59-A6C34878D82A}">
                    <a16:rowId xmlns:a16="http://schemas.microsoft.com/office/drawing/2014/main" val="10002"/>
                  </a:ext>
                </a:extLst>
              </a:tr>
              <a:tr h="291465">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36V </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电池系统</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N-MOS</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60V</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PSMTO06R3H</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PSM8N06R3</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extLst>
                  <a:ext uri="{0D108BD9-81ED-4DB2-BD59-A6C34878D82A}">
                    <a16:rowId xmlns:a16="http://schemas.microsoft.com/office/drawing/2014/main" val="10003"/>
                  </a:ext>
                </a:extLst>
              </a:tr>
              <a:tr h="291465">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48V </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电池系统</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宋体" panose="02010600030101010101" pitchFamily="2" charset="-122"/>
                        </a:rPr>
                        <a:t>N-MOS</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80V</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eaLnBrk="1" fontAlgn="auto" latinLnBrk="0" hangingPunct="1">
                        <a:lnSpc>
                          <a:spcPct val="100000"/>
                        </a:lnSpc>
                        <a:spcBef>
                          <a:spcPts val="0"/>
                        </a:spcBef>
                        <a:spcAft>
                          <a:spcPts val="0"/>
                        </a:spcAft>
                        <a:buNone/>
                      </a:pPr>
                      <a:r>
                        <a:rPr lang="en-US" altLang="zh-CN"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PSMTO10R8D</a:t>
                      </a: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a:t>
                      </a: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PSMTL10R2H</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extLst>
                  <a:ext uri="{0D108BD9-81ED-4DB2-BD59-A6C34878D82A}">
                    <a16:rowId xmlns:a16="http://schemas.microsoft.com/office/drawing/2014/main" val="10004"/>
                  </a:ext>
                </a:extLst>
              </a:tr>
              <a:tr h="291465">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60V </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电池系统</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N-MOS</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100V</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PSM8N10R4L</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PSMTL10R2H</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extLst>
                  <a:ext uri="{0D108BD9-81ED-4DB2-BD59-A6C34878D82A}">
                    <a16:rowId xmlns:a16="http://schemas.microsoft.com/office/drawing/2014/main" val="10005"/>
                  </a:ext>
                </a:extLst>
              </a:tr>
              <a:tr h="291465">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宋体" panose="02010600030101010101" pitchFamily="2" charset="-122"/>
                        </a:rPr>
                        <a:t>72V </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电池系统</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N-MOS</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rPr>
                        <a:t>100V-120V</a:t>
                      </a:r>
                      <a:endPar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vMerge="1">
                  <a:txBody>
                    <a:bodyPr/>
                    <a:lstStyle/>
                    <a:p>
                      <a:endParaRPr lang="zh-CN"/>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tc>
                  <a:txBody>
                    <a:bodyPr/>
                    <a:lstStyle/>
                    <a:p>
                      <a:pPr marL="0" indent="0" algn="ctr" defTabSz="685800" eaLnBrk="1" fontAlgn="auto" latinLnBrk="0" hangingPunct="1">
                        <a:lnSpc>
                          <a:spcPct val="100000"/>
                        </a:lnSpc>
                        <a:spcBef>
                          <a:spcPts val="0"/>
                        </a:spcBef>
                        <a:spcAft>
                          <a:spcPts val="0"/>
                        </a:spcAft>
                        <a:buNone/>
                      </a:pPr>
                      <a:r>
                        <a:rPr lang="en-US" altLang="zh-CN"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PSM8N10R4L</a:t>
                      </a: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a:t>
                      </a:r>
                      <a:r>
                        <a:rPr lang="en-US" altLang="zh-CN"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PSMTO10R8D</a:t>
                      </a:r>
                      <a:r>
                        <a:rPr lang="zh-CN" altLang="en-US" sz="14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a:t>
                      </a: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PSM8N120V100</a:t>
                      </a:r>
                      <a:r>
                        <a:rPr lang="zh-CN" altLang="en-US"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a:t>
                      </a:r>
                      <a:r>
                        <a:rPr lang="en-US" altLang="zh-CN" sz="1400" b="0" i="0" u="none" strike="noStrike" kern="1200" cap="none" spc="0" baseline="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mn-ea"/>
                        </a:rPr>
                        <a:t>PSMTO12R9L</a:t>
                      </a:r>
                    </a:p>
                  </a:txBody>
                  <a:tcPr marL="16929" marR="16929" marT="16929" marB="60960" anchor="ctr">
                    <a:lnL w="6350">
                      <a:solidFill>
                        <a:srgbClr val="000000"/>
                      </a:solidFill>
                      <a:prstDash val="solid"/>
                      <a:headEnd type="none" w="med" len="med"/>
                      <a:tailEnd type="none" w="med" len="med"/>
                    </a:lnL>
                    <a:lnR w="6350">
                      <a:solidFill>
                        <a:srgbClr val="000000"/>
                      </a:solidFill>
                      <a:prstDash val="solid"/>
                      <a:headEnd type="none" w="med" len="med"/>
                      <a:tailEnd type="none" w="med" len="med"/>
                    </a:lnR>
                    <a:lnT w="6350">
                      <a:solidFill>
                        <a:srgbClr val="000000"/>
                      </a:solidFill>
                      <a:prstDash val="solid"/>
                      <a:headEnd type="none" w="med" len="med"/>
                      <a:tailEnd type="none" w="med" len="med"/>
                    </a:lnT>
                    <a:lnB w="6350">
                      <a:solidFill>
                        <a:srgbClr val="000000"/>
                      </a:solidFill>
                      <a:prstDash val="soli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1770" y="836930"/>
            <a:ext cx="11849100" cy="5507990"/>
          </a:xfrm>
          <a:prstGeom prst="rect">
            <a:avLst/>
          </a:prstGeom>
          <a:noFill/>
        </p:spPr>
        <p:txBody>
          <a:bodyPr wrap="square" rtlCol="0">
            <a:spAutoFit/>
          </a:bodyPr>
          <a:lstStyle/>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近年来，全球</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行业市场规模保持稳定扩张，市场前景广阔。根据数据，</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年全球</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市场规模为</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113.2</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亿美元，</a:t>
            </a:r>
            <a:r>
              <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预计</a:t>
            </a:r>
            <a:r>
              <a:rPr lang="en-US" alt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2025</a:t>
            </a:r>
            <a:r>
              <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年将增长至</a:t>
            </a:r>
            <a:r>
              <a:rPr lang="en-US" alt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150.5</a:t>
            </a:r>
            <a:r>
              <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亿美元</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2021-2025</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年复合增长率达</a:t>
            </a:r>
            <a:r>
              <a:rPr lang="en-US" alt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7.4%</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 </a:t>
            </a:r>
          </a:p>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　</a:t>
            </a:r>
          </a:p>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在中国市场，我国</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行业市场规模也保持稳定扩张趋势，且增速高于全球市场增速。根据数据显示，</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年中国</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市场规模约为</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46.6</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亿美元，占全球市场的</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41%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，预计</a:t>
            </a:r>
            <a:r>
              <a:rPr lang="en-US" alt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2025</a:t>
            </a:r>
            <a:r>
              <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年将增长至</a:t>
            </a:r>
            <a:r>
              <a:rPr lang="en-US" alt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64.7</a:t>
            </a:r>
            <a:r>
              <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亿美元，</a:t>
            </a:r>
            <a:r>
              <a:rPr lang="en-US" alt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2021-2025</a:t>
            </a:r>
            <a:r>
              <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年复合增长率为</a:t>
            </a:r>
            <a:r>
              <a:rPr lang="en-US" alt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8.5%</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 </a:t>
            </a:r>
          </a:p>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　</a:t>
            </a:r>
          </a:p>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具体从细分市场进行分析，根据工作电压划分，以</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400V</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为分界，</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可分为高压</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和中低压</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；根据器件结构划分，</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可分为平面</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、沟槽型</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、超结</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等。</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 </a:t>
            </a:r>
          </a:p>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　</a:t>
            </a:r>
          </a:p>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在国产化率方面，根据数据，</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年我国中低压平面（</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400V</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以下）</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的国产化率约为</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42.2%</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，高压平面</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的国产化率约为</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29.9%</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，超高压平面</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的国产化率约为</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18.2%</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。由此可见，我国高压</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的国产化率低于中低压产品。</a:t>
            </a:r>
          </a:p>
          <a:p>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对细分市场的市场前景进行分析，</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行业细分产品可以应用于消费电子、工业控制等领域。以智能家居为例，根据</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Strategy Analytics</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相关资料，拥有一件以上智能家居产品的家庭比例在</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年达到</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15%</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预计</a:t>
            </a:r>
            <a:r>
              <a:rPr lang="en-US" alt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2025</a:t>
            </a:r>
            <a:r>
              <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年将接近</a:t>
            </a:r>
            <a:r>
              <a:rPr lang="en-US" alt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20%</a:t>
            </a:r>
            <a:r>
              <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，而市场规模将从</a:t>
            </a:r>
            <a:r>
              <a:rPr lang="en-US" alt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年的</a:t>
            </a:r>
            <a:r>
              <a:rPr lang="en-US" alt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1230</a:t>
            </a:r>
            <a:r>
              <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亿美元增长至</a:t>
            </a:r>
            <a:r>
              <a:rPr lang="en-US" alt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2025</a:t>
            </a:r>
            <a:r>
              <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年的</a:t>
            </a:r>
            <a:r>
              <a:rPr lang="en-US" alt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1730</a:t>
            </a:r>
            <a:r>
              <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亿美元</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，市场前景广阔。</a:t>
            </a:r>
          </a:p>
          <a:p>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再以工业控制领域代表性应用产品逆变器为例，</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年全球光伏逆变器市场规模为</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191.8</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亿美元，预计</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2028</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年将超过</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270</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亿美元，根据当前</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的功率器件成本占比计算，光伏逆变器中使用的功率器件市场规模超过</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100</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亿元，市场前景广阔。而超结</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下游应用市场主要受新能源汽车带动，以其新能源充电桩为例，根据中国电动汽车充电基础设施促进联盟数据，</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年中国新能源充电桩市场规模达</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418.7</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亿元，</a:t>
            </a:r>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预计</a:t>
            </a:r>
            <a:r>
              <a:rPr lang="en-US" altLang="zh-CN"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2026</a:t>
            </a:r>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年将达到</a:t>
            </a:r>
            <a:r>
              <a:rPr lang="en-US" altLang="zh-CN"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2870.2</a:t>
            </a:r>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亿元</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，这将产生大量超结</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需求，具有广阔的市场前景。</a:t>
            </a:r>
          </a:p>
          <a:p>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综上所述，我国</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MOSFET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行业细分市场规模将继续保持增长，其下游应用领域均有广阔的市场前景。</a:t>
            </a:r>
          </a:p>
        </p:txBody>
      </p:sp>
      <p:sp>
        <p:nvSpPr>
          <p:cNvPr id="3" name="文本框 2"/>
          <p:cNvSpPr txBox="1"/>
          <p:nvPr/>
        </p:nvSpPr>
        <p:spPr>
          <a:xfrm>
            <a:off x="0" y="116840"/>
            <a:ext cx="7606030" cy="583565"/>
          </a:xfrm>
          <a:prstGeom prst="rect">
            <a:avLst/>
          </a:prstGeom>
          <a:noFill/>
        </p:spPr>
        <p:txBody>
          <a:bodyPr wrap="square" rtlCol="0">
            <a:spAutoFit/>
          </a:bodyPr>
          <a:lstStyle/>
          <a:p>
            <a:r>
              <a:rPr lang="en-US" altLang="zh-CN" sz="3200">
                <a:latin typeface="微软雅黑" panose="020B0503020204020204" pitchFamily="34" charset="-122"/>
                <a:ea typeface="微软雅黑" panose="020B0503020204020204" pitchFamily="34" charset="-122"/>
                <a:cs typeface="微软雅黑" panose="020B0503020204020204" pitchFamily="34" charset="-122"/>
              </a:rPr>
              <a:t>MOS</a:t>
            </a:r>
            <a:r>
              <a:rPr lang="zh-CN" altLang="en-US" sz="3200">
                <a:latin typeface="微软雅黑" panose="020B0503020204020204" pitchFamily="34" charset="-122"/>
                <a:ea typeface="微软雅黑" panose="020B0503020204020204" pitchFamily="34" charset="-122"/>
                <a:cs typeface="微软雅黑" panose="020B0503020204020204" pitchFamily="34" charset="-122"/>
              </a:rPr>
              <a:t>管未来前景</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33" y="2181909"/>
            <a:ext cx="12192000" cy="4676091"/>
          </a:xfrm>
          <a:prstGeom prst="rect">
            <a:avLst/>
          </a:prstGeom>
        </p:spPr>
      </p:pic>
      <p:sp>
        <p:nvSpPr>
          <p:cNvPr id="8" name="圆角矩形 7"/>
          <p:cNvSpPr/>
          <p:nvPr/>
        </p:nvSpPr>
        <p:spPr>
          <a:xfrm>
            <a:off x="10133" y="-531440"/>
            <a:ext cx="12192000" cy="4805222"/>
          </a:xfrm>
          <a:prstGeom prst="roundRect">
            <a:avLst>
              <a:gd name="adj" fmla="val 0"/>
            </a:avLst>
          </a:prstGeom>
          <a:gradFill flip="none" rotWithShape="1">
            <a:gsLst>
              <a:gs pos="32000">
                <a:srgbClr val="FDFDFD"/>
              </a:gs>
              <a:gs pos="0">
                <a:schemeClr val="bg1"/>
              </a:gs>
              <a:gs pos="100000">
                <a:schemeClr val="accent1">
                  <a:lumMod val="30000"/>
                  <a:lumOff val="70000"/>
                  <a:alpha val="33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Calibri" panose="020F0502020204030204" pitchFamily="34" charset="0"/>
              <a:ea typeface="黑体" panose="02010609060101010101" pitchFamily="49" charset="-122"/>
              <a:cs typeface="+mn-ea"/>
              <a:sym typeface="Calibri" panose="020F0502020204030204" pitchFamily="34" charset="0"/>
            </a:endParaRPr>
          </a:p>
        </p:txBody>
      </p:sp>
      <p:sp>
        <p:nvSpPr>
          <p:cNvPr id="4" name="Rectangle 4"/>
          <p:cNvSpPr>
            <a:spLocks noChangeArrowheads="1"/>
          </p:cNvSpPr>
          <p:nvPr/>
        </p:nvSpPr>
        <p:spPr bwMode="auto">
          <a:xfrm>
            <a:off x="1143007" y="1807423"/>
            <a:ext cx="8637595" cy="1592689"/>
          </a:xfrm>
          <a:prstGeom prst="rect">
            <a:avLst/>
          </a:prstGeom>
          <a:noFill/>
          <a:ln w="9525">
            <a:noFill/>
            <a:miter lim="800000"/>
          </a:ln>
        </p:spPr>
        <p:txBody>
          <a:bodyPr wrap="square" lIns="71415" tIns="85698" rIns="71415" bIns="85698" anchor="ctr">
            <a:spAutoFit/>
          </a:bodyPr>
          <a:lstStyle/>
          <a:p>
            <a:pPr>
              <a:lnSpc>
                <a:spcPct val="150000"/>
              </a:lnSpc>
            </a:pPr>
            <a:r>
              <a:rPr lang="zh-CN" altLang="en-US" sz="1600" dirty="0">
                <a:latin typeface="+mn-ea"/>
                <a:ea typeface="+mn-ea"/>
              </a:rPr>
              <a:t>总部：上海市浦东新区盛夏路</a:t>
            </a:r>
            <a:r>
              <a:rPr lang="en-US" altLang="zh-CN" sz="1600" dirty="0">
                <a:latin typeface="+mn-ea"/>
                <a:ea typeface="+mn-ea"/>
              </a:rPr>
              <a:t>565</a:t>
            </a:r>
            <a:r>
              <a:rPr lang="zh-CN" altLang="en-US" sz="1600" dirty="0">
                <a:latin typeface="+mn-ea"/>
                <a:ea typeface="+mn-ea"/>
              </a:rPr>
              <a:t>弄集贤天地</a:t>
            </a:r>
            <a:r>
              <a:rPr lang="en-US" altLang="zh-CN" sz="1600" dirty="0">
                <a:latin typeface="+mn-ea"/>
                <a:ea typeface="+mn-ea"/>
              </a:rPr>
              <a:t>D</a:t>
            </a:r>
            <a:r>
              <a:rPr lang="zh-CN" altLang="en-US" sz="1600" dirty="0">
                <a:latin typeface="+mn-ea"/>
                <a:ea typeface="+mn-ea"/>
              </a:rPr>
              <a:t>幢</a:t>
            </a:r>
            <a:r>
              <a:rPr lang="en-US" altLang="zh-CN" sz="1600" dirty="0">
                <a:latin typeface="+mn-ea"/>
                <a:ea typeface="+mn-ea"/>
              </a:rPr>
              <a:t>11</a:t>
            </a:r>
            <a:r>
              <a:rPr lang="zh-CN" altLang="en-US" sz="1600" dirty="0">
                <a:latin typeface="+mn-ea"/>
                <a:ea typeface="+mn-ea"/>
              </a:rPr>
              <a:t>层 </a:t>
            </a:r>
            <a:br>
              <a:rPr lang="zh-CN" altLang="en-US" sz="1600" dirty="0">
                <a:latin typeface="+mn-ea"/>
                <a:ea typeface="+mn-ea"/>
              </a:rPr>
            </a:br>
            <a:r>
              <a:rPr lang="zh-CN" altLang="en-US" sz="1600" dirty="0">
                <a:latin typeface="+mn-ea"/>
                <a:ea typeface="+mn-ea"/>
              </a:rPr>
              <a:t>西安：陕西省西安市高新区丈八一路</a:t>
            </a:r>
            <a:r>
              <a:rPr lang="en-US" altLang="zh-CN" sz="1600" dirty="0">
                <a:latin typeface="+mn-ea"/>
                <a:ea typeface="+mn-ea"/>
              </a:rPr>
              <a:t>1</a:t>
            </a:r>
            <a:r>
              <a:rPr lang="zh-CN" altLang="en-US" sz="1600" dirty="0">
                <a:latin typeface="+mn-ea"/>
                <a:ea typeface="+mn-ea"/>
              </a:rPr>
              <a:t>号汇鑫中心</a:t>
            </a:r>
            <a:r>
              <a:rPr lang="en-US" altLang="zh-CN" sz="1600" dirty="0">
                <a:latin typeface="+mn-ea"/>
                <a:ea typeface="+mn-ea"/>
              </a:rPr>
              <a:t>C</a:t>
            </a:r>
            <a:r>
              <a:rPr lang="zh-CN" altLang="en-US" sz="1600" dirty="0">
                <a:latin typeface="+mn-ea"/>
                <a:ea typeface="+mn-ea"/>
              </a:rPr>
              <a:t>座</a:t>
            </a:r>
            <a:r>
              <a:rPr lang="en-US" altLang="zh-CN" sz="1600" dirty="0">
                <a:latin typeface="+mn-ea"/>
                <a:ea typeface="+mn-ea"/>
              </a:rPr>
              <a:t>911</a:t>
            </a:r>
            <a:r>
              <a:rPr lang="zh-CN" altLang="en-US" sz="1600" dirty="0">
                <a:latin typeface="+mn-ea"/>
                <a:ea typeface="+mn-ea"/>
              </a:rPr>
              <a:t>室</a:t>
            </a:r>
            <a:br>
              <a:rPr lang="zh-CN" altLang="en-US" sz="1600" dirty="0">
                <a:latin typeface="+mn-ea"/>
                <a:ea typeface="+mn-ea"/>
              </a:rPr>
            </a:br>
            <a:r>
              <a:rPr lang="zh-CN" altLang="en-US" sz="1600" dirty="0">
                <a:latin typeface="+mn-ea"/>
                <a:ea typeface="+mn-ea"/>
              </a:rPr>
              <a:t>无锡：无锡市经济开发区太湖街道震泽路</a:t>
            </a:r>
            <a:r>
              <a:rPr lang="en-US" altLang="zh-CN" sz="1600" dirty="0">
                <a:latin typeface="+mn-ea"/>
                <a:ea typeface="+mn-ea"/>
              </a:rPr>
              <a:t>688</a:t>
            </a:r>
            <a:r>
              <a:rPr lang="zh-CN" altLang="en-US" sz="1600" dirty="0">
                <a:latin typeface="+mn-ea"/>
                <a:ea typeface="+mn-ea"/>
              </a:rPr>
              <a:t>号</a:t>
            </a:r>
            <a:r>
              <a:rPr lang="en-US" altLang="zh-CN" sz="1600" dirty="0">
                <a:latin typeface="+mn-ea"/>
                <a:ea typeface="+mn-ea"/>
              </a:rPr>
              <a:t>1</a:t>
            </a:r>
            <a:r>
              <a:rPr lang="zh-CN" altLang="en-US" sz="1600" dirty="0">
                <a:latin typeface="+mn-ea"/>
                <a:ea typeface="+mn-ea"/>
              </a:rPr>
              <a:t>号楼</a:t>
            </a:r>
            <a:r>
              <a:rPr lang="en-US" altLang="zh-CN" sz="1600" dirty="0">
                <a:latin typeface="+mn-ea"/>
                <a:ea typeface="+mn-ea"/>
              </a:rPr>
              <a:t>701-702</a:t>
            </a:r>
            <a:r>
              <a:rPr lang="zh-CN" altLang="en-US" sz="1600" dirty="0">
                <a:latin typeface="+mn-ea"/>
                <a:ea typeface="+mn-ea"/>
              </a:rPr>
              <a:t>室</a:t>
            </a:r>
            <a:br>
              <a:rPr lang="zh-CN" altLang="en-US" sz="1600" dirty="0">
                <a:latin typeface="+mn-ea"/>
                <a:ea typeface="+mn-ea"/>
              </a:rPr>
            </a:br>
            <a:r>
              <a:rPr lang="zh-CN" altLang="en-US" sz="1600" dirty="0">
                <a:latin typeface="+mn-ea"/>
                <a:ea typeface="+mn-ea"/>
              </a:rPr>
              <a:t>深圳：深圳市南山区粤兴二道</a:t>
            </a:r>
            <a:r>
              <a:rPr lang="en-US" altLang="zh-CN" sz="1600" dirty="0">
                <a:latin typeface="+mn-ea"/>
                <a:ea typeface="+mn-ea"/>
              </a:rPr>
              <a:t>10</a:t>
            </a:r>
            <a:r>
              <a:rPr lang="zh-CN" altLang="en-US" sz="1600" dirty="0">
                <a:latin typeface="+mn-ea"/>
                <a:ea typeface="+mn-ea"/>
              </a:rPr>
              <a:t>号香港中文大学李伟波楼</a:t>
            </a:r>
            <a:r>
              <a:rPr lang="en-US" altLang="zh-CN" sz="1600" dirty="0">
                <a:latin typeface="+mn-ea"/>
                <a:ea typeface="+mn-ea"/>
              </a:rPr>
              <a:t>906-908</a:t>
            </a:r>
            <a:r>
              <a:rPr lang="zh-CN" altLang="en-US" sz="1600" dirty="0">
                <a:latin typeface="+mn-ea"/>
                <a:ea typeface="+mn-ea"/>
              </a:rPr>
              <a:t>室</a:t>
            </a:r>
            <a:endParaRPr lang="en-US" altLang="zh-CN" sz="1600" dirty="0">
              <a:latin typeface="+mn-ea"/>
              <a:ea typeface="+mn-ea"/>
              <a:cs typeface="阿里巴巴普惠体" panose="00020600040101010101" pitchFamily="18" charset="-122"/>
              <a:sym typeface="Calibri" panose="020F0502020204030204" pitchFamily="34" charset="0"/>
            </a:endParaRPr>
          </a:p>
        </p:txBody>
      </p:sp>
      <p:sp>
        <p:nvSpPr>
          <p:cNvPr id="10" name="矩形 9"/>
          <p:cNvSpPr/>
          <p:nvPr/>
        </p:nvSpPr>
        <p:spPr>
          <a:xfrm>
            <a:off x="1143007" y="253074"/>
            <a:ext cx="1422184" cy="461665"/>
          </a:xfrm>
          <a:prstGeom prst="rect">
            <a:avLst/>
          </a:prstGeom>
        </p:spPr>
        <p:txBody>
          <a:bodyPr wrap="none">
            <a:spAutoFit/>
          </a:bodyPr>
          <a:lstStyle/>
          <a:p>
            <a:r>
              <a:rPr lang="zh-CN" altLang="en-US" sz="2400" b="1" dirty="0">
                <a:latin typeface="Calibri" panose="020F0502020204030204" pitchFamily="34" charset="0"/>
                <a:ea typeface="黑体" panose="02010609060101010101" pitchFamily="49" charset="-122"/>
                <a:cs typeface="+mn-ea"/>
                <a:sym typeface="Calibri" panose="020F0502020204030204" pitchFamily="34" charset="0"/>
              </a:rPr>
              <a:t>联系我们</a:t>
            </a:r>
          </a:p>
        </p:txBody>
      </p:sp>
      <p:sp>
        <p:nvSpPr>
          <p:cNvPr id="2" name="文本框 1"/>
          <p:cNvSpPr txBox="1"/>
          <p:nvPr/>
        </p:nvSpPr>
        <p:spPr>
          <a:xfrm>
            <a:off x="1127448" y="1019685"/>
            <a:ext cx="3600400" cy="650178"/>
          </a:xfrm>
          <a:prstGeom prst="rect">
            <a:avLst/>
          </a:prstGeom>
          <a:noFill/>
        </p:spPr>
        <p:txBody>
          <a:bodyPr wrap="square" rtlCol="0">
            <a:spAutoFit/>
          </a:bodyPr>
          <a:lstStyle/>
          <a:p>
            <a:r>
              <a:rPr lang="zh-CN" altLang="en-US" sz="1600" dirty="0">
                <a:latin typeface="+mn-ea"/>
                <a:ea typeface="+mn-ea"/>
              </a:rPr>
              <a:t>网站：</a:t>
            </a:r>
            <a:r>
              <a:rPr lang="en-US" altLang="zh-CN" sz="1600" dirty="0">
                <a:latin typeface="+mn-ea"/>
                <a:ea typeface="+mn-ea"/>
              </a:rPr>
              <a:t>www.prisemi.com</a:t>
            </a:r>
          </a:p>
          <a:p>
            <a:pPr>
              <a:lnSpc>
                <a:spcPct val="150000"/>
              </a:lnSpc>
            </a:pPr>
            <a:r>
              <a:rPr lang="zh-CN" altLang="en-US" sz="1600" dirty="0">
                <a:latin typeface="+mn-ea"/>
                <a:ea typeface="+mn-ea"/>
              </a:rPr>
              <a:t>邮箱：</a:t>
            </a:r>
            <a:r>
              <a:rPr lang="en-US" altLang="zh-CN" sz="1600" dirty="0">
                <a:latin typeface="+mn-ea"/>
                <a:ea typeface="+mn-ea"/>
              </a:rPr>
              <a:t>info@prisemi.com</a:t>
            </a:r>
            <a:endParaRPr lang="zh-CN" altLang="en-US" sz="1600" dirty="0">
              <a:latin typeface="+mn-ea"/>
              <a:ea typeface="+mn-ea"/>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4352" y="1484784"/>
            <a:ext cx="1412324" cy="1412324"/>
          </a:xfrm>
          <a:prstGeom prst="rect">
            <a:avLst/>
          </a:prstGeom>
        </p:spPr>
      </p:pic>
      <p:sp>
        <p:nvSpPr>
          <p:cNvPr id="11" name="文本框 10"/>
          <p:cNvSpPr txBox="1"/>
          <p:nvPr/>
        </p:nvSpPr>
        <p:spPr>
          <a:xfrm>
            <a:off x="9264352" y="2965888"/>
            <a:ext cx="1412324" cy="338554"/>
          </a:xfrm>
          <a:prstGeom prst="rect">
            <a:avLst/>
          </a:prstGeom>
          <a:noFill/>
        </p:spPr>
        <p:txBody>
          <a:bodyPr wrap="square" rtlCol="0">
            <a:spAutoFit/>
          </a:bodyPr>
          <a:lstStyle/>
          <a:p>
            <a:r>
              <a:rPr lang="zh-CN" altLang="en-US" sz="1600" dirty="0">
                <a:latin typeface="+mn-ea"/>
                <a:ea typeface="+mn-ea"/>
              </a:rPr>
              <a:t>微信公众平台</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Um83v7GZg0C9zOqeDSJ18Q"/>
</p:tagLst>
</file>

<file path=ppt/tags/tag2.xml><?xml version="1.0" encoding="utf-8"?>
<p:tagLst xmlns:a="http://schemas.openxmlformats.org/drawingml/2006/main" xmlns:r="http://schemas.openxmlformats.org/officeDocument/2006/relationships" xmlns:p="http://schemas.openxmlformats.org/presentationml/2006/main">
  <p:tag name="TABLE_ENDDRAG_ORIGIN_RECT" val="877*106"/>
  <p:tag name="TABLE_ENDDRAG_RECT" val="37*320*877*106"/>
</p:tagLst>
</file>

<file path=ppt/tags/tag3.xml><?xml version="1.0" encoding="utf-8"?>
<p:tagLst xmlns:a="http://schemas.openxmlformats.org/drawingml/2006/main" xmlns:r="http://schemas.openxmlformats.org/officeDocument/2006/relationships" xmlns:p="http://schemas.openxmlformats.org/presentationml/2006/main">
  <p:tag name="TABLE_ENDDRAG_ORIGIN_RECT" val="877*106"/>
  <p:tag name="TABLE_ENDDRAG_RECT" val="37*320*877*106"/>
</p:tagLst>
</file>

<file path=ppt/theme/theme1.xml><?xml version="1.0" encoding="utf-8"?>
<a:theme xmlns:a="http://schemas.openxmlformats.org/drawingml/2006/main" name="Office 主题">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xrysyczv">
      <a:majorFont>
        <a:latin typeface="Calibri"/>
        <a:ea typeface="黑体"/>
        <a:cs typeface=""/>
      </a:majorFont>
      <a:minorFont>
        <a:latin typeface="Calibri"/>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1618</Words>
  <Application>Microsoft Office PowerPoint</Application>
  <PresentationFormat>宽屏</PresentationFormat>
  <Paragraphs>181</Paragraphs>
  <Slides>17</Slides>
  <Notes>1</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17</vt:i4>
      </vt:variant>
    </vt:vector>
  </HeadingPairs>
  <TitlesOfParts>
    <vt:vector size="21" baseType="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Hua Yang</cp:lastModifiedBy>
  <cp:revision>2523</cp:revision>
  <cp:lastPrinted>2020-09-01T01:29:00Z</cp:lastPrinted>
  <dcterms:created xsi:type="dcterms:W3CDTF">2011-07-02T08:30:00Z</dcterms:created>
  <dcterms:modified xsi:type="dcterms:W3CDTF">2025-02-10T08:51:55Z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2052-12.1.0.19302</vt:lpwstr>
  </property>
  <property fmtid="{D5CDD505-2E9C-101B-9397-08002B2CF9AE}" pid="3" name="ICV">
    <vt:lpwstr>963C8E4F03B04E6BB9683DD37822C43B</vt:lpwstr>
  </property>
</Properties>
</file>