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74" r:id="rId1"/>
    <p:sldMasterId id="2147492011" r:id="rId2"/>
  </p:sldMasterIdLst>
  <p:notesMasterIdLst>
    <p:notesMasterId r:id="rId3"/>
  </p:notesMasterIdLst>
  <p:sldIdLst>
    <p:sldId id="3929" r:id="rId4"/>
    <p:sldId id="3932" r:id="rId5"/>
    <p:sldId id="3936" r:id="rId6"/>
    <p:sldId id="3940" r:id="rId7"/>
    <p:sldId id="3943" r:id="rId8"/>
    <p:sldId id="3946" r:id="rId9"/>
    <p:sldId id="3949" r:id="rId10"/>
    <p:sldId id="3953" r:id="rId11"/>
    <p:sldId id="3957" r:id="rId12"/>
    <p:sldId id="3960" r:id="rId13"/>
    <p:sldId id="3963" r:id="rId14"/>
    <p:sldId id="3966" r:id="rId15"/>
    <p:sldId id="3970" r:id="rId16"/>
    <p:sldId id="3974" r:id="rId17"/>
    <p:sldId id="3977" r:id="rId18"/>
    <p:sldId id="3980" r:id="rId19"/>
    <p:sldId id="3983" r:id="rId20"/>
    <p:sldId id="3987" r:id="rId21"/>
    <p:sldId id="3991" r:id="rId22"/>
    <p:sldId id="3994" r:id="rId23"/>
    <p:sldId id="3997" r:id="rId24"/>
    <p:sldId id="4000" r:id="rId25"/>
    <p:sldId id="4004" r:id="rId26"/>
    <p:sldId id="4008" r:id="rId27"/>
    <p:sldId id="4011" r:id="rId28"/>
    <p:sldId id="4014" r:id="rId29"/>
    <p:sldId id="4017" r:id="rId30"/>
    <p:sldId id="402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4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5.png"/><Relationship Id="rId3" Type="http://schemas.openxmlformats.org/officeDocument/2006/relationships/tags" Target="../tags/tag15.xml"/><Relationship Id="rId4" Type="http://schemas.openxmlformats.org/officeDocument/2006/relationships/image" Target="../media/image2.png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6.png"/><Relationship Id="rId3" Type="http://schemas.openxmlformats.org/officeDocument/2006/relationships/tags" Target="../tags/tag18.xml"/><Relationship Id="rId4" Type="http://schemas.openxmlformats.org/officeDocument/2006/relationships/image" Target="../media/image3.png"/><Relationship Id="rId5" Type="http://schemas.openxmlformats.org/officeDocument/2006/relationships/tags" Target="../tags/tag19.xml"/><Relationship Id="rId6" Type="http://schemas.openxmlformats.org/officeDocument/2006/relationships/image" Target="../media/image2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7.png"/><Relationship Id="rId3" Type="http://schemas.openxmlformats.org/officeDocument/2006/relationships/tags" Target="../tags/tag53.xml"/><Relationship Id="rId4" Type="http://schemas.openxmlformats.org/officeDocument/2006/relationships/image" Target="../media/image2.png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635"/>
            <a:ext cx="12192000" cy="6857365"/>
          </a:xfrm>
          <a:prstGeom prst="rect"/>
        </p:spPr>
      </p:pic>
      <p:pic>
        <p:nvPicPr>
          <p:cNvPr id="2097157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7095" y="901065"/>
            <a:ext cx="10414000" cy="4445"/>
          </a:xfrm>
          <a:prstGeom prst="rect"/>
        </p:spPr>
      </p:pic>
      <p:pic>
        <p:nvPicPr>
          <p:cNvPr id="2097159" name="@svg_logo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87095" y="5842635"/>
            <a:ext cx="887095" cy="12827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38200" y="1550221"/>
            <a:ext cx="10515600" cy="2420857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838200" y="4202936"/>
            <a:ext cx="10515600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2000"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773714" y="5544000"/>
            <a:ext cx="9580086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62000"/>
            <a:ext cx="12192000" cy="4896000"/>
          </a:xfrm>
          <a:prstGeom prst="rect"/>
        </p:spPr>
      </p:pic>
      <p:sp>
        <p:nvSpPr>
          <p:cNvPr id="10486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/>
        </p:spPr>
      </p:pic>
      <p:pic>
        <p:nvPicPr>
          <p:cNvPr id="2097165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7095" y="900430"/>
            <a:ext cx="10414000" cy="4445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124350"/>
            <a:ext cx="2880000" cy="108108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62" y="0"/>
            <a:ext cx="12193524" cy="6858000"/>
          </a:xfrm>
          <a:prstGeom prst="rect"/>
        </p:spPr>
      </p:pic>
      <p:pic>
        <p:nvPicPr>
          <p:cNvPr id="2097169" name="@svg_logo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414254" y="5843016"/>
            <a:ext cx="886968" cy="128016"/>
          </a:xfrm>
          <a:prstGeom prst="rect"/>
        </p:spPr>
      </p:pic>
      <p:pic>
        <p:nvPicPr>
          <p:cNvPr id="2097171" name="@svg_line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86206" y="900684"/>
            <a:ext cx="10415016" cy="4572"/>
          </a:xfrm>
          <a:prstGeom prst="rect"/>
        </p:spPr>
      </p:pic>
      <p:sp>
        <p:nvSpPr>
          <p:cNvPr id="1048688" name="标题 1"/>
          <p:cNvSpPr>
            <a:spLocks noGrp="1"/>
          </p:cNvSpPr>
          <p:nvPr userDrawn="1">
            <p:ph type="title"/>
            <p:custDataLst>
              <p:tags r:id="rId7"/>
            </p:custDataLst>
          </p:nvPr>
        </p:nvSpPr>
        <p:spPr>
          <a:xfrm>
            <a:off x="1526400" y="2968700"/>
            <a:ext cx="9144000" cy="2485200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节编号 3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1524000" y="1493000"/>
            <a:ext cx="9144000" cy="1224000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8000"/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62" y="0"/>
            <a:ext cx="12193524" cy="6858000"/>
          </a:xfrm>
          <a:prstGeom prst="rect"/>
        </p:spPr>
      </p:pic>
      <p:pic>
        <p:nvPicPr>
          <p:cNvPr id="2097175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6206" y="900684"/>
            <a:ext cx="10415016" cy="4572"/>
          </a:xfrm>
          <a:prstGeom prst="rect"/>
        </p:spPr>
      </p:pic>
      <p:sp>
        <p:nvSpPr>
          <p:cNvPr id="1048752" name="标题 1"/>
          <p:cNvSpPr>
            <a:spLocks noGrp="1"/>
          </p:cNvSpPr>
          <p:nvPr userDrawn="1">
            <p:ph type="ctrTitle"/>
            <p:custDataLst>
              <p:tags r:id="rId5"/>
            </p:custDataLst>
          </p:nvPr>
        </p:nvSpPr>
        <p:spPr>
          <a:xfrm>
            <a:off x="838200" y="900430"/>
            <a:ext cx="10514965" cy="278447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署名占位符 10"/>
          <p:cNvSpPr>
            <a:spLocks noGrp="1"/>
          </p:cNvSpPr>
          <p:nvPr userDrawn="1">
            <p:ph type="body" sz="quarter" idx="17" hasCustomPrompt="1"/>
            <p:custDataLst>
              <p:tags r:id="rId6"/>
            </p:custDataLst>
          </p:nvPr>
        </p:nvSpPr>
        <p:spPr>
          <a:xfrm>
            <a:off x="885825" y="4164535"/>
            <a:ext cx="10467975" cy="504190"/>
          </a:xfrm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6.xml"/><Relationship Id="rId13" Type="http://schemas.openxmlformats.org/officeDocument/2006/relationships/image" Target="../media/image4.png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75" r:id="rId1"/>
    <p:sldLayoutId id="2147491976" r:id="rId2"/>
    <p:sldLayoutId id="2147491977" r:id="rId3"/>
    <p:sldLayoutId id="2147491978" r:id="rId4"/>
    <p:sldLayoutId id="2147491979" r:id="rId5"/>
    <p:sldLayoutId id="2147491980" r:id="rId6"/>
    <p:sldLayoutId id="2147491981" r:id="rId7"/>
    <p:sldLayoutId id="2147491982" r:id="rId8"/>
    <p:sldLayoutId id="2147491983" r:id="rId9"/>
    <p:sldLayoutId id="2147491984" r:id="rId10"/>
    <p:sldLayoutId id="214749198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_b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1962000"/>
            <a:ext cx="12192000" cy="4896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012" r:id="rId1"/>
    <p:sldLayoutId id="2147492013" r:id="rId2"/>
    <p:sldLayoutId id="2147492014" r:id="rId3"/>
    <p:sldLayoutId id="2147492015" r:id="rId4"/>
    <p:sldLayoutId id="2147492016" r:id="rId5"/>
    <p:sldLayoutId id="2147492017" r:id="rId6"/>
    <p:sldLayoutId id="2147492018" r:id="rId7"/>
    <p:sldLayoutId id="2147492019" r:id="rId8"/>
    <p:sldLayoutId id="2147492020" r:id="rId9"/>
    <p:sldLayoutId id="2147492021" r:id="rId10"/>
    <p:sldLayoutId id="214749202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tags" Target="../tags/tag76.xml"/><Relationship Id="rId10" Type="http://schemas.openxmlformats.org/officeDocument/2006/relationships/tags" Target="../tags/tag77.xml"/><Relationship Id="rId11" Type="http://schemas.openxmlformats.org/officeDocument/2006/relationships/tags" Target="../tags/tag78.xml"/><Relationship Id="rId12" Type="http://schemas.openxmlformats.org/officeDocument/2006/relationships/tags" Target="../tags/tag79.xml"/><Relationship Id="rId13" Type="http://schemas.openxmlformats.org/officeDocument/2006/relationships/tags" Target="../tags/tag80.xml"/><Relationship Id="rId14" Type="http://schemas.openxmlformats.org/officeDocument/2006/relationships/tags" Target="../tags/tag81.xml"/><Relationship Id="rId15" Type="http://schemas.openxmlformats.org/officeDocument/2006/relationships/tags" Target="../tags/tag82.xml"/><Relationship Id="rId16" Type="http://schemas.openxmlformats.org/officeDocument/2006/relationships/tags" Target="../tags/tag83.xml"/><Relationship Id="rId17" Type="http://schemas.openxmlformats.org/officeDocument/2006/relationships/tags" Target="../tags/tag84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tags" Target="../tags/tag110.xml"/><Relationship Id="rId18" Type="http://schemas.openxmlformats.org/officeDocument/2006/relationships/tags" Target="../tags/tag111.xml"/><Relationship Id="rId19" Type="http://schemas.openxmlformats.org/officeDocument/2006/relationships/tags" Target="../tags/tag112.xml"/><Relationship Id="rId20" Type="http://schemas.openxmlformats.org/officeDocument/2006/relationships/tags" Target="../tags/tag11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550221"/>
            <a:ext cx="10515600" cy="2420857"/>
          </a:xfrm>
        </p:spPr>
        <p:txBody>
          <a:bodyPr/>
          <a:p>
            <a:r>
              <a:rPr altLang="en-US" lang="zh-CN"/>
              <a:t>初中阶段心理健康教育实施策略与成效评估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4202936"/>
            <a:ext cx="10515600" cy="972000"/>
          </a:xfrm>
        </p:spPr>
        <p:txBody>
          <a:bodyPr/>
          <a:p>
            <a:r>
              <a:rPr altLang="en-US" lang="zh-CN"/>
              <a:t>单击添加副标题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773714" y="5544000"/>
            <a:ext cx="9580086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124350"/>
            <a:ext cx="2880000" cy="1081088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1065530" y="2535555"/>
            <a:ext cx="658495" cy="7835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1565275" y="2535555"/>
            <a:ext cx="4208780" cy="7835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初中阶段心理健康教育实施策略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45845" y="346456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0" name="序号"/>
          <p:cNvSpPr txBox="1"/>
          <p:nvPr>
            <p:custDataLst>
              <p:tags r:id="rId5"/>
            </p:custDataLst>
          </p:nvPr>
        </p:nvSpPr>
        <p:spPr>
          <a:xfrm>
            <a:off x="1065530" y="3544570"/>
            <a:ext cx="658495" cy="7835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2" name="项标题"/>
          <p:cNvSpPr txBox="1"/>
          <p:nvPr>
            <p:custDataLst>
              <p:tags r:id="rId6"/>
            </p:custDataLst>
          </p:nvPr>
        </p:nvSpPr>
        <p:spPr>
          <a:xfrm>
            <a:off x="1565275" y="3544570"/>
            <a:ext cx="4208780" cy="7835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心理健康教育成效评估方法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45845" y="447357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4" name="序号"/>
          <p:cNvSpPr txBox="1"/>
          <p:nvPr>
            <p:custDataLst>
              <p:tags r:id="rId8"/>
            </p:custDataLst>
          </p:nvPr>
        </p:nvSpPr>
        <p:spPr>
          <a:xfrm>
            <a:off x="1065530" y="4553585"/>
            <a:ext cx="658495" cy="7835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9"/>
            </p:custDataLst>
          </p:nvPr>
        </p:nvSpPr>
        <p:spPr>
          <a:xfrm>
            <a:off x="1565275" y="4553585"/>
            <a:ext cx="4208780" cy="7835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心理健康教育实施策略优化建议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45845" y="548259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11"/>
            </p:custDataLst>
          </p:nvPr>
        </p:nvSpPr>
        <p:spPr>
          <a:xfrm>
            <a:off x="6437630" y="2535555"/>
            <a:ext cx="658495" cy="7835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12"/>
            </p:custDataLst>
          </p:nvPr>
        </p:nvSpPr>
        <p:spPr>
          <a:xfrm>
            <a:off x="6937375" y="2535555"/>
            <a:ext cx="4208780" cy="7835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心理健康教育成效评估指标体系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3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417945" y="346456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14"/>
            </p:custDataLst>
          </p:nvPr>
        </p:nvSpPr>
        <p:spPr>
          <a:xfrm>
            <a:off x="6437630" y="3544570"/>
            <a:ext cx="658495" cy="7835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5"/>
            </p:custDataLst>
          </p:nvPr>
        </p:nvSpPr>
        <p:spPr>
          <a:xfrm>
            <a:off x="6937375" y="3544570"/>
            <a:ext cx="4208780" cy="7835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心理健康教育成效实证分析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417945" y="447357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初中阶段心理健康教育实施策略</a:t>
            </a:r>
            <a:endParaRPr altLang="en-US" lang="zh-CN"/>
          </a:p>
        </p:txBody>
      </p:sp>
      <p:sp>
        <p:nvSpPr>
          <p:cNvPr id="10488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实施背景与目标</a:t>
            </a:r>
            <a:endParaRPr altLang="en-US" lang="zh-CN"/>
          </a:p>
        </p:txBody>
      </p:sp>
      <p:sp>
        <p:nvSpPr>
          <p:cNvPr id="1048828" name="矩形 4"/>
          <p:cNvSpPr/>
          <p:nvPr>
            <p:custDataLst>
              <p:tags r:id="rId1"/>
            </p:custDataLst>
          </p:nvPr>
        </p:nvSpPr>
        <p:spPr>
          <a:xfrm>
            <a:off x="3556957" y="1364400"/>
            <a:ext cx="5078751" cy="4813866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30" name="正文"/>
          <p:cNvSpPr txBox="1"/>
          <p:nvPr>
            <p:custDataLst>
              <p:tags r:id="rId2"/>
            </p:custDataLst>
          </p:nvPr>
        </p:nvSpPr>
        <p:spPr>
          <a:xfrm>
            <a:off x="4063435" y="2330101"/>
            <a:ext cx="2875142" cy="10721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背景：初中阶段是学生身心发展的关键时期，心理健康教育对于促进学生健康成长具有重要意义。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3"/>
            </p:custDataLst>
          </p:nvPr>
        </p:nvSpPr>
        <p:spPr>
          <a:xfrm>
            <a:off x="4063435" y="1922790"/>
            <a:ext cx="2875142" cy="372038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834" name="正文"/>
          <p:cNvSpPr txBox="1"/>
          <p:nvPr>
            <p:custDataLst>
              <p:tags r:id="rId4"/>
            </p:custDataLst>
          </p:nvPr>
        </p:nvSpPr>
        <p:spPr>
          <a:xfrm>
            <a:off x="4063435" y="4523728"/>
            <a:ext cx="2875142" cy="10721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目标：通过实施心理健康教育，帮助学生树立正确的价值观、人生观和世界观，提高学生的心理素质和应对能力，促进学生全面发展和健康成长。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5"/>
            </p:custDataLst>
          </p:nvPr>
        </p:nvSpPr>
        <p:spPr>
          <a:xfrm>
            <a:off x="4063435" y="4116416"/>
            <a:ext cx="2875142" cy="372038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070756" y="3771666"/>
            <a:ext cx="2838537" cy="0"/>
          </a:xfrm>
          <a:prstGeom prst="line"/>
          <a:ln w="3175">
            <a:solidFill>
              <a:schemeClr val="bg1">
                <a:alpha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实施内容与方法</a:t>
            </a:r>
            <a:endParaRPr altLang="en-US" lang="zh-CN"/>
          </a:p>
        </p:txBody>
      </p:sp>
      <p:sp>
        <p:nvSpPr>
          <p:cNvPr id="10488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开设心理健康教育课程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建立心理档案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培训教师，提高教师的心理健康教育能力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开展心理健康活动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实施过程与步骤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实施策略：采取多种形式，如课程、讲座、活动等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确定目标：明确心理健康教育的目的和重点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制定计划：根据目标制定详细的实施计划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评估成效：定期对实施效果进行评估和总结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实施重点与难点</a:t>
            </a:r>
            <a:endParaRPr altLang="en-US" lang="zh-CN"/>
          </a:p>
        </p:txBody>
      </p:sp>
      <p:sp>
        <p:nvSpPr>
          <p:cNvPr id="10490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实施重点：建立心理健康教育体系，加强师资培训，开展多样化的心理健康教育活动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实施难点：如何提高家长对心理健康教育的认识和参与度，如何针对不同年级、不同性别学生的特点开展心理健康教育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应对策略：加强宣传与培训，建立家校合作机制，开展针对性的心理健康教育活动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评估方法：通过问卷调查、访谈、观察等多种方式对心理健康教育实施成效进行评估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心理健康教育成效评估指标体系</a:t>
            </a:r>
            <a:endParaRPr altLang="en-US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评估指标确定原则</a:t>
            </a:r>
            <a:endParaRPr altLang="en-US" lang="zh-CN"/>
          </a:p>
        </p:txBody>
      </p:sp>
      <p:sp>
        <p:nvSpPr>
          <p:cNvPr id="10490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科学性：评估指标应基于科学理论和实践经验，客观反映心理健康教育的效果。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针对性：针对初中阶段学生的心理特点和发展需求，制定符合其实际情况的评估指标。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可操作性：评估指标应具有可操作性，方便实施和测量，能够为心理健康教育实践提供指导。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系统性：评估指标应涵盖心理健康教育的各个方面，形成一个完整的指标体系，全面反映教育效果。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评估指标体系构建</a:t>
            </a:r>
            <a:endParaRPr altLang="en-US" lang="zh-CN"/>
          </a:p>
        </p:txBody>
      </p:sp>
      <p:sp>
        <p:nvSpPr>
          <p:cNvPr id="1049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评估指标的选取原则：科学性、可操作性、有效性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评估指标的来源：理论依据、实践经验、学生需求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评估指标体系的构建方法：层次分析法、模糊综合评价法、灰色关联分析法等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评估指标体系的完善与更新：定期评估、反馈调整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评估指标权重分配</a:t>
            </a:r>
            <a:endParaRPr altLang="en-US" lang="zh-CN"/>
          </a:p>
        </p:txBody>
      </p:sp>
      <p:sp>
        <p:nvSpPr>
          <p:cNvPr id="10492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评估指标：心理健康状况、心理适应能力、情绪管理能力、自我认知能力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权重分配：心理健康状况（40%）、心理适应能力（30%）、情绪管理能力（20%）、自我认知能力（10%）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评估方法：采用问卷调查、心理测试、观察法等多种方式进行评估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评估结果：根据权重分配对各项指标进行加权平均，得出最终评估结果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评估指标量化方法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具体化：将评估指标细化为可操作的具体标准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等级评定：将指标的完成程度划分为不同等级并赋予分值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综合评价：根据权重和等级综合评价心理健康教育成效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权重分配：根据指标的重要程度赋予相应的权重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心理健康教育成效评估方法</a:t>
            </a:r>
            <a:endParaRPr altLang="en-US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评估方法选择依据</a:t>
            </a:r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评估目的：明确评估是为了改进还是证明成效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评估对象：考虑评估对象的特点和需求，选择合适的评估方法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评估资源：考虑评估所需的资源，如时间、人力和资金等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评估可行性：确保评估方法的可行性和可靠性，考虑评估方法的适用范围和限制条件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评估方法具体实施</a:t>
            </a:r>
            <a:endParaRPr altLang="en-US" lang="zh-CN"/>
          </a:p>
        </p:txBody>
      </p:sp>
      <p:sp>
        <p:nvSpPr>
          <p:cNvPr id="10494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制定评估指标：根据心理健康教育目标，制定可量化的评估指标。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收集数据：通过调查、测试、观察等方式收集数据。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分析数据：对收集到的数据进行分析，了解心理健康教育实施效果。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制定改进措施：根据数据分析结果，制定针对性的改进措施。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评估方法优缺点分析</a:t>
            </a:r>
            <a:endParaRPr altLang="en-US" lang="zh-CN"/>
          </a:p>
        </p:txBody>
      </p:sp>
      <p:sp>
        <p:nvSpPr>
          <p:cNvPr id="10494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改进建议：结合多种评估方法，加强培训和指导，提高评估的准确性和可靠性。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评估方法的优点：客观、准确、可量化，能够全面反映心理健康教育成效。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评估方法的缺点：成本较高、实施难度较大，需要专业人员操作，且可能存在一定的主观性。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实际应用：在心理健康教育实践中，应充分考虑评估方法的优缺点，选择最适合的方法进行评估，并不断完善和改进评估方法。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评估方法改进与完善</a:t>
            </a:r>
            <a:endParaRPr altLang="en-US" lang="zh-CN"/>
          </a:p>
        </p:txBody>
      </p:sp>
      <p:sp>
        <p:nvSpPr>
          <p:cNvPr id="10495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评估方法的多样性：结合定量和定性评估方法，提高评估的准确性和全面性。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动态评估与静态评估相结合：关注学生的发展变化，及时调整教育策略。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自我评估与他人评估相结合：提高学生的自我认知和自我管理能力，同时促进家长、教师等参与评估。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定期评估与随机评估相结合：确保评估的客观性和公正性，及时发现问题并采取措施。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心理健康教育成效实证分析</a:t>
            </a:r>
            <a:endParaRPr altLang="en-US" lang="zh-CN"/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实证分析对象与方法</a:t>
            </a:r>
            <a:endParaRPr altLang="en-US" lang="zh-CN"/>
          </a:p>
        </p:txBody>
      </p:sp>
      <p:sp>
        <p:nvSpPr>
          <p:cNvPr id="1049630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对象：初中阶段学生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0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方法：采用问卷调查、个案访谈等多种方法收集数据，并进行统计分析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实证分析过程与结果</a:t>
            </a:r>
            <a:endParaRPr altLang="en-US" lang="zh-CN"/>
          </a:p>
        </p:txBody>
      </p:sp>
      <p:sp>
        <p:nvSpPr>
          <p:cNvPr id="10496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数据收集：通过问卷调查、访谈等方式收集学生心理健康状况数据。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分析方法：采用统计分析方法，对收集到的数据进行分析和处理。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结果呈现：通过图表、表格等形式，将分析结果进行可视化展示。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结论总结：根据分析结果，总结出心理健康教育实施策略的有效性，并提出改进建议。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实证分析结论与解释</a:t>
            </a:r>
            <a:endParaRPr altLang="en-US" lang="zh-CN"/>
          </a:p>
        </p:txBody>
      </p:sp>
      <p:sp>
        <p:nvSpPr>
          <p:cNvPr id="10497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心理健康教育的实施策略对初中生心理健康水平有显著影响。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心理健康教育对提高初中生的心理素质和应对能力具有积极作用。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实证分析结果表明，心理健康教育成效评估体系具有一定的科学性和有效性。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针对不同年级和性别的初中生，应采取不同的心理健康教育实施策略，以提高教育效果。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实证分析局限性与展望</a:t>
            </a:r>
            <a:endParaRPr altLang="en-US" lang="zh-CN"/>
          </a:p>
        </p:txBody>
      </p:sp>
      <p:sp>
        <p:nvSpPr>
          <p:cNvPr id="10497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实证分析方法较为单一，可能需要综合运用多种方法进行研究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展望未来研究，需要进一步完善评估指标和方法，同时加强跨文化、跨领域的研究合作与交流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样本量较小，可能影响结果的代表性和推广性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评估指标不够全面，未能涵盖心理健康教育的各个方面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心理健康教育实施策略优化建议</a:t>
            </a:r>
            <a:endParaRPr altLang="en-US" lang="zh-CN"/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针对实施难点的问题解决建议</a:t>
            </a:r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针对学生个体差异：建议采用个性化教育方案，关注学生的心理需求和特点，因材施教。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针对教师专业素养不足：建议加强心理健康教育师资培训，提高教师的专业知识和技能水平。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针对学校资源有限：建议整合社会资源，与家长、社区等合作，共同推进心理健康教育工作。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针对评估体系不完善：建议建立科学、全面的心理健康教育评估体系，及时发现问题并进行改进。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针对评估方法的改进建议</a:t>
            </a:r>
            <a:endParaRPr altLang="en-US" lang="zh-CN"/>
          </a:p>
        </p:txBody>
      </p:sp>
      <p:sp>
        <p:nvSpPr>
          <p:cNvPr id="10499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增加定量评估：采用问卷调查、量表评价等方式，对心理健康教育效果进行量化评估。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强化定性评估：通过观察、访谈等方式，深入了解学生的心理状态和变化，为优化实施策略提供依据。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定期评估与即时反馈相结合：建立定期评估机制，同时注重对学生心理状态的即时反馈，以便及时调整实施策略。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引入第三方评估：邀请专业机构或专家对心理健康教育实施策略进行评估，提高评估的客观性和准确性。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针对实证分析的深入研究建议</a:t>
            </a:r>
            <a:endParaRPr altLang="en-US" lang="zh-CN"/>
          </a:p>
        </p:txBody>
      </p:sp>
      <p:sp>
        <p:nvSpPr>
          <p:cNvPr id="10499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深入挖掘数据，进一步分析心理健康教育实施策略的有效性。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结合实际案例，探讨优化心理健康教育实施策略的具体措施。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对比不同学校、不同年级的心理健康教育实施策略，总结成功经验。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针对实证分析结果，提出针对性的改进建议，提高心理健康教育实施效果。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对未来心理健康教育的展望与规划</a:t>
            </a:r>
            <a:endParaRPr altLang="en-US" lang="zh-CN"/>
          </a:p>
        </p:txBody>
      </p:sp>
      <p:sp>
        <p:nvSpPr>
          <p:cNvPr id="10500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加强师资培训，提高心理健康教育质量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建立心理健康教育长效机制，确保持续发展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结合科技手段，创新心理健康教育模式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开展心理健康教育研究，不断完善教育体系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900430"/>
            <a:ext cx="10514965" cy="2784475"/>
          </a:xfrm>
        </p:spPr>
        <p:txBody>
          <a:bodyPr/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08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85825" y="4164535"/>
            <a:ext cx="1046797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7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121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7"/>
  <p:tag name="KSO_WM_TEMPLATE_THUMBS_INDEX" val="1、1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7_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此处添加 文档标题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7_1*b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添加副标题"/>
</p:tagLst>
</file>

<file path=ppt/tags/tag65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17_1*f*5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g"/>
  <p:tag name="KSO_WM_UNIT_PRESET_TEXT" val="稻壳学院"/>
</p:tagLst>
</file>

<file path=ppt/tags/tag6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7_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汇报人：WPS"/>
</p:tagLst>
</file>

<file path=ppt/tags/tag67.xml><?xml version="1.0" encoding="utf-8"?>
<p:tagLst xmlns:p="http://schemas.openxmlformats.org/presentationml/2006/main">
  <p:tag name="KSO_WM_SLIDE_ID" val="custom202312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7"/>
  <p:tag name="KSO_WM_SLIDE_LAYOUT" val="a_b_f"/>
  <p:tag name="KSO_WM_SLIDE_LAYOUT_CNT" val="1_1_2"/>
  <p:tag name="KSO_WM_SLIDE_TYPE" val="title"/>
  <p:tag name="KSO_WM_SLIDE_SUBTYPE" val="pureTxt"/>
  <p:tag name="KSO_WM_TEMPLATE_THUMBS_INDEX" val="1、1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5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7_5*l_h_i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1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7_5*l_h_a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5*l_h_i*1_1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1_2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7_5*l_h_i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3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7_5*l_h_a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5*l_h_i*1_3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1217_5*l_h_i*1_5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5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7_5*l_h_a*1_5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5*l_h_i*1_5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5_1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7_5*l_h_i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2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7_5*l_h_a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5*l_h_i*1_2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7_5*l_h_i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4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7_5*l_h_a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5*l_h_i*1_4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12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256_1*l_i*1_1"/>
  <p:tag name="KSO_WM_TEMPLATE_CATEGORY" val="diagram"/>
  <p:tag name="KSO_WM_TEMPLATE_INDEX" val="20231256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6_1*l_h_f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6_1*l_h_a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6_1*l_h_f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6_1*l_h_a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6_1*l_h_i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.0500000007450580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3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5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12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3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376FFF"/>
      </a:accent1>
      <a:accent2>
        <a:srgbClr val="FF7429"/>
      </a:accent2>
      <a:accent3>
        <a:srgbClr val="8830FE"/>
      </a:accent3>
      <a:accent4>
        <a:srgbClr val="17D594"/>
      </a:accent4>
      <a:accent5>
        <a:srgbClr val="F84949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anchor="ctr" rtlCol="0"/>
      <a:lstStyle>
        <a:defPPr algn="ctr">
          <a:defRPr altLang="en-US" lang="zh-CN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 algn="r">
          <a:lnSpc>
            <a:spcPct val="100000"/>
          </a:lnSpc>
          <a:defRPr b="1" dirty="0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2023-12-31T18:40:22Z</dcterms:created>
  <dcterms:modified xsi:type="dcterms:W3CDTF">2023-12-31T18:40:22Z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64d45d3660c24bd39f203202ebf2b24f_21</vt:lpwstr>
  </property>
</Properties>
</file>