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 id="2147483674" r:id="rId3"/>
    <p:sldMasterId id="2147483688" r:id="rId4"/>
  </p:sldMasterIdLst>
  <p:notesMasterIdLst>
    <p:notesMasterId r:id="rId42"/>
  </p:notesMasterIdLst>
  <p:handoutMasterIdLst>
    <p:handoutMasterId r:id="rId43"/>
  </p:handoutMasterIdLst>
  <p:sldIdLst>
    <p:sldId id="257" r:id="rId5"/>
    <p:sldId id="299" r:id="rId6"/>
    <p:sldId id="301" r:id="rId7"/>
    <p:sldId id="302" r:id="rId8"/>
    <p:sldId id="300" r:id="rId9"/>
    <p:sldId id="303" r:id="rId10"/>
    <p:sldId id="304" r:id="rId11"/>
    <p:sldId id="305" r:id="rId12"/>
    <p:sldId id="306" r:id="rId13"/>
    <p:sldId id="337" r:id="rId14"/>
    <p:sldId id="307" r:id="rId15"/>
    <p:sldId id="308" r:id="rId16"/>
    <p:sldId id="313" r:id="rId17"/>
    <p:sldId id="314" r:id="rId18"/>
    <p:sldId id="339" r:id="rId19"/>
    <p:sldId id="317" r:id="rId20"/>
    <p:sldId id="316" r:id="rId21"/>
    <p:sldId id="318" r:id="rId22"/>
    <p:sldId id="320" r:id="rId23"/>
    <p:sldId id="321" r:id="rId24"/>
    <p:sldId id="322" r:id="rId25"/>
    <p:sldId id="341" r:id="rId26"/>
    <p:sldId id="324" r:id="rId27"/>
    <p:sldId id="325" r:id="rId28"/>
    <p:sldId id="326" r:id="rId29"/>
    <p:sldId id="342" r:id="rId30"/>
    <p:sldId id="328" r:id="rId31"/>
    <p:sldId id="333" r:id="rId32"/>
    <p:sldId id="334" r:id="rId33"/>
    <p:sldId id="338" r:id="rId34"/>
    <p:sldId id="287" r:id="rId35"/>
    <p:sldId id="288" r:id="rId36"/>
    <p:sldId id="289" r:id="rId37"/>
    <p:sldId id="290" r:id="rId38"/>
    <p:sldId id="291" r:id="rId39"/>
    <p:sldId id="292" r:id="rId40"/>
    <p:sldId id="293"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7">
          <p15:clr>
            <a:srgbClr val="A4A3A4"/>
          </p15:clr>
        </p15:guide>
        <p15:guide id="2" pos="3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FFFF"/>
    <a:srgbClr val="CBFCFF"/>
    <a:srgbClr val="FFFFFF"/>
    <a:srgbClr val="11C1F3"/>
    <a:srgbClr val="3976BF"/>
    <a:srgbClr val="DB001C"/>
    <a:srgbClr val="A00006"/>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2" d="100"/>
          <a:sy n="72" d="100"/>
        </p:scale>
        <p:origin x="708" y="72"/>
      </p:cViewPr>
      <p:guideLst>
        <p:guide orient="horz" pos="2127"/>
        <p:guide pos="3862"/>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t>2021/6/25</a:t>
            </a:fld>
            <a:endParaRPr lang="zh-CN" altLang="en-US">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t>‹#›</a:t>
            </a:fld>
            <a:endParaRPr lang="zh-CN" altLang="en-US">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t>2021/6/25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noTextEdit="1"/>
          </p:cNvSpPr>
          <p:nvPr>
            <p:ph type="sldImg"/>
          </p:nvPr>
        </p:nvSpPr>
        <p:spPr>
          <a:ln>
            <a:miter/>
          </a:ln>
        </p:spPr>
      </p:sp>
      <p:sp>
        <p:nvSpPr>
          <p:cNvPr id="57346" name="文本占位符 2"/>
          <p:cNvSpPr>
            <a:spLocks noGrp="1"/>
          </p:cNvSpPr>
          <p:nvPr>
            <p:ph type="body"/>
          </p:nvPr>
        </p:nvSpPr>
        <p:spPr/>
        <p:txBody>
          <a:bodyPr wrap="square" lIns="91440" tIns="45720" rIns="91440" bIns="45720" anchor="t"/>
          <a:lstStyle/>
          <a:p>
            <a:pPr lvl="0" eaLnBrk="1" hangingPunct="1"/>
            <a:r>
              <a:rPr lang="zh-CN" altLang="en-US" dirty="0"/>
              <a:t>国家对</a:t>
            </a:r>
            <a:r>
              <a:rPr lang="en-US" altLang="zh-CN" dirty="0"/>
              <a:t>BIM</a:t>
            </a:r>
            <a:r>
              <a:rPr lang="zh-CN" altLang="en-US" dirty="0"/>
              <a:t>技术的推广和发展，并且先后出台多项政策鼓励</a:t>
            </a:r>
            <a:r>
              <a:rPr lang="en-US" altLang="zh-CN" dirty="0"/>
              <a:t>BIM</a:t>
            </a:r>
            <a:r>
              <a:rPr lang="zh-CN" altLang="en-US" dirty="0"/>
              <a:t>技术发展</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TextEdit="1"/>
          </p:cNvSpPr>
          <p:nvPr>
            <p:ph type="sldImg"/>
          </p:nvPr>
        </p:nvSpPr>
        <p:spPr>
          <a:ln>
            <a:miter/>
          </a:ln>
        </p:spPr>
      </p:sp>
      <p:sp>
        <p:nvSpPr>
          <p:cNvPr id="59394" name="文本占位符 2"/>
          <p:cNvSpPr>
            <a:spLocks noGrp="1"/>
          </p:cNvSpPr>
          <p:nvPr>
            <p:ph type="body"/>
          </p:nvPr>
        </p:nvSpPr>
        <p:spPr/>
        <p:txBody>
          <a:bodyPr wrap="square" lIns="91440" tIns="45720" rIns="91440" bIns="45720" anchor="t"/>
          <a:lstStyle/>
          <a:p>
            <a:pPr lvl="0" eaLnBrk="1" hangingPunct="1"/>
            <a:r>
              <a:rPr lang="zh-CN" altLang="en-US" dirty="0">
                <a:latin typeface="黑体" panose="02010609060101010101" pitchFamily="49" charset="-122"/>
                <a:ea typeface="黑体" panose="02010609060101010101" pitchFamily="49" charset="-122"/>
                <a:sym typeface="宋体" panose="02010600030101010101" pitchFamily="2" charset="-122"/>
              </a:rPr>
              <a:t>1.BIM需要的成本高：软硬件的购买及人才培训、试水项目产生的试验成本等，提高了使用的运营成本。不是中小型单位有能力做的事情。施工单位很多时候只是为了用BIM而用BIM，距离实现BIM运用的初衷相差甚远。但在地铁机电安装施工过程中使用BIM进行综合管线排布是非常便捷的。</a:t>
            </a:r>
          </a:p>
          <a:p>
            <a:pPr lvl="0" eaLnBrk="1" hangingPunct="1"/>
            <a:endParaRPr lang="zh-CN" altLang="en-US" dirty="0">
              <a:latin typeface="黑体" panose="02010609060101010101" pitchFamily="49" charset="-122"/>
              <a:ea typeface="黑体" panose="02010609060101010101" pitchFamily="49" charset="-122"/>
              <a:sym typeface="宋体" panose="02010600030101010101" pitchFamily="2" charset="-122"/>
            </a:endParaRPr>
          </a:p>
          <a:p>
            <a:pPr lvl="0" eaLnBrk="1" hangingPunct="1"/>
            <a:r>
              <a:rPr lang="en-US" altLang="zh-CN" dirty="0">
                <a:latin typeface="黑体" panose="02010609060101010101" pitchFamily="49" charset="-122"/>
                <a:ea typeface="黑体" panose="02010609060101010101" pitchFamily="49" charset="-122"/>
                <a:sym typeface="+mn-ea"/>
              </a:rPr>
              <a:t>2.</a:t>
            </a:r>
            <a:r>
              <a:rPr lang="zh-CN" altLang="en-US" dirty="0">
                <a:latin typeface="黑体" panose="02010609060101010101" pitchFamily="49" charset="-122"/>
                <a:ea typeface="黑体" panose="02010609060101010101" pitchFamily="49" charset="-122"/>
                <a:sym typeface="+mn-ea"/>
              </a:rPr>
              <a:t>技术人需要学习新模式：大部分设计或者开发公司对于BIM接受能力很快，而对于施工单位本身技术力量是有限的，需要有很长的时间学习应用现场并且适应新的管理方式。</a:t>
            </a:r>
            <a:endParaRPr lang="zh-CN" altLang="en-US" dirty="0">
              <a:latin typeface="黑体" panose="02010609060101010101" pitchFamily="49" charset="-122"/>
              <a:ea typeface="黑体" panose="02010609060101010101" pitchFamily="49" charset="-122"/>
            </a:endParaRPr>
          </a:p>
          <a:p>
            <a:pPr lvl="0" eaLnBrk="1" hangingPunct="1"/>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需要通过BIM技术的运用，提升经济管理、风险管理和安全管理等数据源收集的效率，并能够通过集中信息处理方法，让信息传递、分发、分析和管理过程实现“标准化”、“电算化”和“精细化”，甚至可以运用传感器植入建筑物的方式，对建筑物进行全方位实时监控，从而提高工程施工决策效率，改变传统的轨道交通施工技术。</a:t>
            </a:r>
            <a:endParaRPr lang="zh-CN" altLang="en-US"/>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TextEdit="1"/>
          </p:cNvSpPr>
          <p:nvPr>
            <p:ph type="sldImg"/>
          </p:nvPr>
        </p:nvSpPr>
        <p:spPr>
          <a:ln>
            <a:miter/>
          </a:ln>
        </p:spPr>
      </p:sp>
      <p:sp>
        <p:nvSpPr>
          <p:cNvPr id="62466" name="文本占位符 2"/>
          <p:cNvSpPr>
            <a:spLocks noGrp="1"/>
          </p:cNvSpPr>
          <p:nvPr>
            <p:ph type="body"/>
          </p:nvPr>
        </p:nvSpPr>
        <p:spPr/>
        <p:txBody>
          <a:bodyPr wrap="square" lIns="91440" tIns="45720" rIns="91440" bIns="45720" anchor="t"/>
          <a:lstStyle/>
          <a:p>
            <a:pPr lvl="0" eaLnBrk="1" hangingPunct="1"/>
            <a:r>
              <a:rPr lang="zh-CN" altLang="en-US" dirty="0">
                <a:effectLst/>
                <a:latin typeface="+mn-lt"/>
                <a:ea typeface="+mn-ea"/>
                <a:sym typeface="+mn-ea"/>
              </a:rPr>
              <a:t>从资源配置，建模范围，实施管理，专项应用四个方面建立了一套整体的应用策划。</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noTextEdit="1"/>
          </p:cNvSpPr>
          <p:nvPr>
            <p:ph type="sldImg"/>
          </p:nvPr>
        </p:nvSpPr>
        <p:spPr>
          <a:ln>
            <a:miter/>
          </a:ln>
        </p:spPr>
      </p:sp>
      <p:sp>
        <p:nvSpPr>
          <p:cNvPr id="64514" name="文本占位符 2"/>
          <p:cNvSpPr>
            <a:spLocks noGrp="1"/>
          </p:cNvSpPr>
          <p:nvPr>
            <p:ph type="body"/>
          </p:nvPr>
        </p:nvSpPr>
        <p:spPr/>
        <p:txBody>
          <a:bodyPr wrap="square" lIns="91440" tIns="45720" rIns="91440" bIns="45720" anchor="t"/>
          <a:lstStyle/>
          <a:p>
            <a:pPr lvl="0" eaLnBrk="1" hangingPunct="1"/>
            <a:r>
              <a:rPr lang="zh-CN" altLang="en-US" dirty="0"/>
              <a:t>本项目设置项目总经理部BIM领导小组、</a:t>
            </a:r>
            <a:r>
              <a:rPr lang="en-US">
                <a:latin typeface="黑体" panose="02010609060101010101" pitchFamily="49" charset="-122"/>
                <a:ea typeface="黑体" panose="02010609060101010101" pitchFamily="49" charset="-122"/>
                <a:cs typeface="黑体" panose="02010609060101010101" pitchFamily="49" charset="-122"/>
                <a:sym typeface="+mn-ea"/>
              </a:rPr>
              <a:t>统领全局，</a:t>
            </a:r>
            <a:r>
              <a:rPr lang="zh-CN" altLang="en-US">
                <a:latin typeface="黑体" panose="02010609060101010101" pitchFamily="49" charset="-122"/>
                <a:ea typeface="黑体" panose="02010609060101010101" pitchFamily="49" charset="-122"/>
                <a:cs typeface="黑体" panose="02010609060101010101" pitchFamily="49" charset="-122"/>
                <a:sym typeface="+mn-ea"/>
              </a:rPr>
              <a:t>负责</a:t>
            </a:r>
            <a:r>
              <a:rPr lang="zh-CN" altLang="en-US" dirty="0">
                <a:sym typeface="+mn-ea"/>
              </a:rPr>
              <a:t>统筹策划协调</a:t>
            </a:r>
            <a:r>
              <a:rPr lang="zh-CN" altLang="en-US">
                <a:latin typeface="黑体" panose="02010609060101010101" pitchFamily="49" charset="-122"/>
                <a:ea typeface="黑体" panose="02010609060101010101" pitchFamily="49" charset="-122"/>
                <a:cs typeface="黑体" panose="02010609060101010101" pitchFamily="49" charset="-122"/>
                <a:sym typeface="+mn-ea"/>
              </a:rPr>
              <a:t>，</a:t>
            </a:r>
            <a:r>
              <a:rPr lang="en-US">
                <a:latin typeface="黑体" panose="02010609060101010101" pitchFamily="49" charset="-122"/>
                <a:ea typeface="黑体" panose="02010609060101010101" pitchFamily="49" charset="-122"/>
                <a:cs typeface="黑体" panose="02010609060101010101" pitchFamily="49" charset="-122"/>
                <a:sym typeface="+mn-ea"/>
              </a:rPr>
              <a:t>制定质量</a:t>
            </a:r>
            <a:r>
              <a:rPr lang="zh-CN" altLang="en-US">
                <a:latin typeface="黑体" panose="02010609060101010101" pitchFamily="49" charset="-122"/>
                <a:ea typeface="黑体" panose="02010609060101010101" pitchFamily="49" charset="-122"/>
                <a:cs typeface="黑体" panose="02010609060101010101" pitchFamily="49" charset="-122"/>
                <a:sym typeface="+mn-ea"/>
              </a:rPr>
              <a:t>目标，领导小组</a:t>
            </a:r>
            <a:r>
              <a:rPr lang="zh-CN" altLang="en-US" dirty="0"/>
              <a:t>下设BIM工作组，牵头负责本线BIM实施工作；工作组下按项目部设置BIM工作小组，负责具体BIM实施工作。让BIM应用职责  明确落实到项目部每一位成员。</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noTextEdit="1"/>
          </p:cNvSpPr>
          <p:nvPr>
            <p:ph type="sldImg"/>
          </p:nvPr>
        </p:nvSpPr>
        <p:spPr>
          <a:ln>
            <a:miter/>
          </a:ln>
        </p:spPr>
      </p:sp>
      <p:sp>
        <p:nvSpPr>
          <p:cNvPr id="66562"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TextEdit="1"/>
          </p:cNvSpPr>
          <p:nvPr>
            <p:ph type="sldImg"/>
          </p:nvPr>
        </p:nvSpPr>
        <p:spPr>
          <a:ln>
            <a:miter/>
          </a:ln>
        </p:spPr>
      </p:sp>
      <p:sp>
        <p:nvSpPr>
          <p:cNvPr id="68610" name="文本占位符 2"/>
          <p:cNvSpPr>
            <a:spLocks noGrp="1"/>
          </p:cNvSpPr>
          <p:nvPr>
            <p:ph type="body"/>
          </p:nvPr>
        </p:nvSpPr>
        <p:spPr/>
        <p:txBody>
          <a:bodyPr wrap="square" lIns="91440" tIns="45720" rIns="91440" bIns="45720" anchor="t"/>
          <a:lstStyle/>
          <a:p>
            <a:pPr lvl="0" eaLnBrk="1" hangingPunct="1"/>
            <a:r>
              <a:rPr lang="zh-CN" altLang="en-US" dirty="0">
                <a:effectLst/>
                <a:latin typeface="+mn-lt"/>
                <a:ea typeface="+mn-ea"/>
                <a:sym typeface="+mn-ea"/>
              </a:rPr>
              <a:t>硬件设备投入  包含了服务器、工作站、</a:t>
            </a:r>
            <a:r>
              <a:rPr lang="zh-CN" dirty="0">
                <a:effectLst/>
                <a:latin typeface="+mn-lt"/>
                <a:ea typeface="+mn-ea"/>
                <a:sym typeface="+mn-ea"/>
              </a:rPr>
              <a:t>移动终端</a:t>
            </a:r>
            <a:r>
              <a:rPr lang="zh-CN" altLang="en-US" dirty="0">
                <a:effectLst/>
                <a:latin typeface="+mn-lt"/>
                <a:ea typeface="+mn-ea"/>
                <a:sym typeface="+mn-ea"/>
              </a:rPr>
              <a:t>等。</a:t>
            </a:r>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TextEdit="1"/>
          </p:cNvSpPr>
          <p:nvPr>
            <p:ph type="sldImg"/>
          </p:nvPr>
        </p:nvSpPr>
        <p:spPr>
          <a:ln>
            <a:miter/>
          </a:ln>
        </p:spPr>
      </p:sp>
      <p:sp>
        <p:nvSpPr>
          <p:cNvPr id="68610" name="文本占位符 2"/>
          <p:cNvSpPr>
            <a:spLocks noGrp="1"/>
          </p:cNvSpPr>
          <p:nvPr>
            <p:ph type="body"/>
          </p:nvPr>
        </p:nvSpPr>
        <p:spPr/>
        <p:txBody>
          <a:bodyPr wrap="square" lIns="91440" tIns="45720" rIns="91440" bIns="45720" anchor="t"/>
          <a:lstStyle/>
          <a:p>
            <a:pPr lvl="0" eaLnBrk="1" hangingPunct="1"/>
            <a:r>
              <a:rPr lang="zh-CN" altLang="en-US" dirty="0">
                <a:effectLst/>
                <a:latin typeface="+mn-lt"/>
                <a:ea typeface="+mn-ea"/>
                <a:sym typeface="+mn-ea"/>
              </a:rPr>
              <a:t>依照国家  建模标准规范  及广州地铁相关的 标准要求进行建模。</a:t>
            </a:r>
            <a:endParaRPr lang="zh-CN" altLang="en-US" kern="1200" dirty="0">
              <a:solidFill>
                <a:schemeClr val="tx1"/>
              </a:solidFill>
              <a:effectLst/>
              <a:latin typeface="+mn-lt"/>
              <a:ea typeface="+mn-ea"/>
              <a:cs typeface="+mn-cs"/>
            </a:endParaRPr>
          </a:p>
          <a:p>
            <a:pPr lvl="0" eaLnBrk="1" hangingPunct="1"/>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noTextEdit="1"/>
          </p:cNvSpPr>
          <p:nvPr>
            <p:ph type="sldImg"/>
          </p:nvPr>
        </p:nvSpPr>
        <p:spPr>
          <a:ln>
            <a:miter/>
          </a:ln>
        </p:spPr>
      </p:sp>
      <p:sp>
        <p:nvSpPr>
          <p:cNvPr id="70658"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a:ln>
            <a:miter/>
          </a:ln>
        </p:spPr>
      </p:sp>
      <p:sp>
        <p:nvSpPr>
          <p:cNvPr id="3" name="文本占位符 2"/>
          <p:cNvSpPr>
            <a:spLocks noGrp="1"/>
          </p:cNvSpPr>
          <p:nvPr>
            <p:ph type="body"/>
          </p:nvPr>
        </p:nvSpPr>
        <p:spPr/>
        <p:txBody>
          <a:bodyPr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zh-CN" sz="1200" b="0" i="0" u="none" strike="noStrike" kern="1200" cap="none" spc="0" normalizeH="0" baseline="0" noProof="1">
                <a:ln>
                  <a:noFill/>
                </a:ln>
                <a:solidFill>
                  <a:srgbClr val="1F09BF"/>
                </a:solidFill>
                <a:effectLst/>
                <a:uLnTx/>
                <a:uFillTx/>
                <a:latin typeface="华文中宋" panose="02010600040101010101" pitchFamily="2" charset="-122"/>
                <a:ea typeface="华文中宋" panose="02010600040101010101" pitchFamily="2" charset="-122"/>
                <a:cs typeface="+mn-cs"/>
                <a:sym typeface="+mn-ea"/>
              </a:rPr>
              <a:t>建设工程管理综合监控系统的工程范围</a:t>
            </a:r>
            <a:r>
              <a:rPr kumimoji="0" lang="zh-CN" altLang="en-US" sz="1200" b="0" i="0" u="none" strike="noStrike" kern="1200" cap="none" spc="0" normalizeH="0" baseline="0" noProof="1">
                <a:ln>
                  <a:noFill/>
                </a:ln>
                <a:solidFill>
                  <a:srgbClr val="1F09BF"/>
                </a:solidFill>
                <a:effectLst/>
                <a:uLnTx/>
                <a:uFillTx/>
                <a:latin typeface="华文中宋" panose="02010600040101010101" pitchFamily="2" charset="-122"/>
                <a:ea typeface="华文中宋" panose="02010600040101010101" pitchFamily="2" charset="-122"/>
                <a:cs typeface="+mn-cs"/>
                <a:sym typeface="+mn-ea"/>
              </a:rPr>
              <a:t>：</a:t>
            </a:r>
            <a:r>
              <a:rPr kumimoji="0" lang="zh-CN" altLang="zh-CN" sz="1200" b="0" i="0" u="none" strike="noStrike" kern="1200" cap="none" spc="0" normalizeH="0" baseline="0" noProof="1">
                <a:ln>
                  <a:noFill/>
                </a:ln>
                <a:solidFill>
                  <a:srgbClr val="FF0000"/>
                </a:solidFill>
                <a:effectLst/>
                <a:uLnTx/>
                <a:uFillTx/>
                <a:latin typeface="华文中宋" panose="02010600040101010101" pitchFamily="2" charset="-122"/>
                <a:ea typeface="华文中宋" panose="02010600040101010101" pitchFamily="2" charset="-122"/>
                <a:cs typeface="+mn-cs"/>
                <a:sym typeface="+mn-ea"/>
              </a:rPr>
              <a:t>贯穿轨道交通建设施工的全过程</a:t>
            </a:r>
            <a:r>
              <a:rPr kumimoji="0" lang="zh-CN" altLang="zh-CN" sz="1200" b="0" i="0" u="none" strike="noStrike" kern="1200" cap="none" spc="0" normalizeH="0" baseline="0" noProof="1">
                <a:ln>
                  <a:noFill/>
                </a:ln>
                <a:solidFill>
                  <a:srgbClr val="1F09BF"/>
                </a:solidFill>
                <a:effectLst/>
                <a:uLnTx/>
                <a:uFillTx/>
                <a:latin typeface="华文中宋" panose="02010600040101010101" pitchFamily="2" charset="-122"/>
                <a:ea typeface="华文中宋" panose="02010600040101010101" pitchFamily="2" charset="-122"/>
                <a:cs typeface="+mn-cs"/>
                <a:sym typeface="+mn-ea"/>
              </a:rPr>
              <a:t>，覆盖车站、车辆段、停车场、主变电站、控制中心、中间风井、各施工项目部及万胜围地铁大厦等</a:t>
            </a:r>
            <a:r>
              <a:rPr kumimoji="0" lang="en-US" altLang="zh-CN" sz="1200" b="0" i="0" u="none" strike="noStrike" kern="1200" cap="none" spc="0" normalizeH="0" baseline="0" noProof="1">
                <a:ln>
                  <a:noFill/>
                </a:ln>
                <a:solidFill>
                  <a:srgbClr val="1F09BF"/>
                </a:solidFill>
                <a:effectLst/>
                <a:uLnTx/>
                <a:uFillTx/>
                <a:latin typeface="华文中宋" panose="02010600040101010101" pitchFamily="2" charset="-122"/>
                <a:ea typeface="华文中宋" panose="02010600040101010101" pitchFamily="2" charset="-122"/>
                <a:cs typeface="+mn-cs"/>
                <a:sym typeface="+mn-ea"/>
              </a:rPr>
              <a:t>,</a:t>
            </a:r>
            <a:r>
              <a:rPr kumimoji="0" lang="zh-CN" altLang="zh-CN" sz="1200" b="0" i="0" u="none" strike="noStrike" kern="1200" cap="none" spc="0" normalizeH="0" baseline="0" noProof="1">
                <a:ln>
                  <a:noFill/>
                </a:ln>
                <a:solidFill>
                  <a:srgbClr val="1F09BF"/>
                </a:solidFill>
                <a:effectLst/>
                <a:uLnTx/>
                <a:uFillTx/>
                <a:latin typeface="华文中宋" panose="02010600040101010101" pitchFamily="2" charset="-122"/>
                <a:ea typeface="华文中宋" panose="02010600040101010101" pitchFamily="2" charset="-122"/>
                <a:cs typeface="+mn-cs"/>
                <a:sym typeface="+mn-ea"/>
              </a:rPr>
              <a:t>涵盖系统设备采购供货、安装调试、</a:t>
            </a:r>
            <a:r>
              <a:rPr kumimoji="0" lang="zh-CN" altLang="zh-CN" sz="1200" b="0" i="0" u="none" strike="noStrike" kern="1200" cap="none" spc="0" normalizeH="0" baseline="0" noProof="1">
                <a:ln>
                  <a:noFill/>
                </a:ln>
                <a:solidFill>
                  <a:srgbClr val="FF0000"/>
                </a:solidFill>
                <a:effectLst/>
                <a:uLnTx/>
                <a:uFillTx/>
                <a:latin typeface="华文中宋" panose="02010600040101010101" pitchFamily="2" charset="-122"/>
                <a:ea typeface="华文中宋" panose="02010600040101010101" pitchFamily="2" charset="-122"/>
                <a:cs typeface="+mn-cs"/>
                <a:sym typeface="+mn-ea"/>
              </a:rPr>
              <a:t>设备机房建设、监控大厅建设</a:t>
            </a:r>
            <a:r>
              <a:rPr kumimoji="0" lang="zh-CN" altLang="zh-CN" sz="1200" b="0" i="0" u="none" strike="noStrike" kern="1200" cap="none" spc="0" normalizeH="0" baseline="0" noProof="1">
                <a:ln>
                  <a:noFill/>
                </a:ln>
                <a:solidFill>
                  <a:srgbClr val="1F09BF"/>
                </a:solidFill>
                <a:effectLst/>
                <a:uLnTx/>
                <a:uFillTx/>
                <a:latin typeface="华文中宋" panose="02010600040101010101" pitchFamily="2" charset="-122"/>
                <a:ea typeface="华文中宋" panose="02010600040101010101" pitchFamily="2" charset="-122"/>
                <a:cs typeface="+mn-cs"/>
                <a:sym typeface="+mn-ea"/>
              </a:rPr>
              <a:t>等工作。</a:t>
            </a:r>
          </a:p>
          <a:p>
            <a:pPr marL="914400" marR="0" lvl="2" indent="0" algn="l" defTabSz="914400" rtl="0" eaLnBrk="1" fontAlgn="auto" latinLnBrk="0" hangingPunct="1">
              <a:lnSpc>
                <a:spcPct val="100000"/>
              </a:lnSpc>
              <a:spcBef>
                <a:spcPct val="0"/>
              </a:spcBef>
              <a:spcAft>
                <a:spcPct val="20000"/>
              </a:spcAft>
              <a:buClrTx/>
              <a:buSzTx/>
              <a:buFontTx/>
              <a:buNone/>
              <a:defRPr/>
            </a:pPr>
            <a:r>
              <a:rPr kumimoji="0" lang="en-US" altLang="zh-CN" sz="1200" b="0" i="0" u="none" strike="noStrike" kern="1200" cap="none" spc="0" normalizeH="0" baseline="0" noProof="1">
                <a:ln>
                  <a:noFill/>
                </a:ln>
                <a:solidFill>
                  <a:schemeClr val="tx1"/>
                </a:solidFill>
                <a:effectLst/>
                <a:uLnTx/>
                <a:uFillTx/>
                <a:latin typeface="+mn-lt"/>
                <a:ea typeface="+mn-ea"/>
                <a:cs typeface="+mn-cs"/>
              </a:rPr>
              <a:t>1.</a:t>
            </a:r>
            <a:r>
              <a:rPr kumimoji="0" lang="zh-CN" altLang="en-US" sz="1200" b="0" i="0" u="none" strike="noStrike" kern="1200" cap="none" spc="0" normalizeH="0" baseline="0" noProof="1">
                <a:ln>
                  <a:noFill/>
                </a:ln>
                <a:solidFill>
                  <a:srgbClr val="FF0000"/>
                </a:solidFill>
                <a:effectLst/>
                <a:uLnTx/>
                <a:uFillTx/>
                <a:latin typeface="+mn-lt"/>
                <a:ea typeface="+mn-ea"/>
                <a:cs typeface="+mn-cs"/>
                <a:sym typeface="+mn-ea"/>
              </a:rPr>
              <a:t>检查出入门禁人员的合法性</a:t>
            </a:r>
            <a:endParaRPr kumimoji="0" lang="zh-CN" altLang="en-US" sz="1200" b="0" i="0" u="none" strike="noStrike" kern="1200" cap="none" spc="0" normalizeH="0" baseline="0" noProof="1">
              <a:ln>
                <a:noFill/>
              </a:ln>
              <a:solidFill>
                <a:srgbClr val="FF0000"/>
              </a:solidFill>
              <a:effectLst/>
              <a:uLnTx/>
              <a:uFillTx/>
              <a:latin typeface="+mn-lt"/>
              <a:ea typeface="+mn-ea"/>
              <a:cs typeface="+mn-cs"/>
            </a:endParaRPr>
          </a:p>
          <a:p>
            <a:pPr marL="914400" marR="0" lvl="2" indent="0" algn="l" defTabSz="914400" rtl="0" eaLnBrk="1" fontAlgn="auto" latinLnBrk="0" hangingPunct="1">
              <a:lnSpc>
                <a:spcPct val="100000"/>
              </a:lnSpc>
              <a:spcBef>
                <a:spcPct val="0"/>
              </a:spcBef>
              <a:spcAft>
                <a:spcPct val="20000"/>
              </a:spcAft>
              <a:buClrTx/>
              <a:buSzTx/>
              <a:buFontTx/>
              <a:buNone/>
              <a:defRPr/>
            </a:pPr>
            <a:r>
              <a:rPr kumimoji="0" lang="zh-CN" sz="1200" b="0" i="0" u="none" strike="noStrike" kern="1200" cap="none" spc="0" normalizeH="0" baseline="0" noProof="1">
                <a:ln>
                  <a:noFill/>
                </a:ln>
                <a:solidFill>
                  <a:srgbClr val="FF0000"/>
                </a:solidFill>
                <a:effectLst/>
                <a:uLnTx/>
                <a:uFillTx/>
                <a:latin typeface="+mn-lt"/>
                <a:ea typeface="+mn-ea"/>
                <a:cs typeface="+mn-cs"/>
                <a:sym typeface="+mn-ea"/>
              </a:rPr>
              <a:t>接收刷卡信息、人脸识别、指纹识别信息</a:t>
            </a:r>
            <a:endParaRPr kumimoji="0" lang="zh-CN" altLang="en-US" sz="1200" b="0" i="0" u="none" strike="noStrike" kern="1200" cap="none" spc="0" normalizeH="0" baseline="0" noProof="1">
              <a:ln>
                <a:noFill/>
              </a:ln>
              <a:solidFill>
                <a:srgbClr val="FF0000"/>
              </a:solidFill>
              <a:effectLst/>
              <a:uLnTx/>
              <a:uFillTx/>
              <a:latin typeface="+mn-lt"/>
              <a:ea typeface="+mn-ea"/>
              <a:cs typeface="+mn-cs"/>
            </a:endParaRPr>
          </a:p>
          <a:p>
            <a:pPr marL="0" marR="0" lvl="2" indent="0" algn="l" defTabSz="914400" rtl="0" eaLnBrk="1" fontAlgn="auto"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1">
                <a:ln>
                  <a:noFill/>
                </a:ln>
                <a:solidFill>
                  <a:schemeClr val="tx1"/>
                </a:solidFill>
                <a:effectLst/>
                <a:uLnTx/>
                <a:uFillTx/>
                <a:latin typeface="+mn-lt"/>
                <a:ea typeface="+mn-ea"/>
                <a:cs typeface="+mn-cs"/>
              </a:rPr>
              <a:t>2.</a:t>
            </a:r>
            <a:r>
              <a:rPr kumimoji="0" lang="zh-CN" sz="1200" b="0" i="0" u="none" strike="noStrike" kern="1200" cap="none" spc="0" normalizeH="0" baseline="0" noProof="1">
                <a:ln>
                  <a:noFill/>
                </a:ln>
                <a:solidFill>
                  <a:srgbClr val="FF0000"/>
                </a:solidFill>
                <a:effectLst/>
                <a:uLnTx/>
                <a:uFillTx/>
                <a:latin typeface="+mn-lt"/>
                <a:ea typeface="+mn-ea"/>
                <a:cs typeface="+mn-cs"/>
                <a:sym typeface="+mn-ea"/>
              </a:rPr>
              <a:t>通过部署精准定位系统，能够实时查看现场施工人员实时位置、在岗时间、离岗时间，实现高效管理</a:t>
            </a:r>
            <a:endParaRPr kumimoji="0" lang="zh-CN" altLang="en-US" sz="1200" b="0" i="0" u="none" strike="noStrike" kern="1200" cap="none" spc="0" normalizeH="0" baseline="0" noProof="1">
              <a:ln>
                <a:noFill/>
              </a:ln>
              <a:solidFill>
                <a:srgbClr val="FF0000"/>
              </a:solidFill>
              <a:effectLst/>
              <a:uLnTx/>
              <a:uFillTx/>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1">
              <a:ln>
                <a:noFill/>
              </a:ln>
              <a:solidFill>
                <a:schemeClr val="tx1"/>
              </a:solidFill>
              <a:effectLst/>
              <a:uLnTx/>
              <a:uFillTx/>
              <a:latin typeface="+mn-lt"/>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noTextEdit="1"/>
          </p:cNvSpPr>
          <p:nvPr>
            <p:ph type="sldImg"/>
          </p:nvPr>
        </p:nvSpPr>
        <p:spPr>
          <a:ln>
            <a:miter/>
          </a:ln>
        </p:spPr>
      </p:sp>
      <p:sp>
        <p:nvSpPr>
          <p:cNvPr id="86018" name="文本占位符 2"/>
          <p:cNvSpPr>
            <a:spLocks noGrp="1"/>
          </p:cNvSpPr>
          <p:nvPr>
            <p:ph type="body"/>
          </p:nvPr>
        </p:nvSpPr>
        <p:spPr/>
        <p:txBody>
          <a:bodyPr wrap="square" lIns="91440" tIns="45720" rIns="91440" bIns="45720" anchor="t"/>
          <a:lstStyle/>
          <a:p>
            <a:pPr lvl="0" indent="406400" eaLnBrk="1" hangingPunct="1"/>
            <a:r>
              <a:rPr lang="zh-CN" altLang="zh-CN" b="1" dirty="0">
                <a:solidFill>
                  <a:schemeClr val="bg1"/>
                </a:solidFill>
                <a:latin typeface="微软雅黑" panose="020B0503020204020204" charset="-122"/>
                <a:ea typeface="微软雅黑" panose="020B0503020204020204" charset="-122"/>
              </a:rPr>
              <a:t>此平台是综合运用</a:t>
            </a:r>
            <a:r>
              <a:rPr lang="en-US" altLang="zh-CN" b="1" dirty="0">
                <a:solidFill>
                  <a:srgbClr val="FFC000"/>
                </a:solidFill>
                <a:latin typeface="微软雅黑" panose="020B0503020204020204" charset="-122"/>
                <a:ea typeface="微软雅黑" panose="020B0503020204020204" charset="-122"/>
              </a:rPr>
              <a:t>BIM</a:t>
            </a:r>
            <a:r>
              <a:rPr lang="zh-CN" altLang="zh-CN" b="1" dirty="0">
                <a:solidFill>
                  <a:srgbClr val="FFC000"/>
                </a:solidFill>
                <a:latin typeface="微软雅黑" panose="020B0503020204020204" charset="-122"/>
                <a:ea typeface="微软雅黑" panose="020B0503020204020204" charset="-122"/>
              </a:rPr>
              <a:t>、</a:t>
            </a:r>
            <a:r>
              <a:rPr lang="en-US" altLang="zh-CN" b="1" dirty="0">
                <a:solidFill>
                  <a:srgbClr val="FFC000"/>
                </a:solidFill>
                <a:latin typeface="微软雅黑" panose="020B0503020204020204" charset="-122"/>
                <a:ea typeface="微软雅黑" panose="020B0503020204020204" charset="-122"/>
              </a:rPr>
              <a:t>GIS</a:t>
            </a:r>
            <a:r>
              <a:rPr lang="zh-CN" altLang="zh-CN" b="1" dirty="0">
                <a:solidFill>
                  <a:srgbClr val="FFC000"/>
                </a:solidFill>
                <a:latin typeface="微软雅黑" panose="020B0503020204020204" charset="-122"/>
                <a:ea typeface="微软雅黑" panose="020B0503020204020204" charset="-122"/>
              </a:rPr>
              <a:t>、大数据、智能化、物联网、移动计算、云计算</a:t>
            </a:r>
            <a:r>
              <a:rPr lang="zh-CN" altLang="zh-CN" b="1" dirty="0">
                <a:solidFill>
                  <a:schemeClr val="bg1"/>
                </a:solidFill>
                <a:latin typeface="微软雅黑" panose="020B0503020204020204" charset="-122"/>
                <a:ea typeface="微软雅黑" panose="020B0503020204020204" charset="-122"/>
              </a:rPr>
              <a:t>等信息技术，与施工过程相融合，通过实时采集工程现场的人员、设备机械、关键施工部位信息及环境信息等，结合项目信息、人员信息、施工方案、图纸方案、地质情况、</a:t>
            </a:r>
            <a:r>
              <a:rPr lang="en-US" altLang="zh-CN" b="1" dirty="0">
                <a:solidFill>
                  <a:schemeClr val="bg1"/>
                </a:solidFill>
                <a:latin typeface="微软雅黑" panose="020B0503020204020204" charset="-122"/>
                <a:ea typeface="微软雅黑" panose="020B0503020204020204" charset="-122"/>
              </a:rPr>
              <a:t>BIM</a:t>
            </a:r>
            <a:r>
              <a:rPr lang="zh-CN" altLang="zh-CN" b="1" dirty="0">
                <a:solidFill>
                  <a:schemeClr val="bg1"/>
                </a:solidFill>
                <a:latin typeface="微软雅黑" panose="020B0503020204020204" charset="-122"/>
                <a:ea typeface="微软雅黑" panose="020B0503020204020204" charset="-122"/>
              </a:rPr>
              <a:t>模型等知识库、经验库，</a:t>
            </a:r>
            <a:r>
              <a:rPr lang="zh-CN" altLang="zh-CN" b="1" dirty="0">
                <a:solidFill>
                  <a:srgbClr val="FFC000"/>
                </a:solidFill>
                <a:latin typeface="微软雅黑" panose="020B0503020204020204" charset="-122"/>
                <a:ea typeface="微软雅黑" panose="020B0503020204020204" charset="-122"/>
              </a:rPr>
              <a:t>通过建设“全要素、全流程、全覆盖”的建设工程综合监控平台，将工程建设全过程中的人、机、料、法、环等各要素的信息实时或及时采集并汇总到统一管理平台上</a:t>
            </a:r>
            <a:r>
              <a:rPr lang="zh-CN" altLang="zh-CN" b="1" dirty="0">
                <a:solidFill>
                  <a:schemeClr val="bg1"/>
                </a:solidFill>
                <a:latin typeface="微软雅黑" panose="020B0503020204020204" charset="-122"/>
                <a:ea typeface="微软雅黑" panose="020B0503020204020204" charset="-122"/>
              </a:rPr>
              <a:t>，进行直观、动态、综合、统一的建设管理监控信息可视化展示，实现数据交互与共享，为监测预警、动态监管提供较为可靠的阈值与依据，提高在应对应急情况下的指挥能力，为管理人员快速提供科学的决策依据。</a:t>
            </a:r>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幻灯片图像占位符 1"/>
          <p:cNvSpPr>
            <a:spLocks noGrp="1" noRot="1" noChangeAspect="1" noTextEdit="1"/>
          </p:cNvSpPr>
          <p:nvPr>
            <p:ph type="sldImg"/>
          </p:nvPr>
        </p:nvSpPr>
        <p:spPr>
          <a:ln>
            <a:miter/>
          </a:ln>
        </p:spPr>
      </p:sp>
      <p:sp>
        <p:nvSpPr>
          <p:cNvPr id="90114"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幻灯片图像占位符 1"/>
          <p:cNvSpPr>
            <a:spLocks noGrp="1" noRot="1" noChangeAspect="1" noTextEdit="1"/>
          </p:cNvSpPr>
          <p:nvPr>
            <p:ph type="sldImg"/>
          </p:nvPr>
        </p:nvSpPr>
        <p:spPr>
          <a:ln>
            <a:miter/>
          </a:ln>
        </p:spPr>
      </p:sp>
      <p:sp>
        <p:nvSpPr>
          <p:cNvPr id="92162"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幻灯片图像占位符 1"/>
          <p:cNvSpPr>
            <a:spLocks noGrp="1" noRot="1" noChangeAspect="1" noTextEdit="1"/>
          </p:cNvSpPr>
          <p:nvPr>
            <p:ph type="sldImg"/>
          </p:nvPr>
        </p:nvSpPr>
        <p:spPr>
          <a:ln>
            <a:miter/>
          </a:ln>
        </p:spPr>
      </p:sp>
      <p:sp>
        <p:nvSpPr>
          <p:cNvPr id="94210" name="文本占位符 2"/>
          <p:cNvSpPr>
            <a:spLocks noGrp="1"/>
          </p:cNvSpPr>
          <p:nvPr>
            <p:ph type="body"/>
          </p:nvPr>
        </p:nvSpPr>
        <p:spPr/>
        <p:txBody>
          <a:bodyPr wrap="square" lIns="91440" tIns="45720" rIns="91440" bIns="45720" anchor="t"/>
          <a:lstStyle/>
          <a:p>
            <a:pPr lvl="2" indent="0" eaLnBrk="1" hangingPunct="1">
              <a:spcAft>
                <a:spcPct val="20000"/>
              </a:spcAft>
            </a:pPr>
            <a:endParaRPr lang="zh-CN" altLang="en-US" dirty="0">
              <a:solidFill>
                <a:srgbClr val="0000CC"/>
              </a:solidFill>
            </a:endParaRPr>
          </a:p>
          <a:p>
            <a:pPr lvl="2" indent="0" eaLnBrk="1" hangingPunct="1">
              <a:spcAft>
                <a:spcPct val="20000"/>
              </a:spcAft>
            </a:pPr>
            <a:r>
              <a:rPr lang="zh-CN" dirty="0"/>
              <a:t>盾构机监测系统可显示工程及设备的信息，其中包含了</a:t>
            </a:r>
            <a:endParaRPr lang="zh-CN" altLang="en-US" dirty="0"/>
          </a:p>
          <a:p>
            <a:pPr lvl="2" indent="0" eaLnBrk="1" hangingPunct="1">
              <a:spcAft>
                <a:spcPct val="20000"/>
              </a:spcAft>
            </a:pPr>
            <a:r>
              <a:rPr lang="zh-CN" altLang="en-US" dirty="0">
                <a:sym typeface="宋体" panose="02010600030101010101" pitchFamily="2" charset="-122"/>
              </a:rPr>
              <a:t>区间概况、盾构机履历、区间经纬坐标、管片划分图、区间地质钻孔资料、沉降监测数据等 以及 </a:t>
            </a:r>
            <a:r>
              <a:rPr lang="zh-CN" altLang="zh-CN" dirty="0"/>
              <a:t>刀盘、螺旋机（土压）、环流（泥水）、导向系统、同步注浆、渣土改良等操作参数显示。</a:t>
            </a:r>
            <a:endParaRPr lang="zh-CN" altLang="zh-CN" dirty="0">
              <a:solidFill>
                <a:srgbClr val="FF0000"/>
              </a:solidFill>
            </a:endParaRPr>
          </a:p>
          <a:p>
            <a:pPr lvl="3" indent="0" eaLnBrk="1" hangingPunct="1">
              <a:spcAft>
                <a:spcPct val="20000"/>
              </a:spcAft>
            </a:pPr>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幻灯片图像占位符 1"/>
          <p:cNvSpPr>
            <a:spLocks noGrp="1" noRot="1" noChangeAspect="1" noTextEdit="1"/>
          </p:cNvSpPr>
          <p:nvPr>
            <p:ph type="sldImg"/>
          </p:nvPr>
        </p:nvSpPr>
        <p:spPr>
          <a:ln>
            <a:miter/>
          </a:ln>
        </p:spPr>
      </p:sp>
      <p:sp>
        <p:nvSpPr>
          <p:cNvPr id="94210" name="文本占位符 2"/>
          <p:cNvSpPr>
            <a:spLocks noGrp="1"/>
          </p:cNvSpPr>
          <p:nvPr>
            <p:ph type="body"/>
          </p:nvPr>
        </p:nvSpPr>
        <p:spPr/>
        <p:txBody>
          <a:bodyPr wrap="square" lIns="91440" tIns="45720" rIns="91440" bIns="45720" anchor="t"/>
          <a:lstStyle/>
          <a:p>
            <a:pPr lvl="2" indent="0" eaLnBrk="1" hangingPunct="1">
              <a:spcAft>
                <a:spcPct val="20000"/>
              </a:spcAft>
            </a:pPr>
            <a:r>
              <a:rPr lang="zh-CN" altLang="en-US">
                <a:sym typeface="+mn-ea"/>
              </a:rPr>
              <a:t>3）预警功能</a:t>
            </a:r>
            <a:endParaRPr lang="zh-CN" altLang="en-US"/>
          </a:p>
          <a:p>
            <a:pPr lvl="3" indent="0" eaLnBrk="1" hangingPunct="1">
              <a:spcAft>
                <a:spcPct val="20000"/>
              </a:spcAft>
            </a:pPr>
            <a:r>
              <a:rPr lang="zh-CN" altLang="en-US">
                <a:sym typeface="+mn-ea"/>
              </a:rPr>
              <a:t>根据区间不同地层不同风险源，设置掘进参数预警值；超出预警值会报警提醒，并对超出预警值的事件进行记录并保存。</a:t>
            </a:r>
          </a:p>
          <a:p>
            <a:pPr lvl="3" indent="0" eaLnBrk="1" hangingPunct="1">
              <a:spcAft>
                <a:spcPct val="20000"/>
              </a:spcAft>
            </a:pPr>
            <a:r>
              <a:rPr lang="en-US" altLang="zh-CN" sz="1200" dirty="0">
                <a:solidFill>
                  <a:srgbClr val="FF0000"/>
                </a:solidFill>
                <a:sym typeface="+mn-ea"/>
              </a:rPr>
              <a:t>4</a:t>
            </a:r>
            <a:r>
              <a:rPr lang="zh-CN" altLang="zh-CN" sz="1200" dirty="0">
                <a:solidFill>
                  <a:srgbClr val="FF0000"/>
                </a:solidFill>
                <a:sym typeface="+mn-ea"/>
              </a:rPr>
              <a:t>）盾构实时监控叠加</a:t>
            </a:r>
            <a:r>
              <a:rPr lang="en-US" altLang="zh-CN" sz="1200" dirty="0">
                <a:solidFill>
                  <a:srgbClr val="FF0000"/>
                </a:solidFill>
                <a:sym typeface="+mn-ea"/>
              </a:rPr>
              <a:t>GIS(</a:t>
            </a:r>
            <a:r>
              <a:rPr lang="zh-CN" altLang="zh-CN" sz="1200" dirty="0">
                <a:solidFill>
                  <a:srgbClr val="FF0000"/>
                </a:solidFill>
                <a:sym typeface="+mn-ea"/>
              </a:rPr>
              <a:t>地理信息系统</a:t>
            </a:r>
            <a:r>
              <a:rPr lang="en-US" altLang="zh-CN" sz="1200" dirty="0">
                <a:solidFill>
                  <a:srgbClr val="FF0000"/>
                </a:solidFill>
                <a:sym typeface="+mn-ea"/>
              </a:rPr>
              <a:t>)</a:t>
            </a:r>
            <a:r>
              <a:rPr lang="zh-CN" altLang="zh-CN" sz="1200" dirty="0">
                <a:solidFill>
                  <a:srgbClr val="FF0000"/>
                </a:solidFill>
                <a:sym typeface="+mn-ea"/>
              </a:rPr>
              <a:t>，实时显示各盾构机工程进度、穿越地层信息及周边风险源，全面掌控盾构区间的安全状态</a:t>
            </a:r>
            <a:r>
              <a:rPr lang="zh-CN" altLang="zh-CN" sz="1200" dirty="0">
                <a:sym typeface="+mn-ea"/>
              </a:rPr>
              <a:t>。</a:t>
            </a:r>
            <a:endParaRPr lang="zh-CN" altLang="en-US" sz="1200" dirty="0"/>
          </a:p>
          <a:p>
            <a:pPr lvl="0" eaLnBrk="1" hangingPunct="1"/>
            <a:r>
              <a:rPr lang="zh-CN" altLang="en-US" sz="1200" dirty="0">
                <a:sym typeface="+mn-ea"/>
              </a:rPr>
              <a:t>盾构管片拼装机位置安装二维码扫码装置，通过对管片上二维码扫描，对每块管片在隧道中位置进行自动准确定位。管片拼装质量通过隧道内人工检查后在手机APP现场记录，手机联网后数据自动上传至本系统。</a:t>
            </a:r>
            <a:endParaRPr lang="zh-CN" altLang="en-US" sz="1200" dirty="0"/>
          </a:p>
          <a:p>
            <a:pPr lvl="2" indent="0" eaLnBrk="1" hangingPunct="1">
              <a:spcAft>
                <a:spcPct val="20000"/>
              </a:spcAft>
            </a:pPr>
            <a:endParaRPr lang="zh-CN" altLang="en-US"/>
          </a:p>
          <a:p>
            <a:pPr lvl="2" indent="0" eaLnBrk="1" hangingPunct="1">
              <a:spcAft>
                <a:spcPct val="20000"/>
              </a:spcAft>
            </a:pPr>
            <a:endParaRPr lang="en-US" altLang="zh-CN" dirty="0"/>
          </a:p>
          <a:p>
            <a:pPr lvl="2" indent="0" eaLnBrk="1" hangingPunct="1">
              <a:spcAft>
                <a:spcPct val="20000"/>
              </a:spcAft>
            </a:pPr>
            <a:endParaRPr lang="en-US" altLang="zh-CN" dirty="0"/>
          </a:p>
          <a:p>
            <a:pPr lvl="2" indent="0" eaLnBrk="1" hangingPunct="1">
              <a:spcAft>
                <a:spcPct val="20000"/>
              </a:spcAft>
            </a:pPr>
            <a:endParaRPr lang="en-US" altLang="zh-CN" dirty="0"/>
          </a:p>
          <a:p>
            <a:pPr lvl="2" indent="0" eaLnBrk="1" hangingPunct="1">
              <a:spcAft>
                <a:spcPct val="20000"/>
              </a:spcAft>
            </a:pPr>
            <a:endParaRPr lang="en-US" altLang="zh-CN" dirty="0"/>
          </a:p>
          <a:p>
            <a:pPr lvl="2" indent="0" eaLnBrk="1" hangingPunct="1">
              <a:spcAft>
                <a:spcPct val="20000"/>
              </a:spcAft>
            </a:pPr>
            <a:endParaRPr lang="en-US" altLang="zh-CN" dirty="0"/>
          </a:p>
          <a:p>
            <a:pPr lvl="2" indent="0" eaLnBrk="1" hangingPunct="1">
              <a:spcAft>
                <a:spcPct val="20000"/>
              </a:spcAft>
            </a:pPr>
            <a:endParaRPr lang="en-US" altLang="zh-CN" dirty="0"/>
          </a:p>
          <a:p>
            <a:pPr lvl="2" indent="0" eaLnBrk="1" hangingPunct="1">
              <a:spcAft>
                <a:spcPct val="20000"/>
              </a:spcAft>
            </a:pPr>
            <a:r>
              <a:rPr lang="en-US" altLang="zh-CN" dirty="0"/>
              <a:t>3</a:t>
            </a:r>
            <a:r>
              <a:rPr lang="zh-CN" altLang="zh-CN" dirty="0"/>
              <a:t>）</a:t>
            </a:r>
            <a:r>
              <a:rPr lang="zh-CN" altLang="zh-CN" dirty="0">
                <a:solidFill>
                  <a:srgbClr val="FF0000"/>
                </a:solidFill>
              </a:rPr>
              <a:t>预警功能，</a:t>
            </a:r>
            <a:r>
              <a:rPr lang="zh-CN" altLang="zh-CN" dirty="0"/>
              <a:t>根据区间不同地层不同风险源，设置掘进参数预警值</a:t>
            </a:r>
            <a:r>
              <a:rPr lang="zh-CN" altLang="en-US" dirty="0"/>
              <a:t>；</a:t>
            </a:r>
            <a:r>
              <a:rPr lang="zh-CN" altLang="zh-CN" dirty="0"/>
              <a:t>超出预警值不会跳停系统功能，仅对超出预警值的事件进行记录并保存。</a:t>
            </a:r>
          </a:p>
          <a:p>
            <a:pPr lvl="3" indent="0" eaLnBrk="1" hangingPunct="1">
              <a:spcAft>
                <a:spcPct val="20000"/>
              </a:spcAft>
            </a:pPr>
            <a:r>
              <a:rPr lang="en-US" altLang="zh-CN" dirty="0">
                <a:solidFill>
                  <a:srgbClr val="FF0000"/>
                </a:solidFill>
              </a:rPr>
              <a:t>4</a:t>
            </a:r>
            <a:r>
              <a:rPr lang="zh-CN" altLang="zh-CN" dirty="0">
                <a:solidFill>
                  <a:srgbClr val="FF0000"/>
                </a:solidFill>
              </a:rPr>
              <a:t>）盾构实时监控叠加</a:t>
            </a:r>
            <a:r>
              <a:rPr lang="en-US" altLang="zh-CN" dirty="0">
                <a:solidFill>
                  <a:srgbClr val="FF0000"/>
                </a:solidFill>
              </a:rPr>
              <a:t>GIS(</a:t>
            </a:r>
            <a:r>
              <a:rPr lang="zh-CN" altLang="zh-CN" dirty="0">
                <a:solidFill>
                  <a:srgbClr val="FF0000"/>
                </a:solidFill>
              </a:rPr>
              <a:t>地理信息系统</a:t>
            </a:r>
            <a:r>
              <a:rPr lang="en-US" altLang="zh-CN" dirty="0">
                <a:solidFill>
                  <a:srgbClr val="FF0000"/>
                </a:solidFill>
              </a:rPr>
              <a:t>)</a:t>
            </a:r>
            <a:r>
              <a:rPr lang="zh-CN" altLang="zh-CN" dirty="0">
                <a:solidFill>
                  <a:srgbClr val="FF0000"/>
                </a:solidFill>
              </a:rPr>
              <a:t>，实时显示各盾构机工程进度、穿越地层信息及周边风险源，全面掌控盾构区间的安全状态</a:t>
            </a:r>
            <a:r>
              <a:rPr lang="zh-CN" altLang="zh-CN" dirty="0"/>
              <a:t>。</a:t>
            </a:r>
            <a:endParaRPr lang="zh-CN" altLang="en-US" dirty="0"/>
          </a:p>
          <a:p>
            <a:pPr lvl="0" eaLnBrk="1" hangingPunct="1"/>
            <a:r>
              <a:rPr lang="zh-CN" altLang="en-US" dirty="0"/>
              <a:t>盾构管片拼装机位置安装二维码扫码装置，通过对管片上二维码扫描，对每块管片在隧道中位置进行自动准确定位。管片拼装质量通过隧道内人工检查后在手机APP现场记录，手机联网后数据自动上传至本系统。</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幻灯片图像占位符 1"/>
          <p:cNvSpPr>
            <a:spLocks noGrp="1" noRot="1" noChangeAspect="1" noTextEdit="1"/>
          </p:cNvSpPr>
          <p:nvPr>
            <p:ph type="sldImg"/>
          </p:nvPr>
        </p:nvSpPr>
        <p:spPr>
          <a:ln>
            <a:miter/>
          </a:ln>
        </p:spPr>
      </p:sp>
      <p:sp>
        <p:nvSpPr>
          <p:cNvPr id="95235" name="文本占位符 2"/>
          <p:cNvSpPr>
            <a:spLocks noGrp="1"/>
          </p:cNvSpPr>
          <p:nvPr>
            <p:ph type="body"/>
          </p:nvPr>
        </p:nvSpPr>
        <p:spPr/>
        <p:txBody>
          <a:bodyPr wrap="square" lIns="91440" tIns="45720" rIns="91440" bIns="45720" numCol="1" anchor="t" anchorCtr="0" compatLnSpc="1"/>
          <a:lstStyle/>
          <a:p>
            <a:pPr lvl="2" eaLnBrk="1" fontAlgn="base" hangingPunct="1">
              <a:spcAft>
                <a:spcPct val="20000"/>
              </a:spcAft>
            </a:pPr>
            <a:endParaRPr kumimoji="0" lang="zh-CN" altLang="en-US" strike="noStrike" kern="1200" cap="none" spc="0" normalizeH="0" baseline="0" noProof="0" dirty="0">
              <a:solidFill>
                <a:schemeClr val="bg1"/>
              </a:solidFill>
              <a:latin typeface="Arial" panose="020B0604020202020204" pitchFamily="34" charset="0"/>
              <a:ea typeface="宋体" panose="02010600030101010101" pitchFamily="2" charset="-122"/>
              <a:cs typeface="+mn-cs"/>
            </a:endParaRPr>
          </a:p>
          <a:p>
            <a:pPr lvl="2" eaLnBrk="1" fontAlgn="base" hangingPunct="1">
              <a:spcAft>
                <a:spcPct val="20000"/>
              </a:spcAft>
            </a:pPr>
            <a:r>
              <a:rPr lang="zh-CN" altLang="en-US"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基坑隐患信息上传安全管理系统，并生成任务下发对人责任人</a:t>
            </a:r>
            <a:endParaRPr lang="zh-CN" altLang="en-US" strike="noStrike"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endParaRPr>
          </a:p>
          <a:p>
            <a:pPr lvl="2" eaLnBrk="1" fontAlgn="base" hangingPunct="1">
              <a:spcAft>
                <a:spcPct val="20000"/>
              </a:spcAft>
            </a:pPr>
            <a:r>
              <a:rPr lang="zh-CN" altLang="en-US"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配置信息和基坑点位安全信息、安全状态、统计信息集成平台展示</a:t>
            </a:r>
            <a:endParaRPr kumimoji="0" lang="zh-CN" altLang="en-US" strike="noStrike" kern="1200" cap="none" spc="0" normalizeH="0" baseline="0"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endParaRPr>
          </a:p>
          <a:p>
            <a:pPr lvl="2" eaLnBrk="1" fontAlgn="base" hangingPunct="1">
              <a:spcAft>
                <a:spcPct val="20000"/>
              </a:spcAft>
            </a:pPr>
            <a:r>
              <a:rPr lang="zh-CN" altLang="en-US"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通过3d技术编制，再导入我们系统</a:t>
            </a:r>
            <a:endParaRPr kumimoji="0" lang="zh-CN" altLang="en-US" strike="noStrike" kern="1200" cap="none" spc="0" normalizeH="0" baseline="0"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endParaRPr>
          </a:p>
          <a:p>
            <a:pPr lvl="2" eaLnBrk="1" fontAlgn="base" hangingPunct="1">
              <a:spcAft>
                <a:spcPct val="20000"/>
              </a:spcAft>
            </a:pPr>
            <a:endParaRPr lang="zh-CN" altLang="en-US" b="1" strike="noStrike" noProof="0" dirty="0">
              <a:ln>
                <a:noFill/>
              </a:ln>
              <a:solidFill>
                <a:schemeClr val="bg1"/>
              </a:solidFill>
              <a:effectLst>
                <a:outerShdw blurRad="165100" dist="88900" dir="2700000" algn="tl">
                  <a:srgbClr val="000000">
                    <a:alpha val="14000"/>
                  </a:srgbClr>
                </a:outerShdw>
              </a:effectLst>
              <a:uLnTx/>
              <a:uFillTx/>
              <a:latin typeface="+mj-ea"/>
              <a:ea typeface="+mj-ea"/>
              <a:sym typeface="+mn-ea"/>
            </a:endParaRPr>
          </a:p>
          <a:p>
            <a:pPr lvl="2" eaLnBrk="1" fontAlgn="base" hangingPunct="1">
              <a:spcAft>
                <a:spcPct val="20000"/>
              </a:spcAft>
            </a:pPr>
            <a:r>
              <a:rPr lang="zh-CN" altLang="en-US" b="1" strike="noStrike" noProof="0" dirty="0">
                <a:ln>
                  <a:noFill/>
                </a:ln>
                <a:solidFill>
                  <a:schemeClr val="bg1"/>
                </a:solidFill>
                <a:effectLst>
                  <a:outerShdw blurRad="165100" dist="88900" dir="2700000" algn="tl">
                    <a:srgbClr val="000000">
                      <a:alpha val="14000"/>
                    </a:srgbClr>
                  </a:outerShdw>
                </a:effectLst>
                <a:uLnTx/>
                <a:uFillTx/>
                <a:latin typeface="+mj-ea"/>
                <a:ea typeface="+mj-ea"/>
                <a:sym typeface="+mn-ea"/>
              </a:rPr>
              <a:t>硬件设备自动采集基坑数据</a:t>
            </a:r>
            <a:endParaRPr kumimoji="0" lang="zh-CN" altLang="en-US" b="1" i="0" u="none" strike="noStrike" kern="1200" cap="none" spc="0" normalizeH="0" baseline="0" noProof="0" dirty="0">
              <a:ln>
                <a:noFill/>
              </a:ln>
              <a:solidFill>
                <a:schemeClr val="bg1"/>
              </a:solidFill>
              <a:effectLst>
                <a:outerShdw blurRad="165100" dist="88900" dir="2700000" algn="tl">
                  <a:srgbClr val="000000">
                    <a:alpha val="14000"/>
                  </a:srgbClr>
                </a:outerShdw>
              </a:effectLst>
              <a:uLnTx/>
              <a:uFillTx/>
              <a:latin typeface="+mj-ea"/>
              <a:ea typeface="+mj-ea"/>
              <a:cs typeface="+mn-cs"/>
            </a:endParaRPr>
          </a:p>
          <a:p>
            <a:pPr lvl="2" eaLnBrk="1" fontAlgn="base" hangingPunct="1">
              <a:spcAft>
                <a:spcPct val="20000"/>
              </a:spcAft>
            </a:pPr>
            <a:r>
              <a:rPr lang="zh-CN" altLang="en-US" strike="noStrike" noProof="0" dirty="0">
                <a:solidFill>
                  <a:schemeClr val="bg1"/>
                </a:solidFill>
                <a:latin typeface="Arial" panose="020B0604020202020204" pitchFamily="34" charset="0"/>
                <a:ea typeface="宋体" panose="02010600030101010101" pitchFamily="2" charset="-122"/>
                <a:sym typeface="+mn-ea"/>
              </a:rPr>
              <a:t>基坑监测系统采集硬件数据，并帮助安全员在系统上监控基坑安全信息，并进行汇总分析等业务操作</a:t>
            </a:r>
            <a:endParaRPr kumimoji="0" lang="zh-CN" altLang="en-US" strike="noStrike" kern="1200" cap="none" spc="0" normalizeH="0" baseline="0" noProof="0" dirty="0">
              <a:solidFill>
                <a:schemeClr val="bg1"/>
              </a:solidFill>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b="1" i="0" u="none" strike="noStrike" kern="1200" cap="none" spc="0" normalizeH="0" baseline="0" noProof="0" dirty="0">
              <a:ln>
                <a:noFill/>
              </a:ln>
              <a:solidFill>
                <a:schemeClr val="bg1"/>
              </a:solidFill>
              <a:effectLst>
                <a:outerShdw blurRad="165100" dist="88900" dir="2700000" algn="tl">
                  <a:srgbClr val="000000">
                    <a:alpha val="14000"/>
                  </a:srgbClr>
                </a:outerShdw>
              </a:effectLst>
              <a:uLnTx/>
              <a:uFillTx/>
              <a:latin typeface="+mj-ea"/>
              <a:ea typeface="+mj-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lang="zh-CN" altLang="en-US" strike="noStrike" noProof="1"/>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幻灯片图像占位符 1"/>
          <p:cNvSpPr>
            <a:spLocks noGrp="1" noRot="1" noChangeAspect="1" noTextEdit="1"/>
          </p:cNvSpPr>
          <p:nvPr>
            <p:ph type="sldImg"/>
          </p:nvPr>
        </p:nvSpPr>
        <p:spPr>
          <a:ln>
            <a:miter/>
          </a:ln>
        </p:spPr>
      </p:sp>
      <p:sp>
        <p:nvSpPr>
          <p:cNvPr id="97283" name="文本占位符 2"/>
          <p:cNvSpPr>
            <a:spLocks noGrp="1"/>
          </p:cNvSpPr>
          <p:nvPr>
            <p:ph type="body"/>
          </p:nvPr>
        </p:nvSpPr>
        <p:spPr/>
        <p:txBody>
          <a:bodyPr wrap="square" lIns="91440" tIns="45720" rIns="91440" bIns="45720" numCol="1" anchor="t" anchorCtr="0" compatLnSpc="1"/>
          <a:lstStyle/>
          <a:p>
            <a:pPr lvl="2" eaLnBrk="1" fontAlgn="base" hangingPunct="1">
              <a:spcAft>
                <a:spcPct val="20000"/>
              </a:spcAft>
            </a:pPr>
            <a:r>
              <a:rPr lang="zh-CN" altLang="en-US" strike="noStrike" noProof="0" dirty="0">
                <a:solidFill>
                  <a:schemeClr val="bg1"/>
                </a:solidFill>
                <a:latin typeface="Arial" panose="020B0604020202020204" pitchFamily="34" charset="0"/>
                <a:ea typeface="宋体" panose="02010600030101010101" pitchFamily="2" charset="-122"/>
                <a:sym typeface="+mn-ea"/>
              </a:rPr>
              <a:t>基坑监测系统采集硬件数据，并帮助安全员在系统上监控基坑安全信息，并进行汇总分析等业务操作</a:t>
            </a:r>
            <a:endParaRPr kumimoji="0" lang="zh-CN" altLang="en-US" strike="noStrike" kern="1200" cap="none" spc="0" normalizeH="0" baseline="0" noProof="0" dirty="0">
              <a:solidFill>
                <a:schemeClr val="bg1"/>
              </a:solidFill>
              <a:latin typeface="Arial" panose="020B0604020202020204" pitchFamily="34" charset="0"/>
              <a:ea typeface="宋体" panose="02010600030101010101" pitchFamily="2" charset="-122"/>
              <a:cs typeface="+mn-cs"/>
            </a:endParaRPr>
          </a:p>
          <a:p>
            <a:pPr lvl="2" eaLnBrk="1" fontAlgn="base" hangingPunct="1">
              <a:spcAft>
                <a:spcPct val="20000"/>
              </a:spcAft>
            </a:pPr>
            <a:r>
              <a:rPr lang="zh-CN" altLang="en-US" strike="noStrike"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基坑隐患信息上传安全管理系统，并生成任务下发对人责任人</a:t>
            </a:r>
          </a:p>
          <a:p>
            <a:pPr lvl="2" eaLnBrk="1" fontAlgn="base" hangingPunct="1">
              <a:spcAft>
                <a:spcPct val="20000"/>
              </a:spcAft>
            </a:pPr>
            <a:r>
              <a:rPr lang="zh-CN" altLang="en-US" strike="noStrike"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配置信息和基坑点位安全信息、安全状态、统计信息集成平台展示</a:t>
            </a:r>
            <a:endParaRPr kumimoji="0" lang="zh-CN" altLang="en-US" strike="noStrike" kern="1200" cap="none" spc="0" normalizeH="0" baseline="0"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endParaRPr>
          </a:p>
          <a:p>
            <a:pPr lvl="2" eaLnBrk="1" fontAlgn="base" hangingPunct="1">
              <a:spcAft>
                <a:spcPct val="20000"/>
              </a:spcAft>
            </a:pPr>
            <a:r>
              <a:rPr kumimoji="0" lang="zh-CN" altLang="en-US" strike="noStrike" kern="1200" cap="none" spc="0" normalizeH="0" baseline="0"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rPr>
              <a:t>通过3d技术编制，再导入我们系统</a:t>
            </a:r>
          </a:p>
          <a:p>
            <a:pPr marL="0" marR="0" lvl="0" indent="0" algn="l" defTabSz="914400" rtl="0" eaLnBrk="1" fontAlgn="base" latinLnBrk="0" hangingPunct="1">
              <a:lnSpc>
                <a:spcPct val="100000"/>
              </a:lnSpc>
              <a:spcBef>
                <a:spcPct val="0"/>
              </a:spcBef>
              <a:spcAft>
                <a:spcPct val="0"/>
              </a:spcAft>
              <a:buClrTx/>
              <a:buSzTx/>
              <a:buFontTx/>
              <a:buNone/>
              <a:defRPr/>
            </a:pPr>
            <a:r>
              <a:rPr lang="zh-CN" altLang="en-US" sz="1200" b="1" noProof="0" dirty="0">
                <a:ln>
                  <a:noFill/>
                </a:ln>
                <a:solidFill>
                  <a:schemeClr val="bg1"/>
                </a:solidFill>
                <a:effectLst>
                  <a:outerShdw blurRad="165100" dist="88900" dir="2700000" algn="tl">
                    <a:srgbClr val="000000">
                      <a:alpha val="14000"/>
                    </a:srgbClr>
                  </a:outerShdw>
                </a:effectLst>
                <a:uLnTx/>
                <a:uFillTx/>
                <a:latin typeface="+mj-ea"/>
                <a:ea typeface="+mj-ea"/>
                <a:sym typeface="+mn-ea"/>
              </a:rPr>
              <a:t>实时监控并了解基坑安全情况</a:t>
            </a:r>
            <a:endParaRPr lang="zh-CN" altLang="en-US" sz="1200" b="1" strike="noStrike" noProof="0" dirty="0">
              <a:ln>
                <a:noFill/>
              </a:ln>
              <a:solidFill>
                <a:schemeClr val="bg1"/>
              </a:solidFill>
              <a:effectLst>
                <a:outerShdw blurRad="165100" dist="88900" dir="2700000" algn="tl">
                  <a:srgbClr val="000000">
                    <a:alpha val="14000"/>
                  </a:srgbClr>
                </a:outerShdw>
              </a:effectLst>
              <a:uLnTx/>
              <a:uFillTx/>
              <a:latin typeface="+mj-ea"/>
              <a:ea typeface="+mj-ea"/>
              <a:sym typeface="+mn-ea"/>
            </a:endParaRPr>
          </a:p>
          <a:p>
            <a:pPr marL="0" marR="0" lvl="0" indent="0" algn="l" defTabSz="914400" rtl="0" eaLnBrk="1" fontAlgn="base" latinLnBrk="0" hangingPunct="1">
              <a:lnSpc>
                <a:spcPct val="100000"/>
              </a:lnSpc>
              <a:spcBef>
                <a:spcPct val="0"/>
              </a:spcBef>
              <a:spcAft>
                <a:spcPct val="0"/>
              </a:spcAft>
              <a:buClrTx/>
              <a:buSzTx/>
              <a:buFontTx/>
              <a:buNone/>
              <a:defRPr/>
            </a:pPr>
            <a:r>
              <a:rPr lang="zh-CN" altLang="en-US" sz="1200" b="1" noProof="0" dirty="0">
                <a:ln>
                  <a:noFill/>
                </a:ln>
                <a:solidFill>
                  <a:schemeClr val="bg1"/>
                </a:solidFill>
                <a:effectLst>
                  <a:outerShdw blurRad="165100" dist="88900" dir="2700000" algn="tl">
                    <a:srgbClr val="000000">
                      <a:alpha val="14000"/>
                    </a:srgbClr>
                  </a:outerShdw>
                </a:effectLst>
                <a:uLnTx/>
                <a:uFillTx/>
                <a:latin typeface="+mj-ea"/>
                <a:ea typeface="+mj-ea"/>
                <a:sym typeface="+mn-ea"/>
              </a:rPr>
              <a:t>对外观摩演示大屏展示</a:t>
            </a:r>
            <a:endParaRPr kumimoji="0" lang="zh-CN" altLang="en-US" sz="1200" b="1" i="0" u="none" strike="noStrike" kern="1200" cap="none" spc="0" normalizeH="0" baseline="0" noProof="0" dirty="0">
              <a:ln>
                <a:noFill/>
              </a:ln>
              <a:solidFill>
                <a:schemeClr val="bg1"/>
              </a:solidFill>
              <a:effectLst>
                <a:outerShdw blurRad="165100" dist="88900" dir="2700000" algn="tl">
                  <a:srgbClr val="000000">
                    <a:alpha val="14000"/>
                  </a:srgbClr>
                </a:outerShdw>
              </a:effectLst>
              <a:uLnTx/>
              <a:uFillTx/>
              <a:latin typeface="+mj-ea"/>
              <a:ea typeface="+mj-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lang="zh-CN" altLang="en-US" sz="1200" b="1" noProof="0" dirty="0">
                <a:ln>
                  <a:noFill/>
                </a:ln>
                <a:solidFill>
                  <a:schemeClr val="bg1"/>
                </a:solidFill>
                <a:effectLst>
                  <a:outerShdw blurRad="165100" dist="88900" dir="2700000" algn="tl">
                    <a:srgbClr val="000000">
                      <a:alpha val="14000"/>
                    </a:srgbClr>
                  </a:outerShdw>
                </a:effectLst>
                <a:uLnTx/>
                <a:uFillTx/>
                <a:latin typeface="+mj-ea"/>
                <a:ea typeface="+mj-ea"/>
                <a:sym typeface="+mn-ea"/>
              </a:rPr>
              <a:t>出现预警，立刻生成隐患整改任务</a:t>
            </a:r>
            <a:endParaRPr kumimoji="0" lang="zh-CN" altLang="en-US" strike="noStrike" kern="1200" cap="none" spc="0" normalizeH="0" baseline="0" noProof="0" dirty="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幻灯片图像占位符 1"/>
          <p:cNvSpPr>
            <a:spLocks noGrp="1" noRot="1" noChangeAspect="1" noTextEdit="1"/>
          </p:cNvSpPr>
          <p:nvPr>
            <p:ph type="sldImg"/>
          </p:nvPr>
        </p:nvSpPr>
        <p:spPr>
          <a:ln>
            <a:miter/>
          </a:ln>
        </p:spPr>
      </p:sp>
      <p:sp>
        <p:nvSpPr>
          <p:cNvPr id="101378" name="文本占位符 2"/>
          <p:cNvSpPr>
            <a:spLocks noGrp="1"/>
          </p:cNvSpPr>
          <p:nvPr>
            <p:ph type="body"/>
          </p:nvPr>
        </p:nvSpPr>
        <p:spPr/>
        <p:txBody>
          <a:bodyPr wrap="square" lIns="91440" tIns="45720" rIns="91440" bIns="45720" anchor="t"/>
          <a:lstStyle/>
          <a:p>
            <a:pPr lvl="0" eaLnBrk="1" hangingPunct="1"/>
            <a:r>
              <a:rPr lang="en-US" altLang="zh-CN" dirty="0">
                <a:latin typeface="黑体" panose="02010609060101010101" pitchFamily="49" charset="-122"/>
                <a:ea typeface="黑体" panose="02010609060101010101" pitchFamily="49" charset="-122"/>
                <a:sym typeface="+mn-ea"/>
              </a:rPr>
              <a:t>   </a:t>
            </a:r>
            <a:r>
              <a:rPr lang="zh-CN" altLang="en-US" dirty="0">
                <a:latin typeface="黑体" panose="02010609060101010101" pitchFamily="49" charset="-122"/>
                <a:ea typeface="黑体" panose="02010609060101010101" pitchFamily="49" charset="-122"/>
                <a:sym typeface="+mn-ea"/>
              </a:rPr>
              <a:t>通过视频检测安全帽佩戴：对进入施工现场未佩戴安全帽的画面及时预警，在系统模型中定位报警。保证进场人员按要求佩戴安全帽以及作业面人员一直按规定要求佩戴安全帽。</a:t>
            </a:r>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altLang="zh-CN" dirty="0">
                <a:sym typeface="+mn-ea"/>
              </a:rPr>
              <a:t>CS/BS/MS</a:t>
            </a:r>
            <a:r>
              <a:rPr lang="zh-CN" altLang="en-US" dirty="0">
                <a:sym typeface="+mn-ea"/>
              </a:rPr>
              <a:t>三个客户端功能的 集合就是整个管理系统的总体功能。三个功能端的功能既有侧重也有互补，</a:t>
            </a:r>
            <a:endParaRPr lang="zh-CN" altLang="en-US" dirty="0"/>
          </a:p>
          <a:p>
            <a:r>
              <a:rPr lang="en-US" altLang="zh-CN" dirty="0">
                <a:sym typeface="+mn-ea"/>
              </a:rPr>
              <a:t>CS</a:t>
            </a:r>
            <a:r>
              <a:rPr lang="zh-CN" altLang="en-US" dirty="0">
                <a:sym typeface="+mn-ea"/>
              </a:rPr>
              <a:t>端，也就是客户端，主要偏向于全专业合模、施工组织计划</a:t>
            </a:r>
            <a:r>
              <a:rPr lang="en-US" altLang="zh-CN" dirty="0">
                <a:sym typeface="+mn-ea"/>
              </a:rPr>
              <a:t>WBS</a:t>
            </a:r>
            <a:r>
              <a:rPr lang="zh-CN" altLang="en-US" dirty="0">
                <a:sym typeface="+mn-ea"/>
              </a:rPr>
              <a:t>的编制上传、审批以及实现</a:t>
            </a:r>
            <a:r>
              <a:rPr lang="en-US" altLang="zh-CN" dirty="0">
                <a:sym typeface="+mn-ea"/>
              </a:rPr>
              <a:t>WBS</a:t>
            </a:r>
            <a:r>
              <a:rPr lang="zh-CN" altLang="en-US" dirty="0">
                <a:sym typeface="+mn-ea"/>
              </a:rPr>
              <a:t>与模型的自动关联等涉及到模型的操作。</a:t>
            </a:r>
          </a:p>
          <a:p>
            <a:endParaRPr lang="zh-CN" altLang="en-US" dirty="0"/>
          </a:p>
          <a:p>
            <a:r>
              <a:rPr lang="zh-CN" altLang="en-US" dirty="0">
                <a:effectLst/>
                <a:latin typeface="+mn-lt"/>
                <a:ea typeface="+mn-ea"/>
                <a:sym typeface="+mn-ea"/>
              </a:rPr>
              <a:t>充分利用</a:t>
            </a:r>
            <a:r>
              <a:rPr lang="en-US" altLang="zh-CN" dirty="0">
                <a:effectLst/>
                <a:latin typeface="+mn-lt"/>
                <a:ea typeface="+mn-ea"/>
                <a:sym typeface="+mn-ea"/>
              </a:rPr>
              <a:t>BIM</a:t>
            </a:r>
            <a:r>
              <a:rPr lang="zh-CN" altLang="en-US" dirty="0">
                <a:effectLst/>
                <a:latin typeface="+mn-lt"/>
                <a:ea typeface="+mn-ea"/>
                <a:sym typeface="+mn-ea"/>
              </a:rPr>
              <a:t>技术与现场实际结合，进行</a:t>
            </a:r>
            <a:r>
              <a:rPr lang="en-US" altLang="zh-CN" dirty="0">
                <a:effectLst/>
                <a:latin typeface="+mn-lt"/>
                <a:ea typeface="+mn-ea"/>
                <a:sym typeface="+mn-ea"/>
              </a:rPr>
              <a:t>4D</a:t>
            </a:r>
            <a:r>
              <a:rPr lang="zh-CN" altLang="en-US" dirty="0">
                <a:effectLst/>
                <a:latin typeface="+mn-lt"/>
                <a:ea typeface="+mn-ea"/>
                <a:sym typeface="+mn-ea"/>
              </a:rPr>
              <a:t>模拟施工，细化工期策划，制定设备材料进场计划，提高了项目的精细化管理。</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sym typeface="+mn-ea"/>
              </a:rPr>
              <a:t>BS</a:t>
            </a:r>
            <a:r>
              <a:rPr lang="zh-CN" altLang="en-US" dirty="0">
                <a:sym typeface="+mn-ea"/>
              </a:rPr>
              <a:t>端，即网页管理端，与</a:t>
            </a:r>
            <a:r>
              <a:rPr lang="en-US" altLang="zh-CN" dirty="0">
                <a:sym typeface="+mn-ea"/>
              </a:rPr>
              <a:t>CS</a:t>
            </a:r>
            <a:r>
              <a:rPr lang="zh-CN" altLang="en-US" dirty="0">
                <a:sym typeface="+mn-ea"/>
              </a:rPr>
              <a:t>端不同，无需安装相应的软件，只需登录系统网址即可实现访问，主要用于施工管理人员日常性、流程性的审批以及派工单等操作。</a:t>
            </a:r>
            <a:endParaRPr lang="zh-CN" altLang="en-US" dirty="0"/>
          </a:p>
          <a:p>
            <a:endParaRPr lang="zh-CN" altLang="en-US" b="1" kern="1200" dirty="0">
              <a:solidFill>
                <a:schemeClr val="tx1"/>
              </a:solidFill>
              <a:effectLst/>
              <a:latin typeface="+mn-lt"/>
              <a:ea typeface="+mn-ea"/>
              <a:cs typeface="+mn-cs"/>
            </a:endParaRPr>
          </a:p>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sym typeface="+mn-ea"/>
              </a:rPr>
              <a:t>MS</a:t>
            </a:r>
            <a:r>
              <a:rPr lang="zh-CN" altLang="en-US" dirty="0">
                <a:sym typeface="+mn-ea"/>
              </a:rPr>
              <a:t>端，即移动客户端，充分发挥移动设备的灵活性，为一线人员开展派工单确认、质量及安全巡检等工作提供便利。这个现在已经有手机客户端和平板客户端。</a:t>
            </a:r>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幻灯片图像占位符 1"/>
          <p:cNvSpPr>
            <a:spLocks noGrp="1" noRot="1" noChangeAspect="1" noTextEdit="1"/>
          </p:cNvSpPr>
          <p:nvPr>
            <p:ph type="sldImg"/>
          </p:nvPr>
        </p:nvSpPr>
        <p:spPr>
          <a:ln>
            <a:miter/>
          </a:ln>
        </p:spPr>
      </p:sp>
      <p:sp>
        <p:nvSpPr>
          <p:cNvPr id="104451" name="备注占位符 2"/>
          <p:cNvSpPr>
            <a:spLocks noGrp="1"/>
          </p:cNvSpPr>
          <p:nvPr>
            <p:ph type="body"/>
          </p:nvPr>
        </p:nvSpPr>
        <p:spPr/>
        <p:txBody>
          <a:bodyPr wrap="square" lIns="91440" tIns="45720" rIns="91440" bIns="45720" numCol="1" anchor="t" anchorCtr="0" compatLnSpc="1"/>
          <a:lstStyle/>
          <a:p>
            <a:pPr lvl="0" eaLnBrk="1" fontAlgn="base" hangingPunct="1"/>
            <a:r>
              <a:rPr lang="zh-CN" altLang="en-US"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广州地铁</a:t>
            </a:r>
            <a:r>
              <a:rPr lang="en-US" altLang="zh-CN"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12</a:t>
            </a:r>
            <a:r>
              <a:rPr lang="zh-CN" altLang="en-US"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号线槎头车辆段钢筋集中加工场位于槎头车辆段征地红线的西北角，临近煤涌和海口涌交叉地带，场地长约</a:t>
            </a:r>
            <a:r>
              <a:rPr lang="en-US" altLang="zh-CN"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179m</a:t>
            </a:r>
            <a:r>
              <a:rPr lang="zh-CN" altLang="en-US"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、宽约</a:t>
            </a:r>
            <a:r>
              <a:rPr lang="en-US" altLang="zh-CN"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93m</a:t>
            </a:r>
            <a:r>
              <a:rPr lang="zh-CN" altLang="en-US"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，总占地面积</a:t>
            </a:r>
            <a:r>
              <a:rPr lang="en-US" altLang="zh-CN"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15640㎡</a:t>
            </a:r>
            <a:r>
              <a:rPr lang="zh-CN" altLang="en-US"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，加工车间总建筑面积</a:t>
            </a:r>
            <a:r>
              <a:rPr lang="en-US" altLang="zh-CN"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5742㎡</a:t>
            </a:r>
            <a:r>
              <a:rPr lang="zh-CN" altLang="en-US" strike="noStrike" noProof="1">
                <a:ln w="0"/>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sym typeface="+mn-ea"/>
              </a:rPr>
              <a:t>，沿场地东西方向布置。进出钢筋集中加工场道路主要为凤凰路（村道）、广海路（双向两车道）、凰岗大道（双向两车道）。</a:t>
            </a:r>
            <a:endParaRPr kumimoji="0" lang="zh-CN" altLang="en-US"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endParaRPr>
          </a:p>
          <a:p>
            <a:pPr lvl="0" eaLnBrk="1" fontAlgn="base" hangingPunct="1"/>
            <a:endParaRPr lang="zh-CN" altLang="en-US" strike="noStrike" noProof="1"/>
          </a:p>
        </p:txBody>
      </p:sp>
      <p:sp>
        <p:nvSpPr>
          <p:cNvPr id="2"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en-US" altLang="en-US" sz="1200" dirty="0">
                <a:latin typeface="Arial" panose="020B0604020202020204" pitchFamily="34" charset="0"/>
              </a:rPr>
              <a:t>31</a:t>
            </a:fld>
            <a:endParaRPr lang="en-US" altLang="en-US" sz="1200" dirty="0">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幻灯片图像占位符 1"/>
          <p:cNvSpPr>
            <a:spLocks noGrp="1" noRot="1" noChangeAspect="1" noTextEdit="1"/>
          </p:cNvSpPr>
          <p:nvPr>
            <p:ph type="sldImg"/>
          </p:nvPr>
        </p:nvSpPr>
        <p:spPr>
          <a:ln>
            <a:miter/>
          </a:ln>
        </p:spPr>
      </p:sp>
      <p:sp>
        <p:nvSpPr>
          <p:cNvPr id="106498"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4294967295"/>
          </p:nvPr>
        </p:nvSpPr>
        <p:spPr/>
        <p:txBody>
          <a:bodyPr/>
          <a:lstStyle/>
          <a:p>
            <a:r>
              <a:rPr lang="zh-CN" altLang="en-US"/>
              <a:t>可通过虚拟现实让体验人员有代入感，给人以真实感和直接的视觉冲击</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幻灯片图像占位符 1"/>
          <p:cNvSpPr>
            <a:spLocks noGrp="1" noRot="1" noChangeAspect="1" noTextEdit="1"/>
          </p:cNvSpPr>
          <p:nvPr>
            <p:ph type="sldImg"/>
          </p:nvPr>
        </p:nvSpPr>
        <p:spPr>
          <a:ln>
            <a:miter/>
          </a:ln>
        </p:spPr>
      </p:sp>
      <p:sp>
        <p:nvSpPr>
          <p:cNvPr id="110594"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Master" Target="../slideMasters/slideMaster1.xml"/><Relationship Id="rId4" Type="http://schemas.openxmlformats.org/officeDocument/2006/relationships/tags" Target="../tags/tag6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2021/6/25</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2021/6/25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2021/6/25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2021/6/25</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2021/6/25</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2021/6/25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2021/6/25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2021/6/25</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2021/6/25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2021/6/25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2021/6/25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标题幻灯片">
    <p:bg>
      <p:bgPr>
        <a:solidFill>
          <a:schemeClr val="bg1"/>
        </a:solidFill>
        <a:effectLst/>
      </p:bgPr>
    </p:bg>
    <p:spTree>
      <p:nvGrpSpPr>
        <p:cNvPr id="1" name=""/>
        <p:cNvGrpSpPr/>
        <p:nvPr/>
      </p:nvGrpSpPr>
      <p:grpSpPr>
        <a:xfrm>
          <a:off x="0" y="0"/>
          <a:ext cx="0" cy="0"/>
          <a:chOff x="0" y="0"/>
          <a:chExt cx="0" cy="0"/>
        </a:xfrm>
      </p:grpSpPr>
      <p:pic>
        <p:nvPicPr>
          <p:cNvPr id="41986" name="图片 6" descr="6.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41987" name="图片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0867" y="84667"/>
            <a:ext cx="1452033" cy="529167"/>
          </a:xfrm>
          <a:prstGeom prst="rect">
            <a:avLst/>
          </a:prstGeom>
          <a:noFill/>
          <a:ln w="9525">
            <a:noFill/>
          </a:ln>
        </p:spPr>
      </p:pic>
      <p:sp>
        <p:nvSpPr>
          <p:cNvPr id="9"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fld id="{A8BA341C-0254-4F65-92D2-2717593C2F43}" type="datetimeFigureOut">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2021/6/25</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noProof="1"/>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11"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4D6F09-3336-4F8A-B253-85A85626292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7" name="图片 5"/>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0" y="0"/>
            <a:ext cx="1217941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9218" name="图片 6" descr="6.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9219" name="图片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0867" y="84667"/>
            <a:ext cx="1452033" cy="529167"/>
          </a:xfrm>
          <a:prstGeom prst="rect">
            <a:avLst/>
          </a:prstGeom>
          <a:noFill/>
          <a:ln w="9525">
            <a:noFill/>
          </a:ln>
        </p:spPr>
      </p:pic>
      <p:sp>
        <p:nvSpPr>
          <p:cNvPr id="9"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A7CA9B8-B2A5-4EA1-A4D6-615378B06C2B}"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10242" name="图片 6" descr="7.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10243" name="图片 7" descr="10-3.png"/>
          <p:cNvPicPr>
            <a:picLocks noChangeAspect="1"/>
          </p:cNvPicPr>
          <p:nvPr userDrawn="1"/>
        </p:nvPicPr>
        <p:blipFill>
          <a:blip r:embed="rId3"/>
          <a:stretch>
            <a:fillRect/>
          </a:stretch>
        </p:blipFill>
        <p:spPr>
          <a:xfrm>
            <a:off x="0" y="0"/>
            <a:ext cx="12192000" cy="6858000"/>
          </a:xfrm>
          <a:prstGeom prst="rect">
            <a:avLst/>
          </a:prstGeom>
          <a:noFill/>
          <a:ln w="9525">
            <a:noFill/>
          </a:ln>
        </p:spPr>
      </p:pic>
      <p:pic>
        <p:nvPicPr>
          <p:cNvPr id="10244" name="图片 4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87351" y="270933"/>
            <a:ext cx="1835149" cy="666751"/>
          </a:xfrm>
          <a:prstGeom prst="rect">
            <a:avLst/>
          </a:prstGeom>
          <a:noFill/>
          <a:ln w="9525">
            <a:noFill/>
          </a:ln>
        </p:spPr>
      </p:pic>
      <p:sp>
        <p:nvSpPr>
          <p:cNvPr id="10"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1"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831D6CB7-AA9A-4932-A1AE-F214477EE052}"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11266" name="图片 6" descr="8.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11267" name="图片 4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18017" y="5926667"/>
            <a:ext cx="1835149" cy="666751"/>
          </a:xfrm>
          <a:prstGeom prst="rect">
            <a:avLst/>
          </a:prstGeom>
          <a:noFill/>
          <a:ln w="9525">
            <a:noFill/>
          </a:ln>
        </p:spPr>
      </p:pic>
      <p:sp>
        <p:nvSpPr>
          <p:cNvPr id="9"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BA5BD3A0-C38E-4AAF-8420-F9865E9DF464}"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1084" cy="1162051"/>
          </a:xfrm>
        </p:spPr>
        <p:txBody>
          <a:bodyPr anchor="b"/>
          <a:lstStyle>
            <a:lvl1pPr algn="l">
              <a:defRPr sz="2665"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rtlCol="0" anchor="t" anchorCtr="0" compatLnSpc="1">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宋体" panose="02010600030101010101" pitchFamily="2" charset="-122"/>
              </a:rPr>
              <a:t>单击图标添加图片</a:t>
            </a:r>
          </a:p>
        </p:txBody>
      </p:sp>
      <p:sp>
        <p:nvSpPr>
          <p:cNvPr id="4" name="文本占位符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609600" y="206375"/>
            <a:ext cx="8026400" cy="4387851"/>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37890" name="图片 6" descr="6.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37891" name="图片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0867" y="84667"/>
            <a:ext cx="1452033" cy="529167"/>
          </a:xfrm>
          <a:prstGeom prst="rect">
            <a:avLst/>
          </a:prstGeom>
          <a:noFill/>
          <a:ln w="9525">
            <a:noFill/>
          </a:ln>
        </p:spPr>
      </p:pic>
      <p:sp>
        <p:nvSpPr>
          <p:cNvPr id="9"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070A3BA-AC3A-4788-B393-79C64211394F}"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38914" name="图片 6" descr="7.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38915" name="图片 7" descr="10-3.png"/>
          <p:cNvPicPr>
            <a:picLocks noChangeAspect="1"/>
          </p:cNvPicPr>
          <p:nvPr userDrawn="1"/>
        </p:nvPicPr>
        <p:blipFill>
          <a:blip r:embed="rId3"/>
          <a:stretch>
            <a:fillRect/>
          </a:stretch>
        </p:blipFill>
        <p:spPr>
          <a:xfrm>
            <a:off x="0" y="0"/>
            <a:ext cx="12192000" cy="6858000"/>
          </a:xfrm>
          <a:prstGeom prst="rect">
            <a:avLst/>
          </a:prstGeom>
          <a:noFill/>
          <a:ln w="9525">
            <a:noFill/>
          </a:ln>
        </p:spPr>
      </p:pic>
      <p:pic>
        <p:nvPicPr>
          <p:cNvPr id="38916" name="图片 4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87351" y="270933"/>
            <a:ext cx="1835149" cy="666751"/>
          </a:xfrm>
          <a:prstGeom prst="rect">
            <a:avLst/>
          </a:prstGeom>
          <a:noFill/>
          <a:ln w="9525">
            <a:noFill/>
          </a:ln>
        </p:spPr>
      </p:pic>
      <p:sp>
        <p:nvSpPr>
          <p:cNvPr id="10"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1"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BBA29DF5-6322-4BE9-94FD-C1DEAE0EFCCA}"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39938" name="图片 6" descr="8.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39939" name="图片 4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18017" y="5926667"/>
            <a:ext cx="1835149" cy="666751"/>
          </a:xfrm>
          <a:prstGeom prst="rect">
            <a:avLst/>
          </a:prstGeom>
          <a:noFill/>
          <a:ln w="9525">
            <a:noFill/>
          </a:ln>
        </p:spPr>
      </p:pic>
      <p:sp>
        <p:nvSpPr>
          <p:cNvPr id="9"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008026B9-F299-45EF-B526-65EACC59900E}"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1084" cy="1162051"/>
          </a:xfrm>
        </p:spPr>
        <p:txBody>
          <a:bodyPr anchor="b"/>
          <a:lstStyle>
            <a:lvl1pPr algn="l">
              <a:defRPr sz="2665"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rtlCol="0" anchor="t" anchorCtr="0" compatLnSpc="1">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宋体" panose="02010600030101010101" pitchFamily="2" charset="-122"/>
              </a:rPr>
              <a:t>单击图标添加图片</a:t>
            </a:r>
          </a:p>
        </p:txBody>
      </p:sp>
      <p:sp>
        <p:nvSpPr>
          <p:cNvPr id="4" name="文本占位符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609600" y="206375"/>
            <a:ext cx="8026400" cy="4387851"/>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标题和内容">
    <p:bg>
      <p:bgPr>
        <a:solidFill>
          <a:schemeClr val="bg1"/>
        </a:solidFill>
        <a:effectLst/>
      </p:bgPr>
    </p:bg>
    <p:spTree>
      <p:nvGrpSpPr>
        <p:cNvPr id="1" name=""/>
        <p:cNvGrpSpPr/>
        <p:nvPr/>
      </p:nvGrpSpPr>
      <p:grpSpPr>
        <a:xfrm>
          <a:off x="0" y="0"/>
          <a:ext cx="0" cy="0"/>
          <a:chOff x="0" y="0"/>
          <a:chExt cx="0" cy="0"/>
        </a:xfrm>
      </p:grpSpPr>
      <p:pic>
        <p:nvPicPr>
          <p:cNvPr id="40962" name="图片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79300" cy="6858000"/>
          </a:xfrm>
          <a:prstGeom prst="rect">
            <a:avLst/>
          </a:prstGeom>
          <a:noFill/>
          <a:ln w="9525">
            <a:noFill/>
          </a:ln>
        </p:spPr>
      </p:pic>
      <p:sp>
        <p:nvSpPr>
          <p:cNvPr id="8" name="日期占位符 1"/>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9" name="页脚占位符 2"/>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3"/>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2763D05-A8C4-45B7-B8B9-EE2ED7798E8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2_标题幻灯片">
    <p:bg>
      <p:bgPr>
        <a:solidFill>
          <a:schemeClr val="bg1"/>
        </a:solidFill>
        <a:effectLst/>
      </p:bgPr>
    </p:bg>
    <p:spTree>
      <p:nvGrpSpPr>
        <p:cNvPr id="1" name=""/>
        <p:cNvGrpSpPr/>
        <p:nvPr/>
      </p:nvGrpSpPr>
      <p:grpSpPr>
        <a:xfrm>
          <a:off x="0" y="0"/>
          <a:ext cx="0" cy="0"/>
          <a:chOff x="0" y="0"/>
          <a:chExt cx="0" cy="0"/>
        </a:xfrm>
      </p:grpSpPr>
      <p:pic>
        <p:nvPicPr>
          <p:cNvPr id="41986" name="图片 6" descr="6.png"/>
          <p:cNvPicPr>
            <a:picLocks noChangeAspect="1"/>
          </p:cNvPicPr>
          <p:nvPr userDrawn="1"/>
        </p:nvPicPr>
        <p:blipFill>
          <a:blip r:embed="rId2"/>
          <a:stretch>
            <a:fillRect/>
          </a:stretch>
        </p:blipFill>
        <p:spPr>
          <a:xfrm>
            <a:off x="0" y="0"/>
            <a:ext cx="12192000" cy="6858000"/>
          </a:xfrm>
          <a:prstGeom prst="rect">
            <a:avLst/>
          </a:prstGeom>
          <a:noFill/>
          <a:ln w="9525">
            <a:noFill/>
          </a:ln>
        </p:spPr>
      </p:pic>
      <p:pic>
        <p:nvPicPr>
          <p:cNvPr id="41987" name="图片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0867" y="84667"/>
            <a:ext cx="1452033" cy="529167"/>
          </a:xfrm>
          <a:prstGeom prst="rect">
            <a:avLst/>
          </a:prstGeom>
          <a:noFill/>
          <a:ln w="9525">
            <a:noFill/>
          </a:ln>
        </p:spPr>
      </p:pic>
      <p:sp>
        <p:nvSpPr>
          <p:cNvPr id="9"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fld id="{A8BA341C-0254-4F65-92D2-2717593C2F43}" type="datetimeFigureOut">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2021/6/25</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noProof="1"/>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11"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4D6F09-3336-4F8A-B253-85A85626292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2021/6/25</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2021/6/25</a:t>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t>2021/6/25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t>2021/6/25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t>2021/6/25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p>
        </p:txBody>
      </p:sp>
      <p:sp>
        <p:nvSpPr>
          <p:cNvPr id="3" name="日期占位符 2"/>
          <p:cNvSpPr>
            <a:spLocks noGrp="1"/>
          </p:cNvSpPr>
          <p:nvPr>
            <p:ph type="dt" sz="half" idx="10"/>
          </p:nvPr>
        </p:nvSpPr>
        <p:spPr/>
        <p:txBody>
          <a:bodyPr/>
          <a:lstStyle/>
          <a:p>
            <a:fld id="{20DD7636-5BE1-44BC-BB5F-15739D9E18E1}" type="datetimeFigureOut">
              <a:rPr lang="zh-CN" altLang="en-US" smtClean="0"/>
              <a:t>2021/6/25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2021/6/25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2021/6/25</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2021/6/25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2021/6/25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7" name="图片 5"/>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0" y="0"/>
            <a:ext cx="1217941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tags" Target="../tags/tag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ags" Target="../tags/tag63.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ags" Target="../tags/tag65.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ags" Target="../tags/tag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7"/>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2021/6/25</a:t>
            </a:fld>
            <a:endParaRPr lang="zh-CN" altLang="en-US"/>
          </a:p>
        </p:txBody>
      </p:sp>
      <p:sp>
        <p:nvSpPr>
          <p:cNvPr id="5" name="页脚占位符 4"/>
          <p:cNvSpPr>
            <a:spLocks noGrp="1"/>
          </p:cNvSpPr>
          <p:nvPr>
            <p:ph type="ftr" sz="quarter" idx="3"/>
            <p:custDataLst>
              <p:tags r:id="rId18"/>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dirty="0"/>
          </a:p>
        </p:txBody>
      </p:sp>
      <p:sp>
        <p:nvSpPr>
          <p:cNvPr id="7" name="KSO_TEMPLATE" hidden="1"/>
          <p:cNvSpPr/>
          <p:nvPr>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609600" y="275167"/>
            <a:ext cx="10972800" cy="114300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609600" y="1600200"/>
            <a:ext cx="10972800" cy="4525433"/>
          </a:xfrm>
          <a:prstGeom prst="rect">
            <a:avLst/>
          </a:prstGeom>
          <a:noFill/>
          <a:ln w="9525">
            <a:noFill/>
          </a:ln>
        </p:spPr>
        <p:txBody>
          <a:bodyPr anchor="t"/>
          <a:lstStyle/>
          <a:p>
            <a:pPr lvl="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sz="1600">
                <a:solidFill>
                  <a:srgbClr val="898989"/>
                </a:solidFill>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lgn="ctr" fontAlgn="auto">
              <a:spcBef>
                <a:spcPts val="0"/>
              </a:spcBef>
              <a:spcAft>
                <a:spcPts val="0"/>
              </a:spcAft>
              <a:defRPr sz="1600">
                <a:solidFill>
                  <a:schemeClr val="tx1">
                    <a:tint val="75000"/>
                  </a:schemeClr>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lgn="r">
              <a:defRPr sz="1600" noProof="1">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951DAC95-6508-4979-9CDF-0014AD981368}"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ransition>
    <p:fade/>
  </p:transition>
  <p:hf sldNum="0" hdr="0" ftr="0" dt="0"/>
  <p:txStyles>
    <p:titleStyle>
      <a:lvl1pPr algn="ctr" rtl="0" eaLnBrk="0" fontAlgn="base" hangingPunct="0">
        <a:spcBef>
          <a:spcPct val="0"/>
        </a:spcBef>
        <a:spcAft>
          <a:spcPct val="0"/>
        </a:spcAft>
        <a:defRPr sz="5865" kern="1200">
          <a:solidFill>
            <a:schemeClr val="tx1"/>
          </a:solidFill>
          <a:latin typeface="+mj-lt"/>
          <a:ea typeface="+mj-ea"/>
          <a:cs typeface="宋体" panose="02010600030101010101" pitchFamily="2" charset="-122"/>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5pPr>
      <a:lvl6pPr marL="4572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457200" indent="-457200" algn="l" rtl="0" eaLnBrk="0" fontAlgn="base" hangingPunct="0">
        <a:spcBef>
          <a:spcPts val="130"/>
        </a:spcBef>
        <a:spcAft>
          <a:spcPct val="0"/>
        </a:spcAft>
        <a:buFont typeface="Arial" panose="020B0604020202020204" pitchFamily="34" charset="0"/>
        <a:buChar char="•"/>
        <a:defRPr sz="4265" kern="1200">
          <a:solidFill>
            <a:schemeClr val="tx1"/>
          </a:solidFill>
          <a:latin typeface="+mn-lt"/>
          <a:ea typeface="+mn-ea"/>
          <a:cs typeface="宋体" panose="02010600030101010101" pitchFamily="2" charset="-122"/>
        </a:defRPr>
      </a:lvl1pPr>
      <a:lvl2pPr marL="990600" indent="-381000" algn="l" rtl="0" eaLnBrk="0" fontAlgn="base" hangingPunct="0">
        <a:spcBef>
          <a:spcPts val="13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ts val="13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标题占位符 1"/>
          <p:cNvSpPr>
            <a:spLocks noGrp="1"/>
          </p:cNvSpPr>
          <p:nvPr>
            <p:ph type="title"/>
          </p:nvPr>
        </p:nvSpPr>
        <p:spPr>
          <a:xfrm>
            <a:off x="609600" y="275167"/>
            <a:ext cx="10972800" cy="1143000"/>
          </a:xfrm>
          <a:prstGeom prst="rect">
            <a:avLst/>
          </a:prstGeom>
          <a:noFill/>
          <a:ln w="9525">
            <a:noFill/>
          </a:ln>
        </p:spPr>
        <p:txBody>
          <a:bodyPr anchor="ctr"/>
          <a:lstStyle/>
          <a:p>
            <a:pPr lvl="0"/>
            <a:r>
              <a:rPr lang="zh-CN" altLang="en-US" dirty="0"/>
              <a:t>单击此处编辑母版标题样式</a:t>
            </a:r>
          </a:p>
        </p:txBody>
      </p:sp>
      <p:sp>
        <p:nvSpPr>
          <p:cNvPr id="6147" name="文本占位符 2"/>
          <p:cNvSpPr>
            <a:spLocks noGrp="1"/>
          </p:cNvSpPr>
          <p:nvPr>
            <p:ph type="body"/>
          </p:nvPr>
        </p:nvSpPr>
        <p:spPr>
          <a:xfrm>
            <a:off x="609600" y="1600200"/>
            <a:ext cx="10972800" cy="4525433"/>
          </a:xfrm>
          <a:prstGeom prst="rect">
            <a:avLst/>
          </a:prstGeom>
          <a:noFill/>
          <a:ln w="9525">
            <a:noFill/>
          </a:ln>
        </p:spPr>
        <p:txBody>
          <a:bodyPr anchor="t"/>
          <a:lstStyle/>
          <a:p>
            <a:pPr lvl="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609600" y="6356351"/>
            <a:ext cx="2844800" cy="366184"/>
          </a:xfrm>
          <a:prstGeom prst="rect">
            <a:avLst/>
          </a:prstGeom>
        </p:spPr>
        <p:txBody>
          <a:bodyPr vert="horz" wrap="square" lIns="91440" tIns="45720" rIns="91440" bIns="45720" numCol="1" anchor="ctr" anchorCtr="0" compatLnSpc="1"/>
          <a:lstStyle>
            <a:lvl1pPr>
              <a:defRPr sz="1600">
                <a:solidFill>
                  <a:srgbClr val="898989"/>
                </a:solidFill>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lgn="ctr" fontAlgn="auto">
              <a:spcBef>
                <a:spcPts val="0"/>
              </a:spcBef>
              <a:spcAft>
                <a:spcPts val="0"/>
              </a:spcAft>
              <a:defRPr sz="1600">
                <a:solidFill>
                  <a:schemeClr val="tx1">
                    <a:tint val="75000"/>
                  </a:schemeClr>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737600" y="6356351"/>
            <a:ext cx="2844800" cy="366184"/>
          </a:xfrm>
          <a:prstGeom prst="rect">
            <a:avLst/>
          </a:prstGeom>
        </p:spPr>
        <p:txBody>
          <a:bodyPr vert="horz" wrap="square" lIns="91440" tIns="45720" rIns="91440" bIns="45720" numCol="1" anchor="ctr" anchorCtr="0" compatLnSpc="1"/>
          <a:lstStyle>
            <a:lvl1pPr algn="r">
              <a:defRPr sz="1600" noProof="1">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A5ABE9A-0ED5-4E0F-BF80-A474C9387251}" type="slidenum">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ransition>
    <p:fade/>
  </p:transition>
  <p:hf sldNum="0" hdr="0" ftr="0" dt="0"/>
  <p:txStyles>
    <p:titleStyle>
      <a:lvl1pPr algn="ctr" rtl="0" eaLnBrk="0" fontAlgn="base" hangingPunct="0">
        <a:spcBef>
          <a:spcPct val="0"/>
        </a:spcBef>
        <a:spcAft>
          <a:spcPct val="0"/>
        </a:spcAft>
        <a:defRPr sz="5865" kern="1200">
          <a:solidFill>
            <a:schemeClr val="tx1"/>
          </a:solidFill>
          <a:latin typeface="+mj-lt"/>
          <a:ea typeface="+mj-ea"/>
          <a:cs typeface="宋体" panose="02010600030101010101" pitchFamily="2" charset="-122"/>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cs typeface="宋体" panose="02010600030101010101" pitchFamily="2" charset="-122"/>
        </a:defRPr>
      </a:lvl5pPr>
      <a:lvl6pPr marL="4572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457200" indent="-457200" algn="l" rtl="0" eaLnBrk="0" fontAlgn="base" hangingPunct="0">
        <a:spcBef>
          <a:spcPts val="130"/>
        </a:spcBef>
        <a:spcAft>
          <a:spcPct val="0"/>
        </a:spcAft>
        <a:buFont typeface="Arial" panose="020B0604020202020204" pitchFamily="34" charset="0"/>
        <a:buChar char="•"/>
        <a:defRPr sz="4265" kern="1200">
          <a:solidFill>
            <a:schemeClr val="tx1"/>
          </a:solidFill>
          <a:latin typeface="+mn-lt"/>
          <a:ea typeface="+mn-ea"/>
          <a:cs typeface="宋体" panose="02010600030101010101" pitchFamily="2" charset="-122"/>
        </a:defRPr>
      </a:lvl1pPr>
      <a:lvl2pPr marL="990600" indent="-381000" algn="l" rtl="0" eaLnBrk="0" fontAlgn="base" hangingPunct="0">
        <a:spcBef>
          <a:spcPts val="13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ts val="13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3"/>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8" name="文本占位符 2"/>
          <p:cNvSpPr>
            <a:spLocks noGrp="1"/>
          </p:cNvSpPr>
          <p:nvPr>
            <p:ph type="body" idx="1"/>
            <p:custDataLst>
              <p:tags r:id="rId14"/>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t>2021/6/25</a:t>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t>‹#›</a:t>
            </a:fld>
            <a:endParaRPr lang="zh-CN" altLang="en-US"/>
          </a:p>
        </p:txBody>
      </p:sp>
      <p:sp>
        <p:nvSpPr>
          <p:cNvPr id="2" name="KSO_TEMPLATE" hidden="1"/>
          <p:cNvSpPr/>
          <p:nvPr userDrawn="1">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tags" Target="../tags/tag68.xml"/><Relationship Id="rId7" Type="http://schemas.openxmlformats.org/officeDocument/2006/relationships/tags" Target="../tags/tag72.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9"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slideLayout" Target="../slideLayouts/slideLayout1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5" Type="http://schemas.openxmlformats.org/officeDocument/2006/relationships/tags" Target="../tags/tag77.xml"/><Relationship Id="rId10" Type="http://schemas.openxmlformats.org/officeDocument/2006/relationships/tags" Target="../tags/tag82.xml"/><Relationship Id="rId4" Type="http://schemas.openxmlformats.org/officeDocument/2006/relationships/tags" Target="../tags/tag76.xml"/><Relationship Id="rId9" Type="http://schemas.openxmlformats.org/officeDocument/2006/relationships/tags" Target="../tags/tag81.xml"/></Relationships>
</file>

<file path=ppt/slides/_rels/slide1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6.xml"/><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5.xml"/><Relationship Id="rId5" Type="http://schemas.openxmlformats.org/officeDocument/2006/relationships/image" Target="../media/image43.jpe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4.png"/><Relationship Id="rId4"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5.png"/><Relationship Id="rId4"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48.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8.jpeg"/></Relationships>
</file>

<file path=ppt/slides/_rels/slide3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png"/><Relationship Id="rId7"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65.png"/><Relationship Id="rId4" Type="http://schemas.openxmlformats.org/officeDocument/2006/relationships/notesSlide" Target="../notesSlides/notesSlide27.xml"/></Relationships>
</file>

<file path=ppt/slides/_rels/slide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图片 9"/>
          <p:cNvPicPr>
            <a:picLocks noChangeAspect="1"/>
          </p:cNvPicPr>
          <p:nvPr/>
        </p:nvPicPr>
        <p:blipFill>
          <a:blip r:embed="rId2"/>
          <a:stretch>
            <a:fillRect/>
          </a:stretch>
        </p:blipFill>
        <p:spPr>
          <a:xfrm>
            <a:off x="10160" y="0"/>
            <a:ext cx="12189884" cy="6858000"/>
          </a:xfrm>
          <a:prstGeom prst="rect">
            <a:avLst/>
          </a:prstGeom>
          <a:noFill/>
          <a:ln w="9525">
            <a:noFill/>
          </a:ln>
        </p:spPr>
      </p:pic>
      <p:pic>
        <p:nvPicPr>
          <p:cNvPr id="53250" name="图片 6" descr="3-3.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19617" y="4859867"/>
            <a:ext cx="3479800" cy="1930400"/>
          </a:xfrm>
          <a:prstGeom prst="rect">
            <a:avLst/>
          </a:prstGeom>
          <a:noFill/>
          <a:ln w="9525">
            <a:noFill/>
          </a:ln>
        </p:spPr>
      </p:pic>
      <p:sp>
        <p:nvSpPr>
          <p:cNvPr id="53251" name="文本框 14"/>
          <p:cNvSpPr txBox="1"/>
          <p:nvPr/>
        </p:nvSpPr>
        <p:spPr>
          <a:xfrm>
            <a:off x="14698133" y="2336800"/>
            <a:ext cx="309880" cy="460375"/>
          </a:xfrm>
          <a:prstGeom prst="rect">
            <a:avLst/>
          </a:prstGeom>
          <a:noFill/>
          <a:ln w="9525">
            <a:noFill/>
          </a:ln>
        </p:spPr>
        <p:txBody>
          <a:bodyPr wrap="none" anchor="t">
            <a:spAutoFit/>
          </a:bodyPr>
          <a:lstStyle/>
          <a:p>
            <a:endParaRPr lang="zh-CN" altLang="en-US" sz="2400" dirty="0">
              <a:latin typeface="Arial" panose="020B0604020202020204" pitchFamily="34" charset="0"/>
              <a:ea typeface="宋体" panose="02010600030101010101" pitchFamily="2" charset="-122"/>
            </a:endParaRPr>
          </a:p>
        </p:txBody>
      </p:sp>
      <p:sp>
        <p:nvSpPr>
          <p:cNvPr id="18" name="矩形 17"/>
          <p:cNvSpPr>
            <a:spLocks noChangeArrowheads="1"/>
          </p:cNvSpPr>
          <p:nvPr/>
        </p:nvSpPr>
        <p:spPr bwMode="auto">
          <a:xfrm>
            <a:off x="9423400" y="0"/>
            <a:ext cx="1693333" cy="2523067"/>
          </a:xfrm>
          <a:prstGeom prst="rect">
            <a:avLst/>
          </a:prstGeom>
          <a:solidFill>
            <a:srgbClr val="7F7F7F"/>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lt1"/>
              </a:solidFill>
              <a:effectLst/>
              <a:uLnTx/>
              <a:uFillTx/>
              <a:latin typeface="+mn-lt"/>
              <a:ea typeface="+mn-ea"/>
              <a:cs typeface="+mn-cs"/>
            </a:endParaRPr>
          </a:p>
        </p:txBody>
      </p:sp>
      <p:pic>
        <p:nvPicPr>
          <p:cNvPr id="5325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09151" y="817033"/>
            <a:ext cx="1111249" cy="1449917"/>
          </a:xfrm>
          <a:prstGeom prst="rect">
            <a:avLst/>
          </a:prstGeom>
          <a:noFill/>
          <a:ln w="9525">
            <a:noFill/>
          </a:ln>
        </p:spPr>
      </p:pic>
      <p:sp>
        <p:nvSpPr>
          <p:cNvPr id="53254" name="文本框 16"/>
          <p:cNvSpPr txBox="1"/>
          <p:nvPr/>
        </p:nvSpPr>
        <p:spPr>
          <a:xfrm>
            <a:off x="14393333" y="6688667"/>
            <a:ext cx="309880" cy="460375"/>
          </a:xfrm>
          <a:prstGeom prst="rect">
            <a:avLst/>
          </a:prstGeom>
          <a:noFill/>
          <a:ln w="9525">
            <a:noFill/>
          </a:ln>
        </p:spPr>
        <p:txBody>
          <a:bodyPr wrap="none" anchor="t">
            <a:spAutoFit/>
          </a:bodyPr>
          <a:lstStyle/>
          <a:p>
            <a:endParaRPr lang="zh-CN" altLang="en-US" sz="2400" dirty="0">
              <a:latin typeface="Arial" panose="020B0604020202020204" pitchFamily="34" charset="0"/>
              <a:ea typeface="宋体" panose="02010600030101010101" pitchFamily="2" charset="-122"/>
            </a:endParaRPr>
          </a:p>
        </p:txBody>
      </p:sp>
      <p:sp>
        <p:nvSpPr>
          <p:cNvPr id="27" name="矩形 8"/>
          <p:cNvSpPr>
            <a:spLocks noChangeArrowheads="1"/>
          </p:cNvSpPr>
          <p:nvPr/>
        </p:nvSpPr>
        <p:spPr bwMode="auto">
          <a:xfrm>
            <a:off x="2976245" y="6210300"/>
            <a:ext cx="3652520" cy="37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65" b="1" i="0" u="none" strike="noStrike" kern="3300" cap="none" spc="-300" normalizeH="0" baseline="0" noProof="0" dirty="0">
                <a:ln>
                  <a:noFill/>
                </a:ln>
                <a:solidFill>
                  <a:schemeClr val="accent5">
                    <a:lumMod val="40000"/>
                    <a:lumOff val="60000"/>
                  </a:schemeClr>
                </a:solidFill>
                <a:effectLst/>
                <a:uLnTx/>
                <a:uFillTx/>
                <a:latin typeface="黑体" panose="02010609060101010101" pitchFamily="49" charset="-122"/>
                <a:ea typeface="黑体" panose="02010609060101010101" pitchFamily="49" charset="-122"/>
                <a:cs typeface="黑体" panose="02010609060101010101" pitchFamily="49" charset="-122"/>
              </a:rPr>
              <a:t>交 融 天 下   建 者 无 疆</a:t>
            </a:r>
          </a:p>
        </p:txBody>
      </p:sp>
      <p:pic>
        <p:nvPicPr>
          <p:cNvPr id="53257" name="图片 7" descr="3-4.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25400" y="2605617"/>
            <a:ext cx="4021667" cy="4193116"/>
          </a:xfrm>
          <a:prstGeom prst="rect">
            <a:avLst/>
          </a:prstGeom>
          <a:noFill/>
          <a:ln w="9525">
            <a:noFill/>
          </a:ln>
        </p:spPr>
      </p:pic>
      <p:sp>
        <p:nvSpPr>
          <p:cNvPr id="21" name="TextBox 4"/>
          <p:cNvSpPr txBox="1"/>
          <p:nvPr/>
        </p:nvSpPr>
        <p:spPr>
          <a:xfrm>
            <a:off x="4230582" y="3187696"/>
            <a:ext cx="7677785" cy="1734185"/>
          </a:xfrm>
          <a:prstGeom prst="rect">
            <a:avLst/>
          </a:prstGeom>
          <a:noFill/>
          <a:ln w="9525">
            <a:noFill/>
          </a:ln>
        </p:spPr>
        <p:txBody>
          <a:bodyPr wrap="none">
            <a:spAutoFit/>
            <a:scene3d>
              <a:camera prst="orthographicFront"/>
              <a:lightRig rig="threePt" dir="t"/>
            </a:scene3d>
          </a:bodyPr>
          <a:lstStyle/>
          <a:p>
            <a:pPr marR="0" algn="r" defTabSz="914400">
              <a:buClrTx/>
              <a:buSzTx/>
              <a:buFont typeface="Arial" panose="020B0604020202020204" pitchFamily="34" charset="0"/>
              <a:defRPr/>
            </a:pPr>
            <a:r>
              <a:rPr kumimoji="0" lang="zh-CN" altLang="en-US" sz="5335" b="1" kern="1200" cap="none" spc="0" normalizeH="0" baseline="0" noProof="1">
                <a:ln w="9525" cmpd="sng">
                  <a:solidFill>
                    <a:schemeClr val="tx1"/>
                  </a:solidFill>
                  <a:prstDash val="solid"/>
                </a:ln>
                <a:solidFill>
                  <a:srgbClr val="70AD47">
                    <a:tint val="1000"/>
                  </a:srgbClr>
                </a:solidFill>
                <a:effectLst>
                  <a:outerShdw blurRad="60007" dist="200025" dir="15000000" sy="30000" kx="-1800000" algn="bl" rotWithShape="0">
                    <a:prstClr val="black">
                      <a:alpha val="32000"/>
                    </a:prstClr>
                  </a:outerShdw>
                </a:effectLst>
                <a:latin typeface="黑体" panose="02010609060101010101" pitchFamily="49" charset="-122"/>
                <a:ea typeface="黑体" panose="02010609060101010101" pitchFamily="49" charset="-122"/>
                <a:cs typeface="黑体" panose="02010609060101010101" pitchFamily="49" charset="-122"/>
              </a:rPr>
              <a:t>运用BIM技术</a:t>
            </a:r>
          </a:p>
          <a:p>
            <a:pPr marR="0" algn="r" defTabSz="914400">
              <a:buClrTx/>
              <a:buSzTx/>
              <a:buFont typeface="Arial" panose="020B0604020202020204" pitchFamily="34" charset="0"/>
              <a:defRPr/>
            </a:pPr>
            <a:r>
              <a:rPr kumimoji="0" lang="zh-CN" altLang="en-US" sz="5335" b="1" kern="1200" cap="none" spc="0" normalizeH="0" baseline="0" noProof="1">
                <a:ln w="9525" cmpd="sng">
                  <a:solidFill>
                    <a:schemeClr val="tx1"/>
                  </a:solidFill>
                  <a:prstDash val="solid"/>
                </a:ln>
                <a:solidFill>
                  <a:srgbClr val="70AD47">
                    <a:tint val="1000"/>
                  </a:srgbClr>
                </a:solidFill>
                <a:effectLst>
                  <a:outerShdw blurRad="60007" dist="200025" dir="15000000" sy="30000" kx="-1800000" algn="bl" rotWithShape="0">
                    <a:prstClr val="black">
                      <a:alpha val="32000"/>
                    </a:prstClr>
                  </a:outerShdw>
                </a:effectLst>
                <a:latin typeface="黑体" panose="02010609060101010101" pitchFamily="49" charset="-122"/>
                <a:ea typeface="黑体" panose="02010609060101010101" pitchFamily="49" charset="-122"/>
                <a:cs typeface="黑体" panose="02010609060101010101" pitchFamily="49" charset="-122"/>
              </a:rPr>
              <a:t>打造信息化智慧地铁工程</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 Box 10"/>
          <p:cNvSpPr txBox="1"/>
          <p:nvPr/>
        </p:nvSpPr>
        <p:spPr>
          <a:xfrm>
            <a:off x="243417" y="552451"/>
            <a:ext cx="5655733" cy="1322070"/>
          </a:xfrm>
          <a:prstGeom prst="rect">
            <a:avLst/>
          </a:prstGeom>
          <a:noFill/>
          <a:ln w="9525">
            <a:noFill/>
          </a:ln>
        </p:spPr>
        <p:txBody>
          <a:bodyPr anchor="t">
            <a:spAutoFit/>
          </a:bodyPr>
          <a:lstStyle/>
          <a:p>
            <a:pPr latinLnBrk="1"/>
            <a:r>
              <a:rPr lang="en-US" altLang="ko-KR" sz="8000" b="1" dirty="0">
                <a:solidFill>
                  <a:srgbClr val="5F5F5F"/>
                </a:solidFill>
                <a:latin typeface="Times New Roman" panose="02020603050405020304" pitchFamily="18" charset="0"/>
                <a:ea typeface="Malgun Gothic" panose="020B0503020000020004" pitchFamily="34" charset="-127"/>
              </a:rPr>
              <a:t>Contents</a:t>
            </a:r>
          </a:p>
        </p:txBody>
      </p:sp>
      <p:sp>
        <p:nvSpPr>
          <p:cNvPr id="54274" name="TextBox 1"/>
          <p:cNvSpPr txBox="1"/>
          <p:nvPr/>
        </p:nvSpPr>
        <p:spPr>
          <a:xfrm>
            <a:off x="243417" y="88900"/>
            <a:ext cx="2220383" cy="501650"/>
          </a:xfrm>
          <a:prstGeom prst="rect">
            <a:avLst/>
          </a:prstGeom>
          <a:noFill/>
          <a:ln w="9525">
            <a:noFill/>
          </a:ln>
        </p:spPr>
        <p:txBody>
          <a:bodyPr anchor="t">
            <a:spAutoFit/>
          </a:bodyPr>
          <a:lstStyle/>
          <a:p>
            <a:r>
              <a:rPr lang="zh-CN" altLang="en-US" sz="2665" dirty="0">
                <a:solidFill>
                  <a:schemeClr val="bg1"/>
                </a:solidFill>
                <a:latin typeface="微软雅黑" panose="020B0503020204020204" charset="-122"/>
                <a:ea typeface="微软雅黑" panose="020B0503020204020204" charset="-122"/>
              </a:rPr>
              <a:t>目 录</a:t>
            </a:r>
          </a:p>
        </p:txBody>
      </p:sp>
      <p:pic>
        <p:nvPicPr>
          <p:cNvPr id="54275"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83" y="2950633"/>
            <a:ext cx="3835400" cy="3090333"/>
          </a:xfrm>
          <a:prstGeom prst="rect">
            <a:avLst/>
          </a:prstGeom>
          <a:noFill/>
          <a:ln w="9525">
            <a:noFill/>
          </a:ln>
        </p:spPr>
      </p:pic>
      <p:grpSp>
        <p:nvGrpSpPr>
          <p:cNvPr id="54276" name="组合 3"/>
          <p:cNvGrpSpPr/>
          <p:nvPr/>
        </p:nvGrpSpPr>
        <p:grpSpPr>
          <a:xfrm>
            <a:off x="4734984" y="3041651"/>
            <a:ext cx="6477000" cy="527049"/>
            <a:chOff x="5117539" y="1255093"/>
            <a:chExt cx="2520000" cy="396000"/>
          </a:xfrm>
        </p:grpSpPr>
        <p:sp>
          <p:nvSpPr>
            <p:cNvPr id="54277" name="圆角矩形 4"/>
            <p:cNvSpPr/>
            <p:nvPr/>
          </p:nvSpPr>
          <p:spPr>
            <a:xfrm>
              <a:off x="5117539" y="125509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78" name="矩形 5"/>
            <p:cNvSpPr/>
            <p:nvPr/>
          </p:nvSpPr>
          <p:spPr>
            <a:xfrm>
              <a:off x="5315009" y="1283697"/>
              <a:ext cx="2125060" cy="315846"/>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二、BIM技术应用标准体系的构建</a:t>
              </a:r>
            </a:p>
          </p:txBody>
        </p:sp>
      </p:grpSp>
      <p:grpSp>
        <p:nvGrpSpPr>
          <p:cNvPr id="54279" name="组合 7"/>
          <p:cNvGrpSpPr/>
          <p:nvPr/>
        </p:nvGrpSpPr>
        <p:grpSpPr>
          <a:xfrm>
            <a:off x="4734984" y="2315633"/>
            <a:ext cx="6477000" cy="529167"/>
            <a:chOff x="5117539" y="765638"/>
            <a:chExt cx="2520000" cy="396000"/>
          </a:xfrm>
        </p:grpSpPr>
        <p:sp>
          <p:nvSpPr>
            <p:cNvPr id="54280" name="圆角矩形 8"/>
            <p:cNvSpPr/>
            <p:nvPr/>
          </p:nvSpPr>
          <p:spPr>
            <a:xfrm>
              <a:off x="5117539" y="765638"/>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81" name="矩形 9"/>
            <p:cNvSpPr/>
            <p:nvPr/>
          </p:nvSpPr>
          <p:spPr>
            <a:xfrm>
              <a:off x="5315049" y="794361"/>
              <a:ext cx="2124979" cy="314582"/>
            </a:xfrm>
            <a:prstGeom prst="rect">
              <a:avLst/>
            </a:prstGeom>
            <a:noFill/>
            <a:ln w="9525">
              <a:noFill/>
            </a:ln>
          </p:spPr>
          <p:txBody>
            <a:bodyPr anchor="t">
              <a:spAutoFit/>
            </a:bodyPr>
            <a:lstStyle/>
            <a:p>
              <a:pPr marL="0" lvl="1" indent="0" algn="ctr"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点击添加标题</a:t>
              </a:r>
            </a:p>
          </p:txBody>
        </p:sp>
      </p:grpSp>
      <p:grpSp>
        <p:nvGrpSpPr>
          <p:cNvPr id="54282" name="组合 10"/>
          <p:cNvGrpSpPr/>
          <p:nvPr/>
        </p:nvGrpSpPr>
        <p:grpSpPr>
          <a:xfrm>
            <a:off x="4734984" y="3793067"/>
            <a:ext cx="6477000" cy="529167"/>
            <a:chOff x="5117538" y="1744548"/>
            <a:chExt cx="2520000" cy="396000"/>
          </a:xfrm>
        </p:grpSpPr>
        <p:sp>
          <p:nvSpPr>
            <p:cNvPr id="54283" name="圆角矩形 11"/>
            <p:cNvSpPr/>
            <p:nvPr/>
          </p:nvSpPr>
          <p:spPr>
            <a:xfrm>
              <a:off x="5117538" y="1744548"/>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84" name="矩形 12"/>
            <p:cNvSpPr/>
            <p:nvPr/>
          </p:nvSpPr>
          <p:spPr>
            <a:xfrm>
              <a:off x="5315008" y="1773060"/>
              <a:ext cx="2070530" cy="314582"/>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三、BIM工程综合管理平台</a:t>
              </a:r>
            </a:p>
          </p:txBody>
        </p:sp>
      </p:grpSp>
      <p:grpSp>
        <p:nvGrpSpPr>
          <p:cNvPr id="54285" name="组合 13"/>
          <p:cNvGrpSpPr/>
          <p:nvPr/>
        </p:nvGrpSpPr>
        <p:grpSpPr>
          <a:xfrm>
            <a:off x="4734984" y="4546600"/>
            <a:ext cx="6477000" cy="524933"/>
            <a:chOff x="5117538" y="2234003"/>
            <a:chExt cx="2520000" cy="396000"/>
          </a:xfrm>
        </p:grpSpPr>
        <p:sp>
          <p:nvSpPr>
            <p:cNvPr id="54286" name="圆角矩形 14"/>
            <p:cNvSpPr/>
            <p:nvPr/>
          </p:nvSpPr>
          <p:spPr>
            <a:xfrm>
              <a:off x="5117538" y="223400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87" name="矩形 15"/>
            <p:cNvSpPr/>
            <p:nvPr/>
          </p:nvSpPr>
          <p:spPr>
            <a:xfrm>
              <a:off x="5315008" y="2262653"/>
              <a:ext cx="2070530" cy="317119"/>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四、BIM应用策划实例</a:t>
              </a:r>
            </a:p>
          </p:txBody>
        </p:sp>
      </p:grpSp>
      <p:grpSp>
        <p:nvGrpSpPr>
          <p:cNvPr id="54288" name="组合 38"/>
          <p:cNvGrpSpPr/>
          <p:nvPr/>
        </p:nvGrpSpPr>
        <p:grpSpPr>
          <a:xfrm>
            <a:off x="4734984" y="2315633"/>
            <a:ext cx="6477000" cy="529167"/>
            <a:chOff x="5117539" y="765638"/>
            <a:chExt cx="3201287" cy="396000"/>
          </a:xfrm>
        </p:grpSpPr>
        <p:sp>
          <p:nvSpPr>
            <p:cNvPr id="54289" name="圆角矩形 39"/>
            <p:cNvSpPr/>
            <p:nvPr/>
          </p:nvSpPr>
          <p:spPr>
            <a:xfrm>
              <a:off x="5117539" y="765638"/>
              <a:ext cx="3201287" cy="396000"/>
            </a:xfrm>
            <a:prstGeom prst="roundRect">
              <a:avLst>
                <a:gd name="adj" fmla="val 11926"/>
              </a:avLst>
            </a:prstGeom>
            <a:gradFill rotWithShape="1">
              <a:gsLst>
                <a:gs pos="0">
                  <a:srgbClr val="E60020"/>
                </a:gs>
                <a:gs pos="100000">
                  <a:srgbClr val="8E0000"/>
                </a:gs>
              </a:gsLst>
              <a:lin ang="54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90" name="矩形 40"/>
            <p:cNvSpPr/>
            <p:nvPr/>
          </p:nvSpPr>
          <p:spPr>
            <a:xfrm>
              <a:off x="5315049" y="794361"/>
              <a:ext cx="2887722" cy="314582"/>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一、</a:t>
              </a:r>
              <a:r>
                <a:rPr lang="en-US" altLang="zh-CN" sz="2135" dirty="0">
                  <a:solidFill>
                    <a:schemeClr val="bg1"/>
                  </a:solidFill>
                  <a:latin typeface="微软雅黑" panose="020B0503020204020204" charset="-122"/>
                  <a:ea typeface="微软雅黑" panose="020B0503020204020204" charset="-122"/>
                </a:rPr>
                <a:t>BIM</a:t>
              </a:r>
              <a:r>
                <a:rPr lang="zh-CN" altLang="en-US" sz="2135" dirty="0">
                  <a:solidFill>
                    <a:schemeClr val="bg1"/>
                  </a:solidFill>
                  <a:latin typeface="微软雅黑" panose="020B0503020204020204" charset="-122"/>
                  <a:ea typeface="微软雅黑" panose="020B0503020204020204" charset="-122"/>
                </a:rPr>
                <a:t>在地铁施工中的现状及需求</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00567" y="114300"/>
            <a:ext cx="54842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一、</a:t>
            </a:r>
            <a:r>
              <a:rPr lang="en-US" altLang="zh-CN" sz="2400" dirty="0">
                <a:solidFill>
                  <a:schemeClr val="bg1"/>
                </a:solidFill>
                <a:latin typeface="微软雅黑" panose="020B0503020204020204" charset="-122"/>
                <a:ea typeface="微软雅黑" panose="020B0503020204020204" charset="-122"/>
                <a:sym typeface="+mn-ea"/>
              </a:rPr>
              <a:t>BIM</a:t>
            </a:r>
            <a:r>
              <a:rPr lang="zh-CN" altLang="en-US" sz="2400" dirty="0">
                <a:solidFill>
                  <a:schemeClr val="bg1"/>
                </a:solidFill>
                <a:latin typeface="微软雅黑" panose="020B0503020204020204" charset="-122"/>
                <a:ea typeface="微软雅黑" panose="020B0503020204020204" charset="-122"/>
                <a:sym typeface="+mn-ea"/>
              </a:rPr>
              <a:t>在地铁施工中的现状及需求</a:t>
            </a:r>
            <a:endParaRPr lang="zh-CN" altLang="en-US" sz="2400" dirty="0">
              <a:solidFill>
                <a:schemeClr val="bg1"/>
              </a:solidFill>
              <a:latin typeface="微软雅黑" panose="020B0503020204020204" charset="-122"/>
              <a:ea typeface="微软雅黑" panose="020B0503020204020204" charset="-122"/>
            </a:endParaRPr>
          </a:p>
        </p:txBody>
      </p:sp>
      <p:sp>
        <p:nvSpPr>
          <p:cNvPr id="56322" name="矩形 49"/>
          <p:cNvSpPr/>
          <p:nvPr/>
        </p:nvSpPr>
        <p:spPr>
          <a:xfrm>
            <a:off x="-42333" y="3913717"/>
            <a:ext cx="12276667" cy="2559685"/>
          </a:xfrm>
          <a:prstGeom prst="rect">
            <a:avLst/>
          </a:prstGeom>
          <a:noFill/>
          <a:ln w="9525">
            <a:noFill/>
          </a:ln>
        </p:spPr>
        <p:txBody>
          <a:bodyPr anchor="t">
            <a:spAutoFit/>
          </a:bodyPr>
          <a:lstStyle/>
          <a:p>
            <a:pPr marL="285750" indent="-285750">
              <a:lnSpc>
                <a:spcPct val="150000"/>
              </a:lnSpc>
              <a:buFont typeface="Wingdings" panose="05000000000000000000" pitchFamily="2" charset="2"/>
              <a:buChar char="l"/>
            </a:pPr>
            <a:r>
              <a:rPr lang="zh-CN" altLang="en-US" sz="2135" dirty="0">
                <a:latin typeface="黑体" panose="02010609060101010101" pitchFamily="49" charset="-122"/>
                <a:ea typeface="黑体" panose="02010609060101010101" pitchFamily="49" charset="-122"/>
              </a:rPr>
              <a:t>政策背景：近十年来，政府以及行业各协会越来越关注</a:t>
            </a:r>
            <a:r>
              <a:rPr lang="en-US" altLang="zh-CN" sz="2135" dirty="0">
                <a:latin typeface="黑体" panose="02010609060101010101" pitchFamily="49" charset="-122"/>
                <a:ea typeface="黑体" panose="02010609060101010101" pitchFamily="49" charset="-122"/>
              </a:rPr>
              <a:t>BIM</a:t>
            </a:r>
            <a:r>
              <a:rPr lang="zh-CN" altLang="en-US" sz="2135" dirty="0">
                <a:latin typeface="黑体" panose="02010609060101010101" pitchFamily="49" charset="-122"/>
                <a:ea typeface="黑体" panose="02010609060101010101" pitchFamily="49" charset="-122"/>
              </a:rPr>
              <a:t>技术的推广和发展，先后出台多项政策鼓励</a:t>
            </a:r>
            <a:r>
              <a:rPr lang="en-US" altLang="zh-CN" sz="2135" dirty="0">
                <a:latin typeface="黑体" panose="02010609060101010101" pitchFamily="49" charset="-122"/>
                <a:ea typeface="黑体" panose="02010609060101010101" pitchFamily="49" charset="-122"/>
              </a:rPr>
              <a:t>BIM</a:t>
            </a:r>
            <a:r>
              <a:rPr lang="zh-CN" altLang="en-US" sz="2135" dirty="0">
                <a:latin typeface="黑体" panose="02010609060101010101" pitchFamily="49" charset="-122"/>
                <a:ea typeface="黑体" panose="02010609060101010101" pitchFamily="49" charset="-122"/>
              </a:rPr>
              <a:t>技术的发展，</a:t>
            </a:r>
            <a:r>
              <a:rPr lang="zh-CN" altLang="en-US" sz="2135" b="1" dirty="0">
                <a:solidFill>
                  <a:srgbClr val="FF0000"/>
                </a:solidFill>
                <a:latin typeface="黑体" panose="02010609060101010101" pitchFamily="49" charset="-122"/>
                <a:ea typeface="黑体" panose="02010609060101010101" pitchFamily="49" charset="-122"/>
              </a:rPr>
              <a:t>住建部“十三五规划”  </a:t>
            </a:r>
            <a:r>
              <a:rPr lang="zh-CN" altLang="en-US" sz="2135" dirty="0">
                <a:latin typeface="黑体" panose="02010609060101010101" pitchFamily="49" charset="-122"/>
                <a:ea typeface="黑体" panose="02010609060101010101" pitchFamily="49" charset="-122"/>
              </a:rPr>
              <a:t>中提出要推进造价信息化，建立健全合作机制，促进多元化平台良性发展，大力推进</a:t>
            </a:r>
            <a:r>
              <a:rPr lang="en-US" altLang="zh-CN" sz="2135" dirty="0">
                <a:latin typeface="黑体" panose="02010609060101010101" pitchFamily="49" charset="-122"/>
                <a:ea typeface="黑体" panose="02010609060101010101" pitchFamily="49" charset="-122"/>
              </a:rPr>
              <a:t>BIM</a:t>
            </a:r>
            <a:r>
              <a:rPr lang="zh-CN" altLang="en-US" sz="2135" dirty="0">
                <a:latin typeface="黑体" panose="02010609060101010101" pitchFamily="49" charset="-122"/>
                <a:ea typeface="黑体" panose="02010609060101010101" pitchFamily="49" charset="-122"/>
              </a:rPr>
              <a:t>技术在工程造价事业中的应用，以信息技术创新推动转型升级，向工程咨询价值链高端延伸，运用</a:t>
            </a:r>
            <a:r>
              <a:rPr lang="en-US" altLang="zh-CN" sz="2135" dirty="0">
                <a:latin typeface="黑体" panose="02010609060101010101" pitchFamily="49" charset="-122"/>
                <a:ea typeface="黑体" panose="02010609060101010101" pitchFamily="49" charset="-122"/>
              </a:rPr>
              <a:t>BIM</a:t>
            </a:r>
            <a:r>
              <a:rPr lang="zh-CN" altLang="en-US" sz="2135" dirty="0">
                <a:latin typeface="黑体" panose="02010609060101010101" pitchFamily="49" charset="-122"/>
                <a:ea typeface="黑体" panose="02010609060101010101" pitchFamily="49" charset="-122"/>
              </a:rPr>
              <a:t>、大数据、云技术等信息化先进技术提升工程造价咨询服务价值，促进工程造价咨询业创新发展。</a:t>
            </a:r>
            <a:endParaRPr lang="zh-CN" altLang="en-US" sz="2135" b="1" dirty="0">
              <a:solidFill>
                <a:srgbClr val="FF0000"/>
              </a:solidFill>
              <a:latin typeface="黑体" panose="02010609060101010101" pitchFamily="49" charset="-122"/>
              <a:ea typeface="黑体" panose="02010609060101010101" pitchFamily="49" charset="-122"/>
            </a:endParaRPr>
          </a:p>
        </p:txBody>
      </p:sp>
      <p:pic>
        <p:nvPicPr>
          <p:cNvPr id="56323"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317751" y="999067"/>
            <a:ext cx="8066616" cy="2677584"/>
          </a:xfrm>
          <a:prstGeom prst="rect">
            <a:avLst/>
          </a:prstGeom>
          <a:noFill/>
          <a:ln w="9525">
            <a:noFill/>
          </a:ln>
        </p:spPr>
      </p:pic>
      <p:sp>
        <p:nvSpPr>
          <p:cNvPr id="4" name="文本框 3"/>
          <p:cNvSpPr txBox="1"/>
          <p:nvPr/>
        </p:nvSpPr>
        <p:spPr>
          <a:xfrm>
            <a:off x="90805" y="736600"/>
            <a:ext cx="2348865" cy="398780"/>
          </a:xfrm>
          <a:prstGeom prst="rect">
            <a:avLst/>
          </a:prstGeom>
          <a:noFill/>
        </p:spPr>
        <p:txBody>
          <a:bodyPr wrap="square" rtlCol="0" anchor="t">
            <a:spAutoFit/>
            <a:scene3d>
              <a:camera prst="orthographicFront"/>
              <a:lightRig rig="threePt" dir="t"/>
            </a:scene3d>
          </a:bodyPr>
          <a:lstStyle/>
          <a:p>
            <a:pPr marL="342900" lvl="0" indent="-342900" algn="l">
              <a:buClrTx/>
              <a:buSzTx/>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1.1政府背景</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文本框 24"/>
          <p:cNvSpPr txBox="1"/>
          <p:nvPr/>
        </p:nvSpPr>
        <p:spPr>
          <a:xfrm>
            <a:off x="300355" y="1814830"/>
            <a:ext cx="8044815" cy="2553335"/>
          </a:xfrm>
          <a:prstGeom prst="rect">
            <a:avLst/>
          </a:prstGeom>
          <a:noFill/>
          <a:ln w="9525">
            <a:noFill/>
          </a:ln>
        </p:spPr>
        <p:txBody>
          <a:bodyPr wrap="square" anchor="t">
            <a:spAutoFit/>
          </a:bodyPr>
          <a:lstStyle/>
          <a:p>
            <a:r>
              <a:rPr lang="zh-CN" altLang="en-US" sz="2000" dirty="0">
                <a:solidFill>
                  <a:srgbClr val="FF0000"/>
                </a:solidFill>
                <a:latin typeface="黑体" panose="02010609060101010101" pitchFamily="49" charset="-122"/>
                <a:ea typeface="黑体" panose="02010609060101010101" pitchFamily="49" charset="-122"/>
                <a:sym typeface="宋体" panose="02010600030101010101" pitchFamily="2" charset="-122"/>
              </a:rPr>
              <a:t>1.BIM需要的成本高：</a:t>
            </a:r>
            <a:r>
              <a:rPr lang="zh-CN" altLang="en-US" sz="2000" dirty="0">
                <a:latin typeface="黑体" panose="02010609060101010101" pitchFamily="49" charset="-122"/>
                <a:ea typeface="黑体" panose="02010609060101010101" pitchFamily="49" charset="-122"/>
                <a:sym typeface="宋体" panose="02010600030101010101" pitchFamily="2" charset="-122"/>
              </a:rPr>
              <a:t>软硬件的购买及人才培训、试水项目产生的试验成本等，提高了使用的运营成本。不是中小型单位有能力做的事情。施工单位很多时候只是为了用BIM而用BIM，距离实现BIM运用的初衷相差甚远。</a:t>
            </a:r>
          </a:p>
          <a:p>
            <a:endParaRPr lang="zh-CN" altLang="en-US" sz="2000" dirty="0">
              <a:latin typeface="黑体" panose="02010609060101010101" pitchFamily="49" charset="-122"/>
              <a:ea typeface="黑体" panose="02010609060101010101" pitchFamily="49" charset="-122"/>
              <a:sym typeface="宋体" panose="02010600030101010101" pitchFamily="2" charset="-122"/>
            </a:endParaRPr>
          </a:p>
          <a:p>
            <a:r>
              <a:rPr lang="en-US" altLang="zh-CN" sz="2000" dirty="0">
                <a:solidFill>
                  <a:srgbClr val="FF0000"/>
                </a:solidFill>
                <a:latin typeface="黑体" panose="02010609060101010101" pitchFamily="49" charset="-122"/>
                <a:ea typeface="黑体" panose="02010609060101010101" pitchFamily="49" charset="-122"/>
              </a:rPr>
              <a:t>2.</a:t>
            </a:r>
            <a:r>
              <a:rPr lang="zh-CN" altLang="en-US" sz="2000" dirty="0">
                <a:solidFill>
                  <a:srgbClr val="FF0000"/>
                </a:solidFill>
                <a:latin typeface="黑体" panose="02010609060101010101" pitchFamily="49" charset="-122"/>
                <a:ea typeface="黑体" panose="02010609060101010101" pitchFamily="49" charset="-122"/>
              </a:rPr>
              <a:t>工程技术人员需要学习新模式：</a:t>
            </a:r>
            <a:r>
              <a:rPr lang="zh-CN" altLang="en-US" sz="2000" dirty="0">
                <a:latin typeface="黑体" panose="02010609060101010101" pitchFamily="49" charset="-122"/>
                <a:ea typeface="黑体" panose="02010609060101010101" pitchFamily="49" charset="-122"/>
              </a:rPr>
              <a:t>大部分设计或者开发公司对于BIM接受能力很快，而对于施工单位本身技术力量是有限的，需要有很长的时间学习应用现场并且适应新的管理方式。</a:t>
            </a:r>
          </a:p>
        </p:txBody>
      </p:sp>
      <p:grpSp>
        <p:nvGrpSpPr>
          <p:cNvPr id="30" name="组合 29"/>
          <p:cNvGrpSpPr/>
          <p:nvPr/>
        </p:nvGrpSpPr>
        <p:grpSpPr>
          <a:xfrm>
            <a:off x="6476365" y="1143000"/>
            <a:ext cx="5556250" cy="5194935"/>
            <a:chOff x="10362" y="2706"/>
            <a:chExt cx="8750" cy="8181"/>
          </a:xfrm>
        </p:grpSpPr>
        <p:sp>
          <p:nvSpPr>
            <p:cNvPr id="9" name="椭圆 8"/>
            <p:cNvSpPr/>
            <p:nvPr>
              <p:custDataLst>
                <p:tags r:id="rId1"/>
              </p:custDataLst>
            </p:nvPr>
          </p:nvSpPr>
          <p:spPr>
            <a:xfrm>
              <a:off x="16631" y="8363"/>
              <a:ext cx="2481" cy="2524"/>
            </a:xfrm>
            <a:prstGeom prst="ellipse">
              <a:avLst/>
            </a:prstGeom>
            <a:solidFill>
              <a:srgbClr val="EED054"/>
            </a:solidFill>
            <a:ln w="12700" cap="flat" cmpd="sng" algn="ctr">
              <a:noFill/>
              <a:prstDash val="solid"/>
              <a:miter lim="800000"/>
            </a:ln>
            <a:effectLst/>
          </p:spPr>
          <p:txBody>
            <a:bodyPr wrap="square" rtlCol="0" anchor="ctr">
              <a:normAutofit/>
            </a:bodyPr>
            <a:lstStyle/>
            <a:p>
              <a:pPr algn="ctr"/>
              <a:endParaRPr lang="zh-CN" altLang="en-US">
                <a:sym typeface="Arial" panose="020B0604020202020204" pitchFamily="34" charset="0"/>
              </a:endParaRPr>
            </a:p>
          </p:txBody>
        </p:sp>
        <p:sp>
          <p:nvSpPr>
            <p:cNvPr id="7" name="椭圆 6"/>
            <p:cNvSpPr/>
            <p:nvPr>
              <p:custDataLst>
                <p:tags r:id="rId2"/>
              </p:custDataLst>
            </p:nvPr>
          </p:nvSpPr>
          <p:spPr>
            <a:xfrm>
              <a:off x="10362" y="8057"/>
              <a:ext cx="2497" cy="2539"/>
            </a:xfrm>
            <a:prstGeom prst="ellipse">
              <a:avLst/>
            </a:prstGeom>
            <a:solidFill>
              <a:srgbClr val="00C37B"/>
            </a:solidFill>
            <a:ln w="12700" cap="flat" cmpd="sng" algn="ctr">
              <a:noFill/>
              <a:prstDash val="solid"/>
              <a:miter lim="800000"/>
            </a:ln>
            <a:effectLst/>
          </p:spPr>
          <p:txBody>
            <a:bodyPr rtlCol="0" anchor="ctr">
              <a:normAutofit/>
            </a:bodyPr>
            <a:lstStyle/>
            <a:p>
              <a:pPr algn="ctr"/>
              <a:endParaRPr lang="zh-CN" altLang="en-US">
                <a:sym typeface="Arial" panose="020B0604020202020204" pitchFamily="34" charset="0"/>
              </a:endParaRPr>
            </a:p>
          </p:txBody>
        </p:sp>
        <p:sp>
          <p:nvSpPr>
            <p:cNvPr id="6" name="椭圆 5"/>
            <p:cNvSpPr/>
            <p:nvPr>
              <p:custDataLst>
                <p:tags r:id="rId3"/>
              </p:custDataLst>
            </p:nvPr>
          </p:nvSpPr>
          <p:spPr>
            <a:xfrm>
              <a:off x="13599" y="2706"/>
              <a:ext cx="2463" cy="2505"/>
            </a:xfrm>
            <a:prstGeom prst="ellipse">
              <a:avLst/>
            </a:prstGeom>
            <a:solidFill>
              <a:srgbClr val="FE8A57"/>
            </a:solidFill>
            <a:ln w="12700" cap="flat" cmpd="sng" algn="ctr">
              <a:noFill/>
              <a:prstDash val="solid"/>
              <a:miter lim="800000"/>
            </a:ln>
            <a:effectLst/>
          </p:spPr>
          <p:txBody>
            <a:bodyPr rtlCol="0" anchor="ctr">
              <a:normAutofit/>
            </a:bodyPr>
            <a:lstStyle/>
            <a:p>
              <a:pPr algn="ctr"/>
              <a:endParaRPr lang="zh-CN" altLang="en-US">
                <a:sym typeface="Arial" panose="020B0604020202020204" pitchFamily="34" charset="0"/>
              </a:endParaRPr>
            </a:p>
          </p:txBody>
        </p:sp>
        <p:sp>
          <p:nvSpPr>
            <p:cNvPr id="5" name="椭圆 4"/>
            <p:cNvSpPr/>
            <p:nvPr>
              <p:custDataLst>
                <p:tags r:id="rId4"/>
              </p:custDataLst>
            </p:nvPr>
          </p:nvSpPr>
          <p:spPr>
            <a:xfrm>
              <a:off x="13498" y="6222"/>
              <a:ext cx="2664" cy="2709"/>
            </a:xfrm>
            <a:prstGeom prst="ellipse">
              <a:avLst/>
            </a:prstGeom>
            <a:solidFill>
              <a:srgbClr val="808080"/>
            </a:solidFill>
            <a:ln w="12700" cap="flat" cmpd="sng" algn="ctr">
              <a:noFill/>
              <a:prstDash val="solid"/>
              <a:miter lim="800000"/>
            </a:ln>
            <a:effectLst/>
          </p:spPr>
          <p:txBody>
            <a:bodyPr rtlCol="0" anchor="ctr">
              <a:normAutofit/>
            </a:bodyPr>
            <a:lstStyle/>
            <a:p>
              <a:pPr algn="ctr"/>
              <a:endParaRPr lang="zh-CN" altLang="en-US">
                <a:sym typeface="Arial" panose="020B0604020202020204" pitchFamily="34" charset="0"/>
              </a:endParaRPr>
            </a:p>
          </p:txBody>
        </p:sp>
        <p:sp>
          <p:nvSpPr>
            <p:cNvPr id="58" name="上箭头 57"/>
            <p:cNvSpPr/>
            <p:nvPr>
              <p:custDataLst>
                <p:tags r:id="rId5"/>
              </p:custDataLst>
            </p:nvPr>
          </p:nvSpPr>
          <p:spPr>
            <a:xfrm rot="4020000">
              <a:off x="12656" y="8278"/>
              <a:ext cx="780" cy="658"/>
            </a:xfrm>
            <a:prstGeom prst="upArrow">
              <a:avLst>
                <a:gd name="adj1" fmla="val 57862"/>
                <a:gd name="adj2" fmla="val 61457"/>
              </a:avLst>
            </a:prstGeom>
            <a:solidFill>
              <a:srgbClr val="00C37B"/>
            </a:solidFill>
            <a:ln w="12700" cap="flat" cmpd="sng" algn="ctr">
              <a:noFill/>
              <a:prstDash val="solid"/>
              <a:miter lim="800000"/>
            </a:ln>
            <a:effectLst/>
          </p:spPr>
          <p:txBody>
            <a:bodyPr rtlCol="0" anchor="ctr">
              <a:normAutofit fontScale="75000" lnSpcReduction="20000"/>
            </a:bodyPr>
            <a:lstStyle/>
            <a:p>
              <a:pPr algn="ctr"/>
              <a:endParaRPr lang="zh-CN" altLang="en-US">
                <a:sym typeface="Arial" panose="020B0604020202020204" pitchFamily="34" charset="0"/>
              </a:endParaRPr>
            </a:p>
          </p:txBody>
        </p:sp>
        <p:sp>
          <p:nvSpPr>
            <p:cNvPr id="59" name="上箭头 58"/>
            <p:cNvSpPr/>
            <p:nvPr>
              <p:custDataLst>
                <p:tags r:id="rId6"/>
              </p:custDataLst>
            </p:nvPr>
          </p:nvSpPr>
          <p:spPr>
            <a:xfrm rot="10800000">
              <a:off x="14446" y="5313"/>
              <a:ext cx="767" cy="669"/>
            </a:xfrm>
            <a:prstGeom prst="upArrow">
              <a:avLst>
                <a:gd name="adj1" fmla="val 57862"/>
                <a:gd name="adj2" fmla="val 61457"/>
              </a:avLst>
            </a:prstGeom>
            <a:solidFill>
              <a:srgbClr val="FE8A57"/>
            </a:solidFill>
            <a:ln w="12700" cap="flat" cmpd="sng" algn="ctr">
              <a:noFill/>
              <a:prstDash val="solid"/>
              <a:miter lim="800000"/>
            </a:ln>
            <a:effectLst/>
          </p:spPr>
          <p:txBody>
            <a:bodyPr rtlCol="0" anchor="ctr">
              <a:normAutofit fontScale="75000" lnSpcReduction="20000"/>
            </a:bodyPr>
            <a:lstStyle/>
            <a:p>
              <a:pPr algn="ctr"/>
              <a:endParaRPr lang="zh-CN" altLang="en-US">
                <a:sym typeface="Arial" panose="020B0604020202020204" pitchFamily="34" charset="0"/>
              </a:endParaRPr>
            </a:p>
          </p:txBody>
        </p:sp>
        <p:sp>
          <p:nvSpPr>
            <p:cNvPr id="60" name="上箭头 59"/>
            <p:cNvSpPr/>
            <p:nvPr>
              <p:custDataLst>
                <p:tags r:id="rId7"/>
              </p:custDataLst>
            </p:nvPr>
          </p:nvSpPr>
          <p:spPr>
            <a:xfrm rot="18060000">
              <a:off x="16057" y="8442"/>
              <a:ext cx="780" cy="658"/>
            </a:xfrm>
            <a:prstGeom prst="upArrow">
              <a:avLst>
                <a:gd name="adj1" fmla="val 57862"/>
                <a:gd name="adj2" fmla="val 61457"/>
              </a:avLst>
            </a:prstGeom>
            <a:solidFill>
              <a:srgbClr val="EED054"/>
            </a:solidFill>
            <a:ln w="12700" cap="flat" cmpd="sng" algn="ctr">
              <a:noFill/>
              <a:prstDash val="solid"/>
              <a:miter lim="800000"/>
            </a:ln>
            <a:effectLst/>
          </p:spPr>
          <p:txBody>
            <a:bodyPr rtlCol="0" anchor="ctr">
              <a:normAutofit fontScale="75000" lnSpcReduction="20000"/>
            </a:bodyPr>
            <a:lstStyle/>
            <a:p>
              <a:pPr algn="ctr"/>
              <a:endParaRPr lang="zh-CN" altLang="en-US">
                <a:sym typeface="Arial" panose="020B0604020202020204" pitchFamily="34" charset="0"/>
              </a:endParaRPr>
            </a:p>
          </p:txBody>
        </p:sp>
        <p:sp>
          <p:nvSpPr>
            <p:cNvPr id="11" name="文本框 10"/>
            <p:cNvSpPr txBox="1"/>
            <p:nvPr/>
          </p:nvSpPr>
          <p:spPr>
            <a:xfrm>
              <a:off x="13453" y="3650"/>
              <a:ext cx="2706" cy="628"/>
            </a:xfrm>
            <a:prstGeom prst="rect">
              <a:avLst/>
            </a:prstGeom>
            <a:noFill/>
          </p:spPr>
          <p:txBody>
            <a:bodyPr wrap="none" rtlCol="0" anchor="t">
              <a:spAutoFit/>
            </a:bodyPr>
            <a:lstStyle/>
            <a:p>
              <a:pPr algn="ctr"/>
              <a:r>
                <a:rPr lang="zh-CN" altLang="en-US" sz="2000" b="1" dirty="0">
                  <a:latin typeface="黑体" panose="02010609060101010101" pitchFamily="49" charset="-122"/>
                  <a:ea typeface="黑体" panose="02010609060101010101" pitchFamily="49" charset="-122"/>
                  <a:sym typeface="宋体" panose="02010600030101010101" pitchFamily="2" charset="-122"/>
                </a:rPr>
                <a:t>为</a:t>
              </a:r>
              <a:r>
                <a:rPr lang="en-US" altLang="zh-CN" sz="2000" b="1" dirty="0">
                  <a:latin typeface="黑体" panose="02010609060101010101" pitchFamily="49" charset="-122"/>
                  <a:ea typeface="黑体" panose="02010609060101010101" pitchFamily="49" charset="-122"/>
                  <a:sym typeface="宋体" panose="02010600030101010101" pitchFamily="2" charset="-122"/>
                </a:rPr>
                <a:t>BIM</a:t>
              </a:r>
              <a:r>
                <a:rPr lang="zh-CN" altLang="en-US" sz="2000" b="1" dirty="0">
                  <a:latin typeface="黑体" panose="02010609060101010101" pitchFamily="49" charset="-122"/>
                  <a:ea typeface="黑体" panose="02010609060101010101" pitchFamily="49" charset="-122"/>
                  <a:sym typeface="宋体" panose="02010600030101010101" pitchFamily="2" charset="-122"/>
                </a:rPr>
                <a:t>而用</a:t>
              </a:r>
              <a:r>
                <a:rPr lang="en-US" altLang="zh-CN" sz="2000" b="1" dirty="0">
                  <a:latin typeface="黑体" panose="02010609060101010101" pitchFamily="49" charset="-122"/>
                  <a:ea typeface="黑体" panose="02010609060101010101" pitchFamily="49" charset="-122"/>
                  <a:sym typeface="宋体" panose="02010600030101010101" pitchFamily="2" charset="-122"/>
                </a:rPr>
                <a:t>BIM</a:t>
              </a:r>
            </a:p>
          </p:txBody>
        </p:sp>
        <p:sp>
          <p:nvSpPr>
            <p:cNvPr id="15" name="文本框 14"/>
            <p:cNvSpPr txBox="1"/>
            <p:nvPr/>
          </p:nvSpPr>
          <p:spPr>
            <a:xfrm>
              <a:off x="10762" y="8770"/>
              <a:ext cx="1698" cy="1113"/>
            </a:xfrm>
            <a:prstGeom prst="rect">
              <a:avLst/>
            </a:prstGeom>
            <a:noFill/>
          </p:spPr>
          <p:txBody>
            <a:bodyPr wrap="none" rtlCol="0" anchor="t">
              <a:spAutoFit/>
            </a:bodyPr>
            <a:lstStyle/>
            <a:p>
              <a:pPr algn="ctr"/>
              <a:r>
                <a:rPr lang="en-US" altLang="zh-CN" sz="2000" b="1" dirty="0">
                  <a:latin typeface="黑体" panose="02010609060101010101" pitchFamily="49" charset="-122"/>
                  <a:ea typeface="黑体" panose="02010609060101010101" pitchFamily="49" charset="-122"/>
                  <a:sym typeface="宋体" panose="02010600030101010101" pitchFamily="2" charset="-122"/>
                </a:rPr>
                <a:t>BIM</a:t>
              </a:r>
              <a:r>
                <a:rPr lang="zh-CN" altLang="en-US" sz="2000" b="1" dirty="0">
                  <a:latin typeface="黑体" panose="02010609060101010101" pitchFamily="49" charset="-122"/>
                  <a:ea typeface="黑体" panose="02010609060101010101" pitchFamily="49" charset="-122"/>
                  <a:sym typeface="宋体" panose="02010600030101010101" pitchFamily="2" charset="-122"/>
                </a:rPr>
                <a:t>使用</a:t>
              </a:r>
            </a:p>
            <a:p>
              <a:pPr algn="ctr"/>
              <a:r>
                <a:rPr lang="zh-CN" sz="2000" b="1" dirty="0">
                  <a:latin typeface="黑体" panose="02010609060101010101" pitchFamily="49" charset="-122"/>
                  <a:ea typeface="黑体" panose="02010609060101010101" pitchFamily="49" charset="-122"/>
                  <a:sym typeface="宋体" panose="02010600030101010101" pitchFamily="2" charset="-122"/>
                </a:rPr>
                <a:t>成本高</a:t>
              </a:r>
            </a:p>
          </p:txBody>
        </p:sp>
        <p:sp>
          <p:nvSpPr>
            <p:cNvPr id="25" name="文本框 24"/>
            <p:cNvSpPr txBox="1"/>
            <p:nvPr/>
          </p:nvSpPr>
          <p:spPr>
            <a:xfrm>
              <a:off x="16822" y="9125"/>
              <a:ext cx="2100" cy="1113"/>
            </a:xfrm>
            <a:prstGeom prst="rect">
              <a:avLst/>
            </a:prstGeom>
            <a:noFill/>
          </p:spPr>
          <p:txBody>
            <a:bodyPr wrap="none" rtlCol="0" anchor="t">
              <a:spAutoFit/>
            </a:bodyPr>
            <a:lstStyle/>
            <a:p>
              <a:pPr algn="ctr"/>
              <a:r>
                <a:rPr lang="zh-CN" altLang="en-US" sz="2000" b="1" dirty="0">
                  <a:latin typeface="黑体" panose="02010609060101010101" pitchFamily="49" charset="-122"/>
                  <a:ea typeface="黑体" panose="02010609060101010101" pitchFamily="49" charset="-122"/>
                  <a:sym typeface="宋体" panose="02010600030101010101" pitchFamily="2" charset="-122"/>
                </a:rPr>
                <a:t>让别人替</a:t>
              </a:r>
            </a:p>
            <a:p>
              <a:pPr algn="ctr"/>
              <a:r>
                <a:rPr lang="zh-CN" altLang="en-US" sz="2000" b="1" dirty="0">
                  <a:latin typeface="黑体" panose="02010609060101010101" pitchFamily="49" charset="-122"/>
                  <a:ea typeface="黑体" panose="02010609060101010101" pitchFamily="49" charset="-122"/>
                  <a:sym typeface="宋体" panose="02010600030101010101" pitchFamily="2" charset="-122"/>
                </a:rPr>
                <a:t>自己用</a:t>
              </a:r>
              <a:r>
                <a:rPr lang="en-US" altLang="zh-CN" sz="2000" b="1" dirty="0">
                  <a:latin typeface="黑体" panose="02010609060101010101" pitchFamily="49" charset="-122"/>
                  <a:ea typeface="黑体" panose="02010609060101010101" pitchFamily="49" charset="-122"/>
                  <a:sym typeface="宋体" panose="02010600030101010101" pitchFamily="2" charset="-122"/>
                </a:rPr>
                <a:t>BIM</a:t>
              </a:r>
            </a:p>
          </p:txBody>
        </p:sp>
        <p:sp>
          <p:nvSpPr>
            <p:cNvPr id="26" name="文本框 25"/>
            <p:cNvSpPr txBox="1"/>
            <p:nvPr/>
          </p:nvSpPr>
          <p:spPr>
            <a:xfrm>
              <a:off x="13580" y="7041"/>
              <a:ext cx="2502" cy="1113"/>
            </a:xfrm>
            <a:prstGeom prst="rect">
              <a:avLst/>
            </a:prstGeom>
            <a:noFill/>
          </p:spPr>
          <p:txBody>
            <a:bodyPr wrap="none" rtlCol="0" anchor="t">
              <a:spAutoFit/>
            </a:bodyPr>
            <a:lstStyle/>
            <a:p>
              <a:pPr algn="ctr"/>
              <a:r>
                <a:rPr lang="en-US" altLang="zh-CN" sz="2000" b="1" dirty="0">
                  <a:solidFill>
                    <a:schemeClr val="bg1"/>
                  </a:solidFill>
                  <a:latin typeface="黑体" panose="02010609060101010101" pitchFamily="49" charset="-122"/>
                  <a:ea typeface="黑体" panose="02010609060101010101" pitchFamily="49" charset="-122"/>
                  <a:sym typeface="宋体" panose="02010600030101010101" pitchFamily="2" charset="-122"/>
                </a:rPr>
                <a:t>BIM</a:t>
              </a:r>
              <a:r>
                <a:rPr lang="zh-CN" altLang="en-US" sz="2000" b="1" dirty="0">
                  <a:solidFill>
                    <a:schemeClr val="bg1"/>
                  </a:solidFill>
                  <a:latin typeface="黑体" panose="02010609060101010101" pitchFamily="49" charset="-122"/>
                  <a:ea typeface="黑体" panose="02010609060101010101" pitchFamily="49" charset="-122"/>
                  <a:sym typeface="宋体" panose="02010600030101010101" pitchFamily="2" charset="-122"/>
                </a:rPr>
                <a:t>应用效益</a:t>
              </a:r>
            </a:p>
            <a:p>
              <a:pPr algn="ctr"/>
              <a:r>
                <a:rPr lang="zh-CN" altLang="en-US" sz="2000" b="1" dirty="0">
                  <a:solidFill>
                    <a:schemeClr val="bg1"/>
                  </a:solidFill>
                  <a:latin typeface="黑体" panose="02010609060101010101" pitchFamily="49" charset="-122"/>
                  <a:ea typeface="黑体" panose="02010609060101010101" pitchFamily="49" charset="-122"/>
                  <a:sym typeface="宋体" panose="02010600030101010101" pitchFamily="2" charset="-122"/>
                </a:rPr>
                <a:t>不明显</a:t>
              </a:r>
            </a:p>
          </p:txBody>
        </p:sp>
      </p:grpSp>
      <p:sp>
        <p:nvSpPr>
          <p:cNvPr id="27" name="TextBox 1"/>
          <p:cNvSpPr txBox="1"/>
          <p:nvPr/>
        </p:nvSpPr>
        <p:spPr>
          <a:xfrm>
            <a:off x="300567" y="114300"/>
            <a:ext cx="54842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一、</a:t>
            </a:r>
            <a:r>
              <a:rPr lang="en-US" altLang="zh-CN" sz="2400" dirty="0">
                <a:solidFill>
                  <a:schemeClr val="bg1"/>
                </a:solidFill>
                <a:latin typeface="微软雅黑" panose="020B0503020204020204" charset="-122"/>
                <a:ea typeface="微软雅黑" panose="020B0503020204020204" charset="-122"/>
                <a:sym typeface="+mn-ea"/>
              </a:rPr>
              <a:t>BIM</a:t>
            </a:r>
            <a:r>
              <a:rPr lang="zh-CN" altLang="en-US" sz="2400" dirty="0">
                <a:solidFill>
                  <a:schemeClr val="bg1"/>
                </a:solidFill>
                <a:latin typeface="微软雅黑" panose="020B0503020204020204" charset="-122"/>
                <a:ea typeface="微软雅黑" panose="020B0503020204020204" charset="-122"/>
                <a:sym typeface="+mn-ea"/>
              </a:rPr>
              <a:t>在地铁施工中的现状及需求</a:t>
            </a:r>
            <a:endParaRPr lang="zh-CN" altLang="en-US" sz="2400" dirty="0">
              <a:solidFill>
                <a:schemeClr val="bg1"/>
              </a:solidFill>
              <a:latin typeface="微软雅黑" panose="020B0503020204020204" charset="-122"/>
              <a:ea typeface="微软雅黑" panose="020B0503020204020204" charset="-122"/>
            </a:endParaRPr>
          </a:p>
        </p:txBody>
      </p:sp>
      <p:sp>
        <p:nvSpPr>
          <p:cNvPr id="28" name="文本框 27"/>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lvl="0" indent="-342900" algn="l">
              <a:buClrTx/>
              <a:buSzTx/>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1.2 BIM技术在地铁施工中的现状</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组合 2"/>
          <p:cNvGrpSpPr/>
          <p:nvPr/>
        </p:nvGrpSpPr>
        <p:grpSpPr>
          <a:xfrm>
            <a:off x="491067" y="1963420"/>
            <a:ext cx="1861398" cy="2474379"/>
            <a:chOff x="581" y="2319"/>
            <a:chExt cx="2197" cy="2922"/>
          </a:xfrm>
        </p:grpSpPr>
        <p:sp>
          <p:nvSpPr>
            <p:cNvPr id="146" name="ExtraShape1"/>
            <p:cNvSpPr>
              <a:spLocks noChangeArrowheads="1"/>
            </p:cNvSpPr>
            <p:nvPr/>
          </p:nvSpPr>
          <p:spPr bwMode="auto">
            <a:xfrm>
              <a:off x="766" y="4769"/>
              <a:ext cx="1835" cy="400"/>
            </a:xfrm>
            <a:prstGeom prst="rect">
              <a:avLst/>
            </a:prstGeom>
            <a:solidFill>
              <a:schemeClr val="accent1"/>
            </a:solidFill>
            <a:ln w="9525">
              <a:noFill/>
              <a:miter lim="800000"/>
            </a:ln>
          </p:spPr>
          <p:txBody>
            <a:bodyPr lIns="68580" tIns="34289" rIns="68580" bIns="34289"/>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355"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51" name="ValueBack2"/>
            <p:cNvSpPr/>
            <p:nvPr/>
          </p:nvSpPr>
          <p:spPr>
            <a:xfrm>
              <a:off x="738" y="2319"/>
              <a:ext cx="1882" cy="1882"/>
            </a:xfrm>
            <a:prstGeom prst="ellipse">
              <a:avLst/>
            </a:prstGeom>
            <a:ln w="1270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lIns="68580" tIns="34289" rIns="68580" bIns="34289"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52" name="ValueShape1"/>
            <p:cNvSpPr/>
            <p:nvPr/>
          </p:nvSpPr>
          <p:spPr>
            <a:xfrm rot="10571852">
              <a:off x="738" y="2319"/>
              <a:ext cx="1882" cy="1882"/>
            </a:xfrm>
            <a:prstGeom prst="arc">
              <a:avLst>
                <a:gd name="adj1" fmla="val 5737072"/>
                <a:gd name="adj2" fmla="val 9147101"/>
              </a:avLst>
            </a:prstGeom>
            <a:solidFill>
              <a:schemeClr val="bg1"/>
            </a:solidFill>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53" name="ValueBack"/>
            <p:cNvSpPr/>
            <p:nvPr/>
          </p:nvSpPr>
          <p:spPr>
            <a:xfrm flipV="1">
              <a:off x="1531" y="4252"/>
              <a:ext cx="295" cy="28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62" name="ValueText2"/>
            <p:cNvSpPr>
              <a:spLocks noChangeArrowheads="1"/>
            </p:cNvSpPr>
            <p:nvPr/>
          </p:nvSpPr>
          <p:spPr bwMode="auto">
            <a:xfrm>
              <a:off x="1496" y="2909"/>
              <a:ext cx="450"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pPr marL="0" marR="0" lvl="0" indent="0" algn="ctr" defTabSz="685165" rtl="0" eaLnBrk="0" fontAlgn="base" latinLnBrk="0" hangingPunct="0">
                <a:lnSpc>
                  <a:spcPct val="100000"/>
                </a:lnSpc>
                <a:spcBef>
                  <a:spcPct val="0"/>
                </a:spcBef>
                <a:spcAft>
                  <a:spcPct val="0"/>
                </a:spcAft>
                <a:buClrTx/>
                <a:buSzTx/>
                <a:buFontTx/>
                <a:buNone/>
                <a:defRPr/>
              </a:pPr>
              <a:r>
                <a:rPr kumimoji="0" lang="en-US" altLang="zh-CN" sz="3000"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rPr>
                <a:t>8%</a:t>
              </a:r>
              <a:endParaRPr kumimoji="0" lang="zh-CN" altLang="zh-CN" sz="1055"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63" name="文本框 162"/>
            <p:cNvSpPr txBox="1">
              <a:spLocks noChangeAspect="1"/>
            </p:cNvSpPr>
            <p:nvPr/>
          </p:nvSpPr>
          <p:spPr>
            <a:xfrm>
              <a:off x="581" y="4697"/>
              <a:ext cx="2197" cy="544"/>
            </a:xfrm>
            <a:prstGeom prst="rect">
              <a:avLst/>
            </a:prstGeom>
            <a:noFill/>
          </p:spPr>
          <p:txBody>
            <a:bodyPr>
              <a:spAutoFit/>
              <a:scene3d>
                <a:camera prst="orthographicFront"/>
                <a:lightRig rig="threePt" dir="t"/>
              </a:scene3d>
              <a:sp3d contourW="12700"/>
            </a:bodyPr>
            <a:lstStyle/>
            <a:p>
              <a:pPr marR="0" algn="ctr" defTabSz="914400">
                <a:buClrTx/>
                <a:buSzTx/>
                <a:buFontTx/>
                <a:defRPr/>
              </a:pPr>
              <a:r>
                <a:rPr kumimoji="0" lang="zh-CN" altLang="en-US" sz="2400" b="1" kern="1200" cap="none" spc="0" normalizeH="0" baseline="0" noProof="1">
                  <a:solidFill>
                    <a:schemeClr val="bg1"/>
                  </a:solidFill>
                  <a:latin typeface="宋体" panose="02010600030101010101" pitchFamily="2" charset="-122"/>
                  <a:ea typeface="宋体" panose="02010600030101010101" pitchFamily="2" charset="-122"/>
                  <a:cs typeface="+mn-cs"/>
                  <a:sym typeface="FZHei-B01S" pitchFamily="2" charset="-122"/>
                </a:rPr>
                <a:t>管线优化</a:t>
              </a:r>
            </a:p>
          </p:txBody>
        </p:sp>
      </p:grpSp>
      <p:grpSp>
        <p:nvGrpSpPr>
          <p:cNvPr id="55305" name="组合 4"/>
          <p:cNvGrpSpPr/>
          <p:nvPr/>
        </p:nvGrpSpPr>
        <p:grpSpPr>
          <a:xfrm>
            <a:off x="2855384" y="1945641"/>
            <a:ext cx="1861396" cy="2483701"/>
            <a:chOff x="3571" y="2308"/>
            <a:chExt cx="2197" cy="2934"/>
          </a:xfrm>
        </p:grpSpPr>
        <p:sp>
          <p:nvSpPr>
            <p:cNvPr id="167" name="ValueShape1"/>
            <p:cNvSpPr/>
            <p:nvPr/>
          </p:nvSpPr>
          <p:spPr>
            <a:xfrm rot="10571852">
              <a:off x="3666" y="2317"/>
              <a:ext cx="1942" cy="1882"/>
            </a:xfrm>
            <a:prstGeom prst="arc">
              <a:avLst>
                <a:gd name="adj1" fmla="val 5737072"/>
                <a:gd name="adj2" fmla="val 10562507"/>
              </a:avLst>
            </a:prstGeom>
            <a:solidFill>
              <a:schemeClr val="bg1"/>
            </a:solidFill>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43" name="ValueBack1"/>
            <p:cNvSpPr/>
            <p:nvPr/>
          </p:nvSpPr>
          <p:spPr>
            <a:xfrm>
              <a:off x="3728" y="2319"/>
              <a:ext cx="1880" cy="1882"/>
            </a:xfrm>
            <a:prstGeom prst="ellipse">
              <a:avLst/>
            </a:prstGeom>
            <a:ln w="1270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lIns="68580" tIns="34289" rIns="68580" bIns="34289"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44" name="ValueShape2"/>
            <p:cNvSpPr/>
            <p:nvPr/>
          </p:nvSpPr>
          <p:spPr>
            <a:xfrm rot="10571852">
              <a:off x="3728" y="2308"/>
              <a:ext cx="1880" cy="1882"/>
            </a:xfrm>
            <a:prstGeom prst="arc">
              <a:avLst>
                <a:gd name="adj1" fmla="val 5597465"/>
                <a:gd name="adj2" fmla="val 10579999"/>
              </a:avLst>
            </a:prstGeom>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45" name="ValueBack"/>
            <p:cNvSpPr/>
            <p:nvPr/>
          </p:nvSpPr>
          <p:spPr>
            <a:xfrm flipV="1">
              <a:off x="4521" y="4252"/>
              <a:ext cx="295" cy="28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47" name="ExtraShape2"/>
            <p:cNvSpPr>
              <a:spLocks noChangeArrowheads="1"/>
            </p:cNvSpPr>
            <p:nvPr/>
          </p:nvSpPr>
          <p:spPr bwMode="auto">
            <a:xfrm>
              <a:off x="3761" y="4769"/>
              <a:ext cx="1822" cy="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89" rIns="68580" bIns="34289"/>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355"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48" name="ValueText2"/>
            <p:cNvSpPr>
              <a:spLocks noChangeArrowheads="1"/>
            </p:cNvSpPr>
            <p:nvPr/>
          </p:nvSpPr>
          <p:spPr bwMode="auto">
            <a:xfrm>
              <a:off x="4357" y="2909"/>
              <a:ext cx="67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pPr marL="0" marR="0" lvl="0" indent="0" algn="ctr" defTabSz="685165" rtl="0" eaLnBrk="0" fontAlgn="base" latinLnBrk="0" hangingPunct="0">
                <a:lnSpc>
                  <a:spcPct val="100000"/>
                </a:lnSpc>
                <a:spcBef>
                  <a:spcPct val="0"/>
                </a:spcBef>
                <a:spcAft>
                  <a:spcPct val="0"/>
                </a:spcAft>
                <a:buClrTx/>
                <a:buSzTx/>
                <a:buFontTx/>
                <a:buNone/>
                <a:defRPr/>
              </a:pPr>
              <a:r>
                <a:rPr kumimoji="0" lang="en-US" altLang="zh-CN" sz="3000"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rPr>
                <a:t>15%</a:t>
              </a:r>
              <a:endParaRPr kumimoji="0" lang="zh-CN" altLang="zh-CN" sz="1055"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64" name="文本框 163"/>
            <p:cNvSpPr txBox="1">
              <a:spLocks noChangeAspect="1"/>
            </p:cNvSpPr>
            <p:nvPr/>
          </p:nvSpPr>
          <p:spPr>
            <a:xfrm>
              <a:off x="3571" y="4698"/>
              <a:ext cx="2197" cy="544"/>
            </a:xfrm>
            <a:prstGeom prst="rect">
              <a:avLst/>
            </a:prstGeom>
            <a:noFill/>
          </p:spPr>
          <p:txBody>
            <a:bodyPr>
              <a:spAutoFit/>
              <a:scene3d>
                <a:camera prst="orthographicFront"/>
                <a:lightRig rig="threePt" dir="t"/>
              </a:scene3d>
              <a:sp3d contourW="12700"/>
            </a:bodyPr>
            <a:lstStyle>
              <a:defPPr>
                <a:defRPr lang="zh-CN"/>
              </a:defPPr>
              <a:lvl1pPr algn="ctr">
                <a:defRPr sz="2400" b="1">
                  <a:solidFill>
                    <a:schemeClr val="bg1"/>
                  </a:solidFill>
                  <a:latin typeface="FZHei-B01S" pitchFamily="2" charset="-122"/>
                  <a:ea typeface="FZHei-B01S"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rPr>
                <a:t>成本控制</a:t>
              </a:r>
            </a:p>
          </p:txBody>
        </p:sp>
      </p:grpSp>
      <p:grpSp>
        <p:nvGrpSpPr>
          <p:cNvPr id="55313" name="组合 5"/>
          <p:cNvGrpSpPr/>
          <p:nvPr/>
        </p:nvGrpSpPr>
        <p:grpSpPr>
          <a:xfrm>
            <a:off x="7444317" y="1944371"/>
            <a:ext cx="1861396" cy="2474388"/>
            <a:chOff x="6784" y="2319"/>
            <a:chExt cx="2197" cy="2923"/>
          </a:xfrm>
        </p:grpSpPr>
        <p:sp>
          <p:nvSpPr>
            <p:cNvPr id="168" name="ValueShape1"/>
            <p:cNvSpPr/>
            <p:nvPr/>
          </p:nvSpPr>
          <p:spPr>
            <a:xfrm rot="10571852">
              <a:off x="6908" y="2387"/>
              <a:ext cx="1955" cy="1880"/>
            </a:xfrm>
            <a:prstGeom prst="arc">
              <a:avLst>
                <a:gd name="adj1" fmla="val 5891043"/>
                <a:gd name="adj2" fmla="val 10109315"/>
              </a:avLst>
            </a:prstGeom>
            <a:solidFill>
              <a:schemeClr val="bg1"/>
            </a:solidFill>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49" name="ExtraShape3"/>
            <p:cNvSpPr>
              <a:spLocks noChangeArrowheads="1"/>
            </p:cNvSpPr>
            <p:nvPr/>
          </p:nvSpPr>
          <p:spPr bwMode="auto">
            <a:xfrm>
              <a:off x="6958" y="4769"/>
              <a:ext cx="1832" cy="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89" rIns="68580" bIns="34289"/>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355"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54" name="ValueBack3"/>
            <p:cNvSpPr/>
            <p:nvPr/>
          </p:nvSpPr>
          <p:spPr>
            <a:xfrm>
              <a:off x="6941" y="2319"/>
              <a:ext cx="1882" cy="1882"/>
            </a:xfrm>
            <a:prstGeom prst="ellipse">
              <a:avLst/>
            </a:prstGeom>
            <a:ln w="1270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lIns="68580" tIns="34289" rIns="68580" bIns="34289"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55" name="ValueShape3"/>
            <p:cNvSpPr/>
            <p:nvPr/>
          </p:nvSpPr>
          <p:spPr>
            <a:xfrm rot="10571852">
              <a:off x="6941" y="2319"/>
              <a:ext cx="1882" cy="1882"/>
            </a:xfrm>
            <a:prstGeom prst="arc">
              <a:avLst>
                <a:gd name="adj1" fmla="val 5862372"/>
                <a:gd name="adj2" fmla="val 10390237"/>
              </a:avLst>
            </a:prstGeom>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56" name="ValueBack"/>
            <p:cNvSpPr/>
            <p:nvPr/>
          </p:nvSpPr>
          <p:spPr>
            <a:xfrm flipV="1">
              <a:off x="7733" y="4252"/>
              <a:ext cx="297" cy="28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57" name="ValueText3"/>
            <p:cNvSpPr>
              <a:spLocks noChangeArrowheads="1"/>
            </p:cNvSpPr>
            <p:nvPr/>
          </p:nvSpPr>
          <p:spPr bwMode="auto">
            <a:xfrm>
              <a:off x="7568" y="2909"/>
              <a:ext cx="67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pPr marL="0" marR="0" lvl="0" indent="0" algn="ctr" defTabSz="685165" rtl="0" eaLnBrk="0" fontAlgn="base" latinLnBrk="0" hangingPunct="0">
                <a:lnSpc>
                  <a:spcPct val="100000"/>
                </a:lnSpc>
                <a:spcBef>
                  <a:spcPct val="0"/>
                </a:spcBef>
                <a:spcAft>
                  <a:spcPct val="0"/>
                </a:spcAft>
                <a:buClrTx/>
                <a:buSzTx/>
                <a:buFontTx/>
                <a:buNone/>
                <a:defRPr/>
              </a:pPr>
              <a:r>
                <a:rPr kumimoji="0" lang="en-US" altLang="zh-CN" sz="3000"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rPr>
                <a:t>22%</a:t>
              </a:r>
              <a:endParaRPr kumimoji="0" lang="zh-CN" altLang="zh-CN" sz="1055"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65" name="文本框 164"/>
            <p:cNvSpPr txBox="1">
              <a:spLocks noChangeAspect="1"/>
            </p:cNvSpPr>
            <p:nvPr/>
          </p:nvSpPr>
          <p:spPr>
            <a:xfrm>
              <a:off x="6784" y="4698"/>
              <a:ext cx="2197" cy="544"/>
            </a:xfrm>
            <a:prstGeom prst="rect">
              <a:avLst/>
            </a:prstGeom>
            <a:noFill/>
          </p:spPr>
          <p:txBody>
            <a:bodyPr>
              <a:spAutoFit/>
              <a:scene3d>
                <a:camera prst="orthographicFront"/>
                <a:lightRig rig="threePt" dir="t"/>
              </a:scene3d>
              <a:sp3d contourW="12700"/>
            </a:bodyPr>
            <a:lstStyle>
              <a:defPPr>
                <a:defRPr lang="zh-CN"/>
              </a:defPPr>
              <a:lvl1pPr algn="ctr">
                <a:defRPr sz="2400" b="1">
                  <a:solidFill>
                    <a:schemeClr val="bg1"/>
                  </a:solidFill>
                  <a:latin typeface="FZHei-B01S" pitchFamily="2" charset="-122"/>
                  <a:ea typeface="FZHei-B01S"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rPr>
                <a:t>缩短工期</a:t>
              </a:r>
            </a:p>
          </p:txBody>
        </p:sp>
      </p:grpSp>
      <p:grpSp>
        <p:nvGrpSpPr>
          <p:cNvPr id="55321" name="组合 6"/>
          <p:cNvGrpSpPr/>
          <p:nvPr/>
        </p:nvGrpSpPr>
        <p:grpSpPr>
          <a:xfrm>
            <a:off x="9672320" y="1946487"/>
            <a:ext cx="2019300" cy="2467187"/>
            <a:chOff x="10083" y="2309"/>
            <a:chExt cx="2385" cy="2914"/>
          </a:xfrm>
        </p:grpSpPr>
        <p:sp>
          <p:nvSpPr>
            <p:cNvPr id="169" name="ValueShape1"/>
            <p:cNvSpPr/>
            <p:nvPr/>
          </p:nvSpPr>
          <p:spPr>
            <a:xfrm rot="10571852">
              <a:off x="10281" y="2309"/>
              <a:ext cx="1880" cy="1880"/>
            </a:xfrm>
            <a:prstGeom prst="arc">
              <a:avLst>
                <a:gd name="adj1" fmla="val 5737072"/>
                <a:gd name="adj2" fmla="val 18239318"/>
              </a:avLst>
            </a:prstGeom>
            <a:solidFill>
              <a:schemeClr val="bg1"/>
            </a:solidFill>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50" name="ExtraShape4"/>
            <p:cNvSpPr>
              <a:spLocks noChangeArrowheads="1"/>
            </p:cNvSpPr>
            <p:nvPr/>
          </p:nvSpPr>
          <p:spPr bwMode="auto">
            <a:xfrm>
              <a:off x="10133" y="4769"/>
              <a:ext cx="2292" cy="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89" rIns="68580" bIns="34289"/>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355"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58" name="ValueBack4"/>
            <p:cNvSpPr/>
            <p:nvPr/>
          </p:nvSpPr>
          <p:spPr>
            <a:xfrm>
              <a:off x="10341" y="2319"/>
              <a:ext cx="1880" cy="1882"/>
            </a:xfrm>
            <a:prstGeom prst="ellipse">
              <a:avLst/>
            </a:prstGeom>
            <a:ln w="1270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lIns="68580" tIns="34289" rIns="68580" bIns="34289"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59" name="ValueShape4"/>
            <p:cNvSpPr/>
            <p:nvPr/>
          </p:nvSpPr>
          <p:spPr>
            <a:xfrm rot="10571852">
              <a:off x="10341" y="2319"/>
              <a:ext cx="1880" cy="1882"/>
            </a:xfrm>
            <a:prstGeom prst="arc">
              <a:avLst>
                <a:gd name="adj1" fmla="val 5496170"/>
                <a:gd name="adj2" fmla="val 18418773"/>
              </a:avLst>
            </a:prstGeom>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60" name="ValueBack"/>
            <p:cNvSpPr/>
            <p:nvPr/>
          </p:nvSpPr>
          <p:spPr>
            <a:xfrm flipV="1">
              <a:off x="11133" y="4252"/>
              <a:ext cx="295" cy="28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61" name="ValueText4"/>
            <p:cNvSpPr>
              <a:spLocks noChangeArrowheads="1"/>
            </p:cNvSpPr>
            <p:nvPr/>
          </p:nvSpPr>
          <p:spPr bwMode="auto">
            <a:xfrm>
              <a:off x="10971" y="2909"/>
              <a:ext cx="67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pPr marL="0" marR="0" lvl="0" indent="0" algn="ctr" defTabSz="685165" rtl="0" eaLnBrk="0" fontAlgn="base" latinLnBrk="0" hangingPunct="0">
                <a:lnSpc>
                  <a:spcPct val="100000"/>
                </a:lnSpc>
                <a:spcBef>
                  <a:spcPct val="0"/>
                </a:spcBef>
                <a:spcAft>
                  <a:spcPct val="0"/>
                </a:spcAft>
                <a:buClrTx/>
                <a:buSzTx/>
                <a:buFontTx/>
                <a:buNone/>
                <a:defRPr/>
              </a:pPr>
              <a:r>
                <a:rPr kumimoji="0" lang="en-US" altLang="zh-CN" sz="3000"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rPr>
                <a:t>60%</a:t>
              </a:r>
              <a:endParaRPr kumimoji="0" lang="zh-CN" altLang="zh-CN" sz="1055"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55328" name="文本框 165"/>
            <p:cNvSpPr txBox="1"/>
            <p:nvPr/>
          </p:nvSpPr>
          <p:spPr>
            <a:xfrm>
              <a:off x="10083" y="4679"/>
              <a:ext cx="2385" cy="544"/>
            </a:xfrm>
            <a:prstGeom prst="rect">
              <a:avLst/>
            </a:prstGeom>
            <a:noFill/>
            <a:ln w="9525">
              <a:noFill/>
            </a:ln>
          </p:spPr>
          <p:txBody>
            <a:bodyPr wrap="none" anchor="t">
              <a:spAutoFit/>
            </a:bodyPr>
            <a:lstStyle/>
            <a:p>
              <a:r>
                <a:rPr lang="zh-CN" altLang="en-US" sz="2400" b="1" dirty="0">
                  <a:solidFill>
                    <a:schemeClr val="bg1"/>
                  </a:solidFill>
                  <a:latin typeface="宋体" panose="02010600030101010101" pitchFamily="2" charset="-122"/>
                  <a:ea typeface="宋体" panose="02010600030101010101" pitchFamily="2" charset="-122"/>
                  <a:sym typeface="FZHei-B01S" pitchFamily="2" charset="-122"/>
                </a:rPr>
                <a:t>减少安装隐患</a:t>
              </a:r>
              <a:endParaRPr lang="zh-CN" altLang="en-US" sz="2400" dirty="0">
                <a:latin typeface="Arial" panose="020B0604020202020204" pitchFamily="34" charset="0"/>
                <a:ea typeface="宋体" panose="02010600030101010101" pitchFamily="2" charset="-122"/>
              </a:endParaRPr>
            </a:p>
          </p:txBody>
        </p:sp>
      </p:grpSp>
      <p:grpSp>
        <p:nvGrpSpPr>
          <p:cNvPr id="55330" name="组合 7"/>
          <p:cNvGrpSpPr/>
          <p:nvPr/>
        </p:nvGrpSpPr>
        <p:grpSpPr>
          <a:xfrm>
            <a:off x="5166784" y="1962573"/>
            <a:ext cx="1859280" cy="2475236"/>
            <a:chOff x="3571" y="2318"/>
            <a:chExt cx="2197" cy="2924"/>
          </a:xfrm>
        </p:grpSpPr>
        <p:sp>
          <p:nvSpPr>
            <p:cNvPr id="9" name="ValueShape1"/>
            <p:cNvSpPr/>
            <p:nvPr/>
          </p:nvSpPr>
          <p:spPr>
            <a:xfrm rot="10571852">
              <a:off x="3666" y="2318"/>
              <a:ext cx="1944" cy="1883"/>
            </a:xfrm>
            <a:prstGeom prst="arc">
              <a:avLst>
                <a:gd name="adj1" fmla="val 5737072"/>
                <a:gd name="adj2" fmla="val 12818859"/>
              </a:avLst>
            </a:prstGeom>
            <a:solidFill>
              <a:schemeClr val="bg1"/>
            </a:solidFill>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0" name="ValueBack1"/>
            <p:cNvSpPr/>
            <p:nvPr/>
          </p:nvSpPr>
          <p:spPr>
            <a:xfrm>
              <a:off x="3729" y="2320"/>
              <a:ext cx="1880" cy="1883"/>
            </a:xfrm>
            <a:prstGeom prst="ellipse">
              <a:avLst/>
            </a:prstGeom>
            <a:ln w="1270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lIns="68580" tIns="34289" rIns="68580" bIns="34289"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1" name="ValueShape2"/>
            <p:cNvSpPr/>
            <p:nvPr/>
          </p:nvSpPr>
          <p:spPr>
            <a:xfrm rot="10571852">
              <a:off x="3729" y="2320"/>
              <a:ext cx="1880" cy="1883"/>
            </a:xfrm>
            <a:prstGeom prst="arc">
              <a:avLst>
                <a:gd name="adj1" fmla="val 5597465"/>
                <a:gd name="adj2" fmla="val 12878065"/>
              </a:avLst>
            </a:prstGeom>
            <a:ln w="127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2" name="ValueBack"/>
            <p:cNvSpPr/>
            <p:nvPr/>
          </p:nvSpPr>
          <p:spPr>
            <a:xfrm flipV="1">
              <a:off x="4521" y="4252"/>
              <a:ext cx="295" cy="28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1">
                <a:ln>
                  <a:noFill/>
                </a:ln>
                <a:solidFill>
                  <a:schemeClr val="bg1"/>
                </a:solidFill>
                <a:effectLst/>
                <a:uLnTx/>
                <a:uFillTx/>
                <a:latin typeface="宋体" panose="02010600030101010101" pitchFamily="2" charset="-122"/>
                <a:ea typeface="+mn-ea"/>
                <a:cs typeface="+mn-cs"/>
                <a:sym typeface="FZHei-B01S" pitchFamily="2" charset="-122"/>
              </a:endParaRPr>
            </a:p>
          </p:txBody>
        </p:sp>
        <p:sp>
          <p:nvSpPr>
            <p:cNvPr id="13" name="ExtraShape2"/>
            <p:cNvSpPr>
              <a:spLocks noChangeArrowheads="1"/>
            </p:cNvSpPr>
            <p:nvPr/>
          </p:nvSpPr>
          <p:spPr bwMode="auto">
            <a:xfrm>
              <a:off x="3761" y="4770"/>
              <a:ext cx="1823" cy="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89" rIns="68580" bIns="34289"/>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355"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4" name="ValueText2"/>
            <p:cNvSpPr>
              <a:spLocks noChangeArrowheads="1"/>
            </p:cNvSpPr>
            <p:nvPr/>
          </p:nvSpPr>
          <p:spPr bwMode="auto">
            <a:xfrm>
              <a:off x="4356" y="2910"/>
              <a:ext cx="67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pPr marL="0" marR="0" lvl="0" indent="0" algn="ctr" defTabSz="685165" rtl="0" eaLnBrk="0" fontAlgn="base" latinLnBrk="0" hangingPunct="0">
                <a:lnSpc>
                  <a:spcPct val="100000"/>
                </a:lnSpc>
                <a:spcBef>
                  <a:spcPct val="0"/>
                </a:spcBef>
                <a:spcAft>
                  <a:spcPct val="0"/>
                </a:spcAft>
                <a:buClrTx/>
                <a:buSzTx/>
                <a:buFontTx/>
                <a:buNone/>
                <a:defRPr/>
              </a:pPr>
              <a:r>
                <a:rPr kumimoji="0" lang="en-US" altLang="zh-CN" sz="3000"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rPr>
                <a:t>31%</a:t>
              </a:r>
              <a:endParaRPr kumimoji="0" lang="zh-CN" altLang="zh-CN" sz="1055" b="0" i="0" u="none" strike="noStrike" kern="1200" cap="none" spc="0" normalizeH="0" baseline="0" noProof="1">
                <a:ln>
                  <a:noFill/>
                </a:ln>
                <a:solidFill>
                  <a:schemeClr val="accent1"/>
                </a:solidFill>
                <a:effectLst/>
                <a:uLnTx/>
                <a:uFillTx/>
                <a:latin typeface="宋体" panose="02010600030101010101" pitchFamily="2" charset="-122"/>
                <a:ea typeface="宋体" panose="02010600030101010101" pitchFamily="2" charset="-122"/>
                <a:cs typeface="+mn-cs"/>
                <a:sym typeface="FZHei-B01S" pitchFamily="2" charset="-122"/>
              </a:endParaRPr>
            </a:p>
          </p:txBody>
        </p:sp>
        <p:sp>
          <p:nvSpPr>
            <p:cNvPr id="15" name="文本框 14"/>
            <p:cNvSpPr txBox="1">
              <a:spLocks noChangeAspect="1"/>
            </p:cNvSpPr>
            <p:nvPr/>
          </p:nvSpPr>
          <p:spPr>
            <a:xfrm>
              <a:off x="3571" y="4698"/>
              <a:ext cx="2197" cy="544"/>
            </a:xfrm>
            <a:prstGeom prst="rect">
              <a:avLst/>
            </a:prstGeom>
            <a:noFill/>
          </p:spPr>
          <p:txBody>
            <a:bodyPr>
              <a:spAutoFit/>
              <a:scene3d>
                <a:camera prst="orthographicFront"/>
                <a:lightRig rig="threePt" dir="t"/>
              </a:scene3d>
              <a:sp3d contourW="12700"/>
            </a:bodyPr>
            <a:lstStyle>
              <a:defPPr>
                <a:defRPr lang="zh-CN"/>
              </a:defPPr>
              <a:lvl1pPr algn="ctr">
                <a:defRPr sz="2400" b="1">
                  <a:solidFill>
                    <a:schemeClr val="bg1"/>
                  </a:solidFill>
                  <a:latin typeface="FZHei-B01S" pitchFamily="2" charset="-122"/>
                  <a:ea typeface="FZHei-B01S"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cs typeface="+mn-cs"/>
                  <a:sym typeface="FZHei-B01S" pitchFamily="2" charset="-122"/>
                </a:rPr>
                <a:t>沟通协调</a:t>
              </a:r>
            </a:p>
          </p:txBody>
        </p:sp>
      </p:grpSp>
      <p:sp>
        <p:nvSpPr>
          <p:cNvPr id="3" name="文本框 2"/>
          <p:cNvSpPr txBox="1"/>
          <p:nvPr/>
        </p:nvSpPr>
        <p:spPr>
          <a:xfrm>
            <a:off x="573405" y="5010785"/>
            <a:ext cx="10993120" cy="1198880"/>
          </a:xfrm>
          <a:prstGeom prst="rect">
            <a:avLst/>
          </a:prstGeom>
          <a:noFill/>
        </p:spPr>
        <p:txBody>
          <a:bodyPr wrap="square" rtlCol="0" anchor="t">
            <a:spAutoFit/>
          </a:bodyPr>
          <a:lstStyle/>
          <a:p>
            <a:r>
              <a:rPr lang="en-US" altLang="zh-CN"/>
              <a:t>        </a:t>
            </a:r>
            <a:r>
              <a:rPr lang="zh-CN" altLang="en-US"/>
              <a:t>需要通过BIM技术的运用，提升经济管理、风险管理和安全管理等数据源收集的效率，并能够通过集中信息处理方法，让信息传递、分发、分析和管理过程实现“标准化”、“电算化”和“精细化”，甚至可以运用传感器植入建筑物的方式，对建筑物进行全方位实时监控，从而提高工程施工决策效率，改变传统的轨道交通施工技术。</a:t>
            </a:r>
          </a:p>
        </p:txBody>
      </p:sp>
      <p:sp>
        <p:nvSpPr>
          <p:cNvPr id="5" name="TextBox 1"/>
          <p:cNvSpPr txBox="1"/>
          <p:nvPr/>
        </p:nvSpPr>
        <p:spPr>
          <a:xfrm>
            <a:off x="300567" y="114300"/>
            <a:ext cx="54842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一、</a:t>
            </a:r>
            <a:r>
              <a:rPr lang="en-US" altLang="zh-CN" sz="2400" dirty="0">
                <a:solidFill>
                  <a:schemeClr val="bg1"/>
                </a:solidFill>
                <a:latin typeface="微软雅黑" panose="020B0503020204020204" charset="-122"/>
                <a:ea typeface="微软雅黑" panose="020B0503020204020204" charset="-122"/>
                <a:sym typeface="+mn-ea"/>
              </a:rPr>
              <a:t>BIM</a:t>
            </a:r>
            <a:r>
              <a:rPr lang="zh-CN" altLang="en-US" sz="2400" dirty="0">
                <a:solidFill>
                  <a:schemeClr val="bg1"/>
                </a:solidFill>
                <a:latin typeface="微软雅黑" panose="020B0503020204020204" charset="-122"/>
                <a:ea typeface="微软雅黑" panose="020B0503020204020204" charset="-122"/>
                <a:sym typeface="+mn-ea"/>
              </a:rPr>
              <a:t>在地铁施工中的现状及需求</a:t>
            </a:r>
            <a:endParaRPr lang="zh-CN" altLang="en-US" sz="24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lvl="0" indent="-342900" algn="l">
              <a:buClrTx/>
              <a:buSzTx/>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1.3 BIM技术在地铁施工中的需求</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圆角矩形 39"/>
          <p:cNvSpPr/>
          <p:nvPr/>
        </p:nvSpPr>
        <p:spPr>
          <a:xfrm>
            <a:off x="4734984" y="3041651"/>
            <a:ext cx="6477000" cy="529167"/>
          </a:xfrm>
          <a:prstGeom prst="roundRect">
            <a:avLst>
              <a:gd name="adj" fmla="val 11926"/>
            </a:avLst>
          </a:prstGeom>
          <a:gradFill rotWithShape="1">
            <a:gsLst>
              <a:gs pos="0">
                <a:srgbClr val="E60020"/>
              </a:gs>
              <a:gs pos="100000">
                <a:srgbClr val="8E0000"/>
              </a:gs>
            </a:gsLst>
            <a:lin ang="54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60418" name="Text Box 10"/>
          <p:cNvSpPr txBox="1"/>
          <p:nvPr/>
        </p:nvSpPr>
        <p:spPr>
          <a:xfrm>
            <a:off x="243417" y="552451"/>
            <a:ext cx="5655733" cy="1322070"/>
          </a:xfrm>
          <a:prstGeom prst="rect">
            <a:avLst/>
          </a:prstGeom>
          <a:noFill/>
          <a:ln w="9525">
            <a:noFill/>
          </a:ln>
        </p:spPr>
        <p:txBody>
          <a:bodyPr anchor="t">
            <a:spAutoFit/>
          </a:bodyPr>
          <a:lstStyle/>
          <a:p>
            <a:pPr latinLnBrk="1"/>
            <a:r>
              <a:rPr lang="en-US" altLang="ko-KR" sz="8000" b="1" dirty="0">
                <a:solidFill>
                  <a:srgbClr val="5F5F5F"/>
                </a:solidFill>
                <a:latin typeface="Times New Roman" panose="02020603050405020304" pitchFamily="18" charset="0"/>
                <a:ea typeface="Malgun Gothic" panose="020B0503020000020004" pitchFamily="34" charset="-127"/>
              </a:rPr>
              <a:t>Contents</a:t>
            </a:r>
          </a:p>
        </p:txBody>
      </p:sp>
      <p:sp>
        <p:nvSpPr>
          <p:cNvPr id="60419" name="TextBox 1"/>
          <p:cNvSpPr txBox="1"/>
          <p:nvPr/>
        </p:nvSpPr>
        <p:spPr>
          <a:xfrm>
            <a:off x="243417" y="88900"/>
            <a:ext cx="2220383" cy="501650"/>
          </a:xfrm>
          <a:prstGeom prst="rect">
            <a:avLst/>
          </a:prstGeom>
          <a:noFill/>
          <a:ln w="9525">
            <a:noFill/>
          </a:ln>
        </p:spPr>
        <p:txBody>
          <a:bodyPr anchor="t">
            <a:spAutoFit/>
          </a:bodyPr>
          <a:lstStyle/>
          <a:p>
            <a:r>
              <a:rPr lang="zh-CN" altLang="en-US" sz="2665" dirty="0">
                <a:solidFill>
                  <a:schemeClr val="bg1"/>
                </a:solidFill>
                <a:latin typeface="微软雅黑" panose="020B0503020204020204" charset="-122"/>
                <a:ea typeface="微软雅黑" panose="020B0503020204020204" charset="-122"/>
              </a:rPr>
              <a:t>目 录</a:t>
            </a:r>
          </a:p>
        </p:txBody>
      </p:sp>
      <p:pic>
        <p:nvPicPr>
          <p:cNvPr id="60420"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83" y="2950633"/>
            <a:ext cx="3835400" cy="3090333"/>
          </a:xfrm>
          <a:prstGeom prst="rect">
            <a:avLst/>
          </a:prstGeom>
          <a:noFill/>
          <a:ln w="9525">
            <a:noFill/>
          </a:ln>
        </p:spPr>
      </p:pic>
      <p:grpSp>
        <p:nvGrpSpPr>
          <p:cNvPr id="60421" name="组合 3"/>
          <p:cNvGrpSpPr/>
          <p:nvPr/>
        </p:nvGrpSpPr>
        <p:grpSpPr>
          <a:xfrm>
            <a:off x="4734984" y="3041651"/>
            <a:ext cx="6477000" cy="527049"/>
            <a:chOff x="5117539" y="1255093"/>
            <a:chExt cx="2520000" cy="396000"/>
          </a:xfrm>
        </p:grpSpPr>
        <p:sp>
          <p:nvSpPr>
            <p:cNvPr id="60422" name="圆角矩形 4"/>
            <p:cNvSpPr/>
            <p:nvPr/>
          </p:nvSpPr>
          <p:spPr>
            <a:xfrm>
              <a:off x="5117539" y="1255093"/>
              <a:ext cx="2520000" cy="396000"/>
            </a:xfrm>
            <a:prstGeom prst="roundRect">
              <a:avLst>
                <a:gd name="adj" fmla="val 11926"/>
              </a:avLst>
            </a:prstGeom>
            <a:gradFill rotWithShape="1">
              <a:gsLst>
                <a:gs pos="0">
                  <a:srgbClr val="E0001E"/>
                </a:gs>
                <a:gs pos="100000">
                  <a:srgbClr val="9D0005"/>
                </a:gs>
              </a:gsLst>
              <a:lin ang="54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60423" name="矩形 5"/>
            <p:cNvSpPr/>
            <p:nvPr/>
          </p:nvSpPr>
          <p:spPr>
            <a:xfrm>
              <a:off x="5315009" y="1283697"/>
              <a:ext cx="2125060" cy="315846"/>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二、BIM技术应用标准体系的构建</a:t>
              </a:r>
            </a:p>
          </p:txBody>
        </p:sp>
      </p:grpSp>
      <p:grpSp>
        <p:nvGrpSpPr>
          <p:cNvPr id="60424" name="组合 7"/>
          <p:cNvGrpSpPr/>
          <p:nvPr/>
        </p:nvGrpSpPr>
        <p:grpSpPr>
          <a:xfrm>
            <a:off x="4734984" y="2315633"/>
            <a:ext cx="6477000" cy="529167"/>
            <a:chOff x="5117539" y="765638"/>
            <a:chExt cx="2520000" cy="396000"/>
          </a:xfrm>
        </p:grpSpPr>
        <p:sp>
          <p:nvSpPr>
            <p:cNvPr id="60425" name="圆角矩形 8"/>
            <p:cNvSpPr/>
            <p:nvPr/>
          </p:nvSpPr>
          <p:spPr>
            <a:xfrm>
              <a:off x="5117539" y="765638"/>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60426" name="矩形 9"/>
            <p:cNvSpPr/>
            <p:nvPr/>
          </p:nvSpPr>
          <p:spPr>
            <a:xfrm>
              <a:off x="5315049" y="794361"/>
              <a:ext cx="2124979" cy="314582"/>
            </a:xfrm>
            <a:prstGeom prst="rect">
              <a:avLst/>
            </a:prstGeom>
            <a:noFill/>
            <a:ln w="9525">
              <a:noFill/>
            </a:ln>
          </p:spPr>
          <p:txBody>
            <a:bodyPr anchor="t">
              <a:spAutoFit/>
            </a:bodyPr>
            <a:lstStyle/>
            <a:p>
              <a:pPr marL="0" lvl="1" indent="0" algn="ctr" defTabSz="914400" eaLnBrk="1" hangingPunct="1">
                <a:buClr>
                  <a:schemeClr val="tx1"/>
                </a:buClr>
                <a:tabLst>
                  <a:tab pos="228600" algn="l"/>
                </a:tabLst>
              </a:pPr>
              <a:endParaRPr lang="zh-CN" altLang="en-US" sz="2135" dirty="0">
                <a:solidFill>
                  <a:schemeClr val="bg1"/>
                </a:solidFill>
                <a:latin typeface="微软雅黑" panose="020B0503020204020204" charset="-122"/>
                <a:ea typeface="微软雅黑" panose="020B0503020204020204" charset="-122"/>
              </a:endParaRPr>
            </a:p>
          </p:txBody>
        </p:sp>
      </p:grpSp>
      <p:grpSp>
        <p:nvGrpSpPr>
          <p:cNvPr id="60427" name="组合 10"/>
          <p:cNvGrpSpPr/>
          <p:nvPr/>
        </p:nvGrpSpPr>
        <p:grpSpPr>
          <a:xfrm>
            <a:off x="4734984" y="3793067"/>
            <a:ext cx="6477000" cy="529167"/>
            <a:chOff x="5117538" y="1744548"/>
            <a:chExt cx="2520000" cy="396000"/>
          </a:xfrm>
        </p:grpSpPr>
        <p:sp>
          <p:nvSpPr>
            <p:cNvPr id="60428" name="圆角矩形 11"/>
            <p:cNvSpPr/>
            <p:nvPr/>
          </p:nvSpPr>
          <p:spPr>
            <a:xfrm>
              <a:off x="5117538" y="1744548"/>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60429" name="矩形 12"/>
            <p:cNvSpPr/>
            <p:nvPr/>
          </p:nvSpPr>
          <p:spPr>
            <a:xfrm>
              <a:off x="5315008" y="1773060"/>
              <a:ext cx="2070530" cy="314582"/>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三、BIM工程综合管理平台</a:t>
              </a:r>
            </a:p>
          </p:txBody>
        </p:sp>
      </p:grpSp>
      <p:grpSp>
        <p:nvGrpSpPr>
          <p:cNvPr id="60430" name="组合 13"/>
          <p:cNvGrpSpPr/>
          <p:nvPr/>
        </p:nvGrpSpPr>
        <p:grpSpPr>
          <a:xfrm>
            <a:off x="4734984" y="4546600"/>
            <a:ext cx="6477000" cy="524933"/>
            <a:chOff x="5117538" y="2234003"/>
            <a:chExt cx="2520000" cy="396000"/>
          </a:xfrm>
        </p:grpSpPr>
        <p:sp>
          <p:nvSpPr>
            <p:cNvPr id="60431" name="圆角矩形 14"/>
            <p:cNvSpPr/>
            <p:nvPr/>
          </p:nvSpPr>
          <p:spPr>
            <a:xfrm>
              <a:off x="5117538" y="223400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60432" name="矩形 15"/>
            <p:cNvSpPr/>
            <p:nvPr/>
          </p:nvSpPr>
          <p:spPr>
            <a:xfrm>
              <a:off x="5315008" y="2262653"/>
              <a:ext cx="2070530" cy="317119"/>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四、BIM应用策划实例</a:t>
              </a:r>
            </a:p>
          </p:txBody>
        </p:sp>
      </p:grpSp>
      <p:sp>
        <p:nvSpPr>
          <p:cNvPr id="60433" name="矩形 40"/>
          <p:cNvSpPr/>
          <p:nvPr/>
        </p:nvSpPr>
        <p:spPr>
          <a:xfrm>
            <a:off x="5242984" y="2353733"/>
            <a:ext cx="5842000" cy="420370"/>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一、</a:t>
            </a:r>
            <a:r>
              <a:rPr lang="en-US" altLang="zh-CN" sz="2135" dirty="0">
                <a:solidFill>
                  <a:schemeClr val="bg1"/>
                </a:solidFill>
                <a:latin typeface="微软雅黑" panose="020B0503020204020204" charset="-122"/>
                <a:ea typeface="微软雅黑" panose="020B0503020204020204" charset="-122"/>
              </a:rPr>
              <a:t>BIM</a:t>
            </a:r>
            <a:r>
              <a:rPr lang="zh-CN" altLang="en-US" sz="2135" dirty="0">
                <a:solidFill>
                  <a:schemeClr val="bg1"/>
                </a:solidFill>
                <a:latin typeface="微软雅黑" panose="020B0503020204020204" charset="-122"/>
                <a:ea typeface="微软雅黑" panose="020B0503020204020204" charset="-122"/>
              </a:rPr>
              <a:t>在地铁施工中的现状及需求</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p:nvPr/>
        </p:nvSpPr>
        <p:spPr>
          <a:xfrm>
            <a:off x="374651" y="1820333"/>
            <a:ext cx="2398183" cy="527051"/>
          </a:xfrm>
          <a:prstGeom prst="rect">
            <a:avLst/>
          </a:prstGeom>
          <a:solidFill>
            <a:schemeClr val="accent1"/>
          </a:solidFill>
          <a:ln w="9525">
            <a:noFill/>
          </a:ln>
        </p:spPr>
        <p:txBody>
          <a:bodyPr wrap="none" anchor="ctr"/>
          <a:lstStyle/>
          <a:p>
            <a:pPr>
              <a:buFont typeface="Wingdings" panose="05000000000000000000" pitchFamily="2" charset="2"/>
              <a:buChar char="n"/>
            </a:pPr>
            <a:r>
              <a:rPr lang="zh-CN" altLang="en-US" sz="1600" b="1" dirty="0">
                <a:solidFill>
                  <a:schemeClr val="bg1"/>
                </a:solidFill>
                <a:latin typeface="微软雅黑" panose="020B0503020204020204" charset="-122"/>
                <a:ea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rPr>
              <a:t>实施策划原则</a:t>
            </a:r>
          </a:p>
        </p:txBody>
      </p:sp>
      <p:sp>
        <p:nvSpPr>
          <p:cNvPr id="7" name="矩形 6"/>
          <p:cNvSpPr/>
          <p:nvPr/>
        </p:nvSpPr>
        <p:spPr>
          <a:xfrm>
            <a:off x="374651" y="2347384"/>
            <a:ext cx="2391833" cy="1568450"/>
          </a:xfrm>
          <a:prstGeom prst="rect">
            <a:avLst/>
          </a:prstGeom>
          <a:solidFill>
            <a:schemeClr val="tx2">
              <a:lumMod val="20000"/>
              <a:lumOff val="80000"/>
            </a:schemeClr>
          </a:solidFill>
        </p:spPr>
        <p:txBody>
          <a:bodyPr wrap="square">
            <a:spAutoFit/>
          </a:bodyPr>
          <a:lstStyle/>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宋体" panose="02010600030101010101" pitchFamily="2" charset="-122"/>
              </a:rPr>
              <a:t>规范化深化设计</a:t>
            </a:r>
            <a:endParaRPr kumimoji="0" lang="en-US" altLang="zh-CN"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宋体" panose="02010600030101010101" pitchFamily="2" charset="-122"/>
            </a:endParaRP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mn-cs"/>
              </a:rPr>
              <a:t>工厂化加工</a:t>
            </a:r>
            <a:endParaRPr kumimoji="0" lang="en-US" altLang="zh-CN"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mn-cs"/>
            </a:endParaRP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mn-cs"/>
              </a:rPr>
              <a:t>装配化施工</a:t>
            </a:r>
            <a:endParaRPr kumimoji="0" lang="en-US" altLang="zh-CN"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mn-cs"/>
            </a:endParaRP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mn-cs"/>
              </a:rPr>
              <a:t>信息化管理</a:t>
            </a:r>
            <a:endParaRPr kumimoji="0" lang="en-US" altLang="zh-CN" sz="1600"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mn-cs"/>
            </a:endParaRPr>
          </a:p>
        </p:txBody>
      </p:sp>
      <p:sp>
        <p:nvSpPr>
          <p:cNvPr id="13" name="椭圆 12"/>
          <p:cNvSpPr/>
          <p:nvPr/>
        </p:nvSpPr>
        <p:spPr>
          <a:xfrm>
            <a:off x="3244850" y="1113367"/>
            <a:ext cx="1631951" cy="76835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rPr>
              <a:t>资源</a:t>
            </a: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rPr>
              <a:t>配置</a:t>
            </a:r>
          </a:p>
        </p:txBody>
      </p:sp>
      <p:sp>
        <p:nvSpPr>
          <p:cNvPr id="14" name="椭圆 13"/>
          <p:cNvSpPr/>
          <p:nvPr/>
        </p:nvSpPr>
        <p:spPr>
          <a:xfrm>
            <a:off x="5416550" y="1049867"/>
            <a:ext cx="1534584" cy="895351"/>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建模范围</a:t>
            </a:r>
          </a:p>
        </p:txBody>
      </p:sp>
      <p:sp>
        <p:nvSpPr>
          <p:cNvPr id="15" name="椭圆 14"/>
          <p:cNvSpPr/>
          <p:nvPr/>
        </p:nvSpPr>
        <p:spPr>
          <a:xfrm>
            <a:off x="7450667" y="1018117"/>
            <a:ext cx="1631951" cy="958851"/>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实施</a:t>
            </a: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管理</a:t>
            </a:r>
          </a:p>
        </p:txBody>
      </p:sp>
      <p:sp>
        <p:nvSpPr>
          <p:cNvPr id="17" name="椭圆 16"/>
          <p:cNvSpPr/>
          <p:nvPr/>
        </p:nvSpPr>
        <p:spPr>
          <a:xfrm>
            <a:off x="9770534" y="1049867"/>
            <a:ext cx="1634067" cy="960967"/>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16" name="下箭头 15"/>
          <p:cNvSpPr/>
          <p:nvPr/>
        </p:nvSpPr>
        <p:spPr>
          <a:xfrm>
            <a:off x="3947583" y="1839383"/>
            <a:ext cx="146051" cy="533400"/>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18" name="圆角矩形 17"/>
          <p:cNvSpPr/>
          <p:nvPr/>
        </p:nvSpPr>
        <p:spPr>
          <a:xfrm>
            <a:off x="3244850" y="2406650"/>
            <a:ext cx="575733" cy="230293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软硬件配置</a:t>
            </a:r>
          </a:p>
        </p:txBody>
      </p:sp>
      <p:sp>
        <p:nvSpPr>
          <p:cNvPr id="20" name="圆角矩形 19"/>
          <p:cNvSpPr/>
          <p:nvPr/>
        </p:nvSpPr>
        <p:spPr>
          <a:xfrm>
            <a:off x="3831167" y="2406650"/>
            <a:ext cx="577851" cy="230293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人员架构</a:t>
            </a:r>
          </a:p>
        </p:txBody>
      </p:sp>
      <p:sp>
        <p:nvSpPr>
          <p:cNvPr id="21" name="圆角矩形 20"/>
          <p:cNvSpPr/>
          <p:nvPr/>
        </p:nvSpPr>
        <p:spPr>
          <a:xfrm>
            <a:off x="4428067" y="2406650"/>
            <a:ext cx="575733" cy="230293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建模标准</a:t>
            </a:r>
          </a:p>
        </p:txBody>
      </p:sp>
      <p:sp>
        <p:nvSpPr>
          <p:cNvPr id="19" name="下箭头 18"/>
          <p:cNvSpPr/>
          <p:nvPr/>
        </p:nvSpPr>
        <p:spPr>
          <a:xfrm>
            <a:off x="6112934" y="1945217"/>
            <a:ext cx="143933" cy="427567"/>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22" name="圆角矩形 21"/>
          <p:cNvSpPr/>
          <p:nvPr/>
        </p:nvSpPr>
        <p:spPr>
          <a:xfrm>
            <a:off x="5412317" y="2417234"/>
            <a:ext cx="575733" cy="2305051"/>
          </a:xfrm>
          <a:prstGeom prst="round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临时设施</a:t>
            </a:r>
          </a:p>
        </p:txBody>
      </p:sp>
      <p:sp>
        <p:nvSpPr>
          <p:cNvPr id="23" name="圆角矩形 22"/>
          <p:cNvSpPr/>
          <p:nvPr/>
        </p:nvSpPr>
        <p:spPr>
          <a:xfrm>
            <a:off x="6034617" y="2398183"/>
            <a:ext cx="1003300" cy="2324100"/>
          </a:xfrm>
          <a:prstGeom prst="round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rPr>
              <a:t>车站及附属结构</a:t>
            </a:r>
          </a:p>
        </p:txBody>
      </p:sp>
      <p:sp>
        <p:nvSpPr>
          <p:cNvPr id="30" name="下箭头 29"/>
          <p:cNvSpPr/>
          <p:nvPr/>
        </p:nvSpPr>
        <p:spPr>
          <a:xfrm>
            <a:off x="8159750" y="1983317"/>
            <a:ext cx="143933" cy="389467"/>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31" name="圆角矩形 30"/>
          <p:cNvSpPr/>
          <p:nvPr/>
        </p:nvSpPr>
        <p:spPr>
          <a:xfrm>
            <a:off x="7401983" y="2406650"/>
            <a:ext cx="575733" cy="2302933"/>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安全管控</a:t>
            </a:r>
          </a:p>
        </p:txBody>
      </p:sp>
      <p:sp>
        <p:nvSpPr>
          <p:cNvPr id="32" name="圆角矩形 31"/>
          <p:cNvSpPr/>
          <p:nvPr/>
        </p:nvSpPr>
        <p:spPr>
          <a:xfrm>
            <a:off x="8026401" y="2417234"/>
            <a:ext cx="577851" cy="2305051"/>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质量管控</a:t>
            </a:r>
          </a:p>
        </p:txBody>
      </p:sp>
      <p:sp>
        <p:nvSpPr>
          <p:cNvPr id="33" name="圆角矩形 32"/>
          <p:cNvSpPr/>
          <p:nvPr/>
        </p:nvSpPr>
        <p:spPr>
          <a:xfrm>
            <a:off x="8655050" y="2417234"/>
            <a:ext cx="577851" cy="2305051"/>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进度管理</a:t>
            </a:r>
          </a:p>
        </p:txBody>
      </p:sp>
      <p:sp>
        <p:nvSpPr>
          <p:cNvPr id="34" name="圆角矩形 33"/>
          <p:cNvSpPr/>
          <p:nvPr/>
        </p:nvSpPr>
        <p:spPr>
          <a:xfrm>
            <a:off x="9410701" y="2417234"/>
            <a:ext cx="474133" cy="2307167"/>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盾构机管控</a:t>
            </a:r>
          </a:p>
        </p:txBody>
      </p:sp>
      <p:sp>
        <p:nvSpPr>
          <p:cNvPr id="35" name="圆角矩形 34"/>
          <p:cNvSpPr/>
          <p:nvPr/>
        </p:nvSpPr>
        <p:spPr>
          <a:xfrm>
            <a:off x="9935634" y="2406650"/>
            <a:ext cx="963084" cy="231775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rPr>
              <a:t>综合监控系统平台</a:t>
            </a:r>
          </a:p>
        </p:txBody>
      </p:sp>
      <p:sp>
        <p:nvSpPr>
          <p:cNvPr id="36" name="圆角矩形 35"/>
          <p:cNvSpPr/>
          <p:nvPr/>
        </p:nvSpPr>
        <p:spPr>
          <a:xfrm>
            <a:off x="10949517" y="2406650"/>
            <a:ext cx="948267" cy="2315633"/>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建设钢筋集中加工场</a:t>
            </a:r>
          </a:p>
        </p:txBody>
      </p:sp>
      <p:sp>
        <p:nvSpPr>
          <p:cNvPr id="37" name="下箭头 36"/>
          <p:cNvSpPr/>
          <p:nvPr/>
        </p:nvSpPr>
        <p:spPr>
          <a:xfrm>
            <a:off x="10547350" y="2010834"/>
            <a:ext cx="143933" cy="361951"/>
          </a:xfrm>
          <a:prstGeom prst="downArrow">
            <a:avLst/>
          </a:prstGeom>
          <a:solidFill>
            <a:schemeClr val="accent6">
              <a:lumMod val="60000"/>
              <a:lumOff val="40000"/>
            </a:schemeClr>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61473" name="文本框 4"/>
          <p:cNvSpPr txBox="1"/>
          <p:nvPr/>
        </p:nvSpPr>
        <p:spPr>
          <a:xfrm>
            <a:off x="10062845" y="1082675"/>
            <a:ext cx="1312333" cy="829945"/>
          </a:xfrm>
          <a:prstGeom prst="rect">
            <a:avLst/>
          </a:prstGeom>
          <a:noFill/>
          <a:ln w="9525">
            <a:noFill/>
          </a:ln>
        </p:spPr>
        <p:txBody>
          <a:bodyPr anchor="t">
            <a:spAutoFit/>
          </a:bodyPr>
          <a:lstStyle/>
          <a:p>
            <a:r>
              <a:rPr lang="zh-CN" altLang="en-US" sz="2400" dirty="0">
                <a:latin typeface="微软雅黑" panose="020B0503020204020204" charset="-122"/>
                <a:ea typeface="微软雅黑" panose="020B0503020204020204" charset="-122"/>
              </a:rPr>
              <a:t>专项创新应用</a:t>
            </a:r>
            <a:endParaRPr lang="zh-CN" altLang="en-US" sz="2400" dirty="0">
              <a:latin typeface="Arial" panose="020B0604020202020204" pitchFamily="34" charset="0"/>
              <a:ea typeface="宋体" panose="02010600030101010101" pitchFamily="2" charset="-122"/>
            </a:endParaRPr>
          </a:p>
        </p:txBody>
      </p:sp>
      <p:sp>
        <p:nvSpPr>
          <p:cNvPr id="5" name="TextBox 1"/>
          <p:cNvSpPr txBox="1"/>
          <p:nvPr/>
        </p:nvSpPr>
        <p:spPr>
          <a:xfrm>
            <a:off x="300355" y="114300"/>
            <a:ext cx="5484495" cy="460375"/>
          </a:xfrm>
          <a:prstGeom prst="rect">
            <a:avLst/>
          </a:prstGeom>
          <a:noFill/>
          <a:ln w="9525">
            <a:noFill/>
          </a:ln>
        </p:spPr>
        <p:txBody>
          <a:bodyPr wrap="square"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二、BIM技术应用标准体系的构建</a:t>
            </a:r>
            <a:endParaRPr lang="zh-CN" altLang="en-US" sz="2400" dirty="0">
              <a:solidFill>
                <a:schemeClr val="bg1"/>
              </a:solidFill>
              <a:latin typeface="微软雅黑" panose="020B0503020204020204" charset="-122"/>
              <a:ea typeface="微软雅黑" panose="020B0503020204020204" charset="-122"/>
            </a:endParaRPr>
          </a:p>
        </p:txBody>
      </p:sp>
      <p:grpSp>
        <p:nvGrpSpPr>
          <p:cNvPr id="52226" name="Group 16"/>
          <p:cNvGrpSpPr/>
          <p:nvPr/>
        </p:nvGrpSpPr>
        <p:grpSpPr>
          <a:xfrm>
            <a:off x="8799195" y="5121275"/>
            <a:ext cx="2965450" cy="1062355"/>
            <a:chOff x="0" y="-2"/>
            <a:chExt cx="1555" cy="2179"/>
          </a:xfrm>
        </p:grpSpPr>
        <p:sp>
          <p:nvSpPr>
            <p:cNvPr id="4" name="AutoShape 17"/>
            <p:cNvSpPr/>
            <p:nvPr/>
          </p:nvSpPr>
          <p:spPr>
            <a:xfrm rot="5400000">
              <a:off x="-413" y="413"/>
              <a:ext cx="2177" cy="1351"/>
            </a:xfrm>
            <a:custGeom>
              <a:avLst/>
              <a:gdLst>
                <a:gd name="txL" fmla="*/ 2887 w 21600"/>
                <a:gd name="txT" fmla="*/ 2894 h 21600"/>
                <a:gd name="txR" fmla="*/ 18713 w 21600"/>
                <a:gd name="txB" fmla="*/ 18706 h 21600"/>
              </a:gdLst>
              <a:ahLst/>
              <a:cxnLst>
                <a:cxn ang="0">
                  <a:pos x="2067" y="676"/>
                </a:cxn>
                <a:cxn ang="0">
                  <a:pos x="1089" y="1351"/>
                </a:cxn>
                <a:cxn ang="0">
                  <a:pos x="110" y="676"/>
                </a:cxn>
                <a:cxn ang="0">
                  <a:pos x="1089" y="0"/>
                </a:cxn>
              </a:cxnLst>
              <a:rect l="txL" t="txT" r="txR" b="txB"/>
              <a:pathLst>
                <a:path w="21600" h="21600">
                  <a:moveTo>
                    <a:pt x="0" y="0"/>
                  </a:moveTo>
                  <a:lnTo>
                    <a:pt x="2178" y="21600"/>
                  </a:lnTo>
                  <a:lnTo>
                    <a:pt x="19422" y="21600"/>
                  </a:lnTo>
                  <a:lnTo>
                    <a:pt x="21600" y="0"/>
                  </a:lnTo>
                  <a:lnTo>
                    <a:pt x="0" y="0"/>
                  </a:lnTo>
                  <a:close/>
                </a:path>
              </a:pathLst>
            </a:custGeom>
            <a:gradFill rotWithShape="1">
              <a:gsLst>
                <a:gs pos="0">
                  <a:srgbClr val="EAEAEA">
                    <a:alpha val="100000"/>
                  </a:srgbClr>
                </a:gs>
                <a:gs pos="100000">
                  <a:srgbClr val="FFFFFF">
                    <a:alpha val="100000"/>
                  </a:srgbClr>
                </a:gs>
              </a:gsLst>
              <a:lin ang="5400000" scaled="1"/>
              <a:tileRect/>
            </a:gradFill>
            <a:ln w="3175" cap="flat" cmpd="sng">
              <a:solidFill>
                <a:srgbClr val="EAEAEA"/>
              </a:solidFill>
              <a:prstDash val="solid"/>
              <a:headEnd type="none" w="med" len="med"/>
              <a:tailEnd type="none" w="med" len="med"/>
            </a:ln>
            <a:scene3d>
              <a:camera prst="orthographicFront"/>
              <a:lightRig rig="threePt" dir="t"/>
            </a:scene3d>
            <a:sp3d>
              <a:bevelT/>
            </a:sp3d>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1">
                <a:ln>
                  <a:noFill/>
                </a:ln>
                <a:solidFill>
                  <a:schemeClr val="tx1"/>
                </a:solidFill>
                <a:effectLst/>
                <a:uLnTx/>
                <a:uFillTx/>
                <a:latin typeface="+mn-lt"/>
                <a:ea typeface="+mn-ea"/>
                <a:cs typeface="+mn-cs"/>
              </a:endParaRPr>
            </a:p>
          </p:txBody>
        </p:sp>
        <p:sp>
          <p:nvSpPr>
            <p:cNvPr id="6" name="AutoShape 18"/>
            <p:cNvSpPr/>
            <p:nvPr/>
          </p:nvSpPr>
          <p:spPr>
            <a:xfrm rot="16200000">
              <a:off x="379" y="992"/>
              <a:ext cx="2169" cy="182"/>
            </a:xfrm>
            <a:custGeom>
              <a:avLst/>
              <a:gdLst>
                <a:gd name="txL" fmla="*/ 2669 w 21600"/>
                <a:gd name="txT" fmla="*/ 2611 h 21600"/>
                <a:gd name="txR" fmla="*/ 18931 w 21600"/>
                <a:gd name="txB" fmla="*/ 18989 h 21600"/>
              </a:gdLst>
              <a:ahLst/>
              <a:cxnLst>
                <a:cxn ang="0">
                  <a:pos x="2082" y="91"/>
                </a:cxn>
                <a:cxn ang="0">
                  <a:pos x="1085" y="182"/>
                </a:cxn>
                <a:cxn ang="0">
                  <a:pos x="87" y="91"/>
                </a:cxn>
                <a:cxn ang="0">
                  <a:pos x="1085" y="0"/>
                </a:cxn>
              </a:cxnLst>
              <a:rect l="txL" t="txT" r="txR" b="txB"/>
              <a:pathLst>
                <a:path w="21600" h="21600">
                  <a:moveTo>
                    <a:pt x="0" y="0"/>
                  </a:moveTo>
                  <a:lnTo>
                    <a:pt x="1730" y="21600"/>
                  </a:lnTo>
                  <a:lnTo>
                    <a:pt x="19870" y="21600"/>
                  </a:lnTo>
                  <a:lnTo>
                    <a:pt x="21600" y="0"/>
                  </a:lnTo>
                  <a:lnTo>
                    <a:pt x="0" y="0"/>
                  </a:lnTo>
                  <a:close/>
                </a:path>
              </a:pathLst>
            </a:custGeom>
            <a:gradFill rotWithShape="1">
              <a:gsLst>
                <a:gs pos="0">
                  <a:srgbClr val="EAEAEA">
                    <a:alpha val="100000"/>
                  </a:srgbClr>
                </a:gs>
                <a:gs pos="100000">
                  <a:srgbClr val="FFFFFF">
                    <a:alpha val="0"/>
                  </a:srgbClr>
                </a:gs>
              </a:gsLst>
              <a:lin ang="5400000" scaled="1"/>
              <a:tileRect/>
            </a:gradFill>
            <a:ln w="9525">
              <a:noFill/>
            </a:ln>
            <a:scene3d>
              <a:camera prst="orthographicFront"/>
              <a:lightRig rig="threePt" dir="t"/>
            </a:scene3d>
            <a:sp3d>
              <a:bevelT/>
            </a:sp3d>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1">
                <a:ln>
                  <a:noFill/>
                </a:ln>
                <a:solidFill>
                  <a:schemeClr val="tx1"/>
                </a:solidFill>
                <a:effectLst/>
                <a:uLnTx/>
                <a:uFillTx/>
                <a:latin typeface="+mn-lt"/>
                <a:ea typeface="+mn-ea"/>
                <a:cs typeface="+mn-cs"/>
              </a:endParaRPr>
            </a:p>
          </p:txBody>
        </p:sp>
      </p:grpSp>
      <p:grpSp>
        <p:nvGrpSpPr>
          <p:cNvPr id="52227" name="Group 20"/>
          <p:cNvGrpSpPr/>
          <p:nvPr/>
        </p:nvGrpSpPr>
        <p:grpSpPr>
          <a:xfrm flipH="1">
            <a:off x="404495" y="5121910"/>
            <a:ext cx="2938780" cy="1062990"/>
            <a:chOff x="-37" y="-1"/>
            <a:chExt cx="1592" cy="2229"/>
          </a:xfrm>
        </p:grpSpPr>
        <p:sp>
          <p:nvSpPr>
            <p:cNvPr id="8" name="AutoShape 21"/>
            <p:cNvSpPr/>
            <p:nvPr/>
          </p:nvSpPr>
          <p:spPr>
            <a:xfrm rot="5400000">
              <a:off x="-457" y="421"/>
              <a:ext cx="2227" cy="1386"/>
            </a:xfrm>
            <a:custGeom>
              <a:avLst/>
              <a:gdLst>
                <a:gd name="txL" fmla="*/ 2887 w 21600"/>
                <a:gd name="txT" fmla="*/ 2894 h 21600"/>
                <a:gd name="txR" fmla="*/ 18713 w 21600"/>
                <a:gd name="txB" fmla="*/ 18706 h 21600"/>
              </a:gdLst>
              <a:ahLst/>
              <a:cxnLst>
                <a:cxn ang="0">
                  <a:pos x="2067" y="676"/>
                </a:cxn>
                <a:cxn ang="0">
                  <a:pos x="1089" y="1351"/>
                </a:cxn>
                <a:cxn ang="0">
                  <a:pos x="110" y="676"/>
                </a:cxn>
                <a:cxn ang="0">
                  <a:pos x="1089" y="0"/>
                </a:cxn>
              </a:cxnLst>
              <a:rect l="txL" t="txT" r="txR" b="txB"/>
              <a:pathLst>
                <a:path w="21600" h="21600">
                  <a:moveTo>
                    <a:pt x="0" y="0"/>
                  </a:moveTo>
                  <a:lnTo>
                    <a:pt x="2178" y="21600"/>
                  </a:lnTo>
                  <a:lnTo>
                    <a:pt x="19422" y="21600"/>
                  </a:lnTo>
                  <a:lnTo>
                    <a:pt x="21600" y="0"/>
                  </a:lnTo>
                  <a:lnTo>
                    <a:pt x="0" y="0"/>
                  </a:lnTo>
                  <a:close/>
                </a:path>
              </a:pathLst>
            </a:custGeom>
            <a:solidFill>
              <a:srgbClr val="FAFAFA"/>
            </a:solidFill>
            <a:ln w="9525">
              <a:noFill/>
            </a:ln>
            <a:scene3d>
              <a:camera prst="orthographicFront"/>
              <a:lightRig rig="threePt" dir="t"/>
            </a:scene3d>
            <a:sp3d>
              <a:bevelT/>
            </a:sp3d>
          </p:spPr>
          <p:txBody>
            <a:bodyPr wrap="square" anchor="t">
              <a:noAutofit/>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lvl="0" algn="l">
                <a:buClrTx/>
                <a:buSzTx/>
                <a:defRPr/>
              </a:pPr>
              <a:endParaRPr lang="zh-CN" altLang="en-US">
                <a:ln>
                  <a:noFill/>
                </a:ln>
                <a:effectLst/>
                <a:uLnTx/>
                <a:uFillTx/>
                <a:sym typeface="+mn-ea"/>
              </a:endParaRPr>
            </a:p>
          </p:txBody>
        </p:sp>
        <p:sp>
          <p:nvSpPr>
            <p:cNvPr id="9" name="AutoShape 22"/>
            <p:cNvSpPr/>
            <p:nvPr/>
          </p:nvSpPr>
          <p:spPr>
            <a:xfrm rot="16200000">
              <a:off x="355" y="1017"/>
              <a:ext cx="2217" cy="182"/>
            </a:xfrm>
            <a:custGeom>
              <a:avLst/>
              <a:gdLst>
                <a:gd name="txL" fmla="*/ 2669 w 21600"/>
                <a:gd name="txT" fmla="*/ 2611 h 21600"/>
                <a:gd name="txR" fmla="*/ 18931 w 21600"/>
                <a:gd name="txB" fmla="*/ 18989 h 21600"/>
              </a:gdLst>
              <a:ahLst/>
              <a:cxnLst>
                <a:cxn ang="0">
                  <a:pos x="2082" y="91"/>
                </a:cxn>
                <a:cxn ang="0">
                  <a:pos x="1085" y="182"/>
                </a:cxn>
                <a:cxn ang="0">
                  <a:pos x="87" y="91"/>
                </a:cxn>
                <a:cxn ang="0">
                  <a:pos x="1085" y="0"/>
                </a:cxn>
              </a:cxnLst>
              <a:rect l="txL" t="txT" r="txR" b="txB"/>
              <a:pathLst>
                <a:path w="21600" h="21600">
                  <a:moveTo>
                    <a:pt x="0" y="0"/>
                  </a:moveTo>
                  <a:lnTo>
                    <a:pt x="1730" y="21600"/>
                  </a:lnTo>
                  <a:lnTo>
                    <a:pt x="19870" y="21600"/>
                  </a:lnTo>
                  <a:lnTo>
                    <a:pt x="21600" y="0"/>
                  </a:lnTo>
                  <a:lnTo>
                    <a:pt x="0" y="0"/>
                  </a:lnTo>
                  <a:close/>
                </a:path>
              </a:pathLst>
            </a:custGeom>
            <a:gradFill rotWithShape="1">
              <a:gsLst>
                <a:gs pos="0">
                  <a:srgbClr val="EAEAEA">
                    <a:alpha val="100000"/>
                  </a:srgbClr>
                </a:gs>
                <a:gs pos="100000">
                  <a:srgbClr val="FFFFFF">
                    <a:alpha val="0"/>
                  </a:srgbClr>
                </a:gs>
              </a:gsLst>
              <a:lin ang="5400000" scaled="1"/>
              <a:tileRect/>
            </a:gradFill>
            <a:ln w="9525">
              <a:noFill/>
            </a:ln>
            <a:scene3d>
              <a:camera prst="orthographicFront"/>
              <a:lightRig rig="threePt" dir="t"/>
            </a:scene3d>
            <a:sp3d>
              <a:bevelT/>
            </a:sp3d>
          </p:spPr>
          <p:txBody>
            <a:bodyPr wrap="square" anchor="t">
              <a:noAutofit/>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lvl="0" algn="l">
                <a:buClrTx/>
                <a:buSzTx/>
                <a:defRPr/>
              </a:pPr>
              <a:endParaRPr lang="zh-CN" altLang="en-US">
                <a:ln>
                  <a:noFill/>
                </a:ln>
                <a:effectLst/>
                <a:uLnTx/>
                <a:uFillTx/>
                <a:sym typeface="+mn-ea"/>
              </a:endParaRPr>
            </a:p>
          </p:txBody>
        </p:sp>
      </p:grpSp>
      <p:sp>
        <p:nvSpPr>
          <p:cNvPr id="10" name="Rectangle 7"/>
          <p:cNvSpPr/>
          <p:nvPr/>
        </p:nvSpPr>
        <p:spPr>
          <a:xfrm>
            <a:off x="3493135" y="5224780"/>
            <a:ext cx="2637155" cy="854075"/>
          </a:xfrm>
          <a:prstGeom prst="rect">
            <a:avLst/>
          </a:prstGeom>
          <a:gradFill rotWithShape="1">
            <a:gsLst>
              <a:gs pos="0">
                <a:srgbClr val="EAEAEA"/>
              </a:gs>
              <a:gs pos="100000">
                <a:srgbClr val="FFFFFF"/>
              </a:gs>
            </a:gsLst>
            <a:lin ang="5400000" scaled="1"/>
            <a:tileRect/>
          </a:gradFill>
          <a:ln w="3175" cap="flat" cmpd="sng">
            <a:solidFill>
              <a:srgbClr val="EAEAEA"/>
            </a:solidFill>
            <a:prstDash val="solid"/>
            <a:miter/>
            <a:headEnd type="none" w="med" len="med"/>
            <a:tailEnd type="none" w="med" len="med"/>
          </a:ln>
          <a:scene3d>
            <a:camera prst="orthographicFront"/>
            <a:lightRig rig="threePt" dir="t"/>
          </a:scene3d>
          <a:sp3d>
            <a:bevelT/>
          </a:sp3d>
        </p:spPr>
        <p:txBody>
          <a:bodyPr wrap="none" anchor="ct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b="1"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BIM技术应用全面</a:t>
            </a:r>
          </a:p>
        </p:txBody>
      </p:sp>
      <p:sp>
        <p:nvSpPr>
          <p:cNvPr id="11" name="Rectangle 7"/>
          <p:cNvSpPr/>
          <p:nvPr/>
        </p:nvSpPr>
        <p:spPr>
          <a:xfrm>
            <a:off x="6275705" y="5224780"/>
            <a:ext cx="2305050" cy="859790"/>
          </a:xfrm>
          <a:prstGeom prst="rect">
            <a:avLst/>
          </a:prstGeom>
          <a:gradFill rotWithShape="1">
            <a:gsLst>
              <a:gs pos="0">
                <a:srgbClr val="EAEAEA"/>
              </a:gs>
              <a:gs pos="100000">
                <a:srgbClr val="FFFFFF"/>
              </a:gs>
            </a:gsLst>
            <a:lin ang="5400000" scaled="1"/>
            <a:tileRect/>
          </a:gradFill>
          <a:ln w="3175" cap="flat" cmpd="sng">
            <a:solidFill>
              <a:srgbClr val="EAEAEA"/>
            </a:solidFill>
            <a:prstDash val="solid"/>
            <a:miter/>
            <a:headEnd type="none" w="med" len="med"/>
            <a:tailEnd type="none" w="med" len="med"/>
          </a:ln>
          <a:scene3d>
            <a:camera prst="orthographicFront"/>
            <a:lightRig rig="threePt" dir="t"/>
          </a:scene3d>
          <a:sp3d>
            <a:bevelT/>
          </a:sp3d>
        </p:spPr>
        <p:txBody>
          <a:bodyPr wrap="none" anchor="ct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b="1"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rPr>
              <a:t>BIM+</a:t>
            </a:r>
            <a:r>
              <a:rPr kumimoji="0" lang="zh-CN" altLang="en-US" b="1"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rPr>
              <a:t>装配化形</a:t>
            </a:r>
            <a:endParaRPr kumimoji="0" lang="en-US" altLang="zh-CN" b="1"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b="1"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rPr>
              <a:t>成标准流程</a:t>
            </a:r>
            <a:endParaRPr kumimoji="0" lang="zh-CN" altLang="en-US" b="1" i="0" u="none" strike="noStrike" kern="1200" cap="none" spc="0" normalizeH="0" baseline="0" noProof="1">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4" name="矩形 23"/>
          <p:cNvSpPr/>
          <p:nvPr/>
        </p:nvSpPr>
        <p:spPr>
          <a:xfrm>
            <a:off x="727710" y="5476240"/>
            <a:ext cx="2541905" cy="398780"/>
          </a:xfrm>
          <a:prstGeom prst="rect">
            <a:avLst/>
          </a:prstGeom>
          <a:noFill/>
          <a:ln w="3175" cap="flat" cmpd="sng">
            <a:noFill/>
            <a:prstDash val="solid"/>
            <a:miter/>
            <a:headEnd type="none" w="med" len="med"/>
            <a:tailEnd type="none" w="med" len="med"/>
          </a:ln>
          <a:scene3d>
            <a:camera prst="orthographicFront"/>
            <a:lightRig rig="threePt" dir="t"/>
          </a:scene3d>
          <a:sp3d>
            <a:bevelT/>
          </a:sp3d>
          <a:extLst>
            <a:ext uri="{909E8E84-426E-40DD-AFC4-6F175D3DCCD1}">
              <a14:hiddenFill xmlns:a14="http://schemas.microsoft.com/office/drawing/2010/main">
                <a:gradFill rotWithShape="1">
                  <a:gsLst>
                    <a:gs pos="0">
                      <a:srgbClr val="EAEAEA"/>
                    </a:gs>
                    <a:gs pos="100000">
                      <a:srgbClr val="FFFFFF"/>
                    </a:gs>
                  </a:gsLst>
                  <a:lin ang="5400000" scaled="1"/>
                  <a:tileRect/>
                </a:gradFill>
              </a14:hiddenFill>
            </a:ext>
          </a:extLst>
        </p:spPr>
        <p:txBody>
          <a:bodyPr wrap="none" anchor="ct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b="1"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BIM技术为施工全过程</a:t>
            </a:r>
          </a:p>
        </p:txBody>
      </p:sp>
      <p:sp>
        <p:nvSpPr>
          <p:cNvPr id="25" name="矩形 24"/>
          <p:cNvSpPr/>
          <p:nvPr/>
        </p:nvSpPr>
        <p:spPr>
          <a:xfrm>
            <a:off x="8891905" y="5476240"/>
            <a:ext cx="2529840" cy="398780"/>
          </a:xfrm>
          <a:prstGeom prst="rect">
            <a:avLst/>
          </a:prstGeom>
          <a:noFill/>
          <a:ln w="3175" cap="flat" cmpd="sng">
            <a:noFill/>
            <a:prstDash val="solid"/>
            <a:miter/>
            <a:headEnd type="none" w="med" len="med"/>
            <a:tailEnd type="none" w="med" len="med"/>
          </a:ln>
          <a:scene3d>
            <a:camera prst="orthographicFront"/>
            <a:lightRig rig="threePt" dir="t"/>
          </a:scene3d>
          <a:sp3d>
            <a:bevelT/>
          </a:sp3d>
          <a:extLst>
            <a:ext uri="{909E8E84-426E-40DD-AFC4-6F175D3DCCD1}">
              <a14:hiddenFill xmlns:a14="http://schemas.microsoft.com/office/drawing/2010/main">
                <a:solidFill>
                  <a:schemeClr val="accent2"/>
                </a:solidFill>
              </a14:hiddenFill>
            </a:ext>
          </a:extLst>
        </p:spPr>
        <p:txBody>
          <a:bodyPr wrap="none" anchor="ct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b="1" i="0" u="none" strike="noStrike" kern="1200" cap="none" spc="0" normalizeH="0" baseline="0" noProof="1">
                <a:ln>
                  <a:noFill/>
                </a:ln>
                <a:solidFill>
                  <a:schemeClr val="tx1"/>
                </a:solidFill>
                <a:effectLst/>
                <a:uLnTx/>
                <a:uFillTx/>
                <a:latin typeface="微软雅黑" panose="020B0503020204020204" charset="-122"/>
                <a:ea typeface="微软雅黑" panose="020B0503020204020204" charset="-122"/>
                <a:cs typeface="+mn-cs"/>
                <a:sym typeface="+mn-ea"/>
              </a:rPr>
              <a:t>施工效率提升缩短工期</a:t>
            </a:r>
          </a:p>
        </p:txBody>
      </p:sp>
      <p:sp>
        <p:nvSpPr>
          <p:cNvPr id="28" name="文本框 27"/>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2.1</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 </a:t>
            </a:r>
            <a:r>
              <a:rPr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项目BIM技术应用策划</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flipV="1">
            <a:off x="5614035" y="4137025"/>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4942205" y="4137025"/>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2.2</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 </a:t>
            </a:r>
            <a:r>
              <a:rPr 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团队架构</a:t>
            </a:r>
          </a:p>
        </p:txBody>
      </p:sp>
      <p:cxnSp>
        <p:nvCxnSpPr>
          <p:cNvPr id="22" name="直接连接符 21"/>
          <p:cNvCxnSpPr>
            <a:stCxn id="24" idx="2"/>
          </p:cNvCxnSpPr>
          <p:nvPr/>
        </p:nvCxnSpPr>
        <p:spPr>
          <a:xfrm flipH="1">
            <a:off x="3291629" y="1580727"/>
            <a:ext cx="10584" cy="2567517"/>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2" name="表格 1"/>
          <p:cNvGraphicFramePr/>
          <p:nvPr/>
        </p:nvGraphicFramePr>
        <p:xfrm>
          <a:off x="6294967" y="1100667"/>
          <a:ext cx="5661660" cy="5194300"/>
        </p:xfrm>
        <a:graphic>
          <a:graphicData uri="http://schemas.openxmlformats.org/drawingml/2006/table">
            <a:tbl>
              <a:tblPr firstRow="1" bandRow="1">
                <a:tableStyleId>{5940675A-B579-460E-94D1-54222C63F5DA}</a:tableStyleId>
              </a:tblPr>
              <a:tblGrid>
                <a:gridCol w="664845">
                  <a:extLst>
                    <a:ext uri="{9D8B030D-6E8A-4147-A177-3AD203B41FA5}">
                      <a16:colId xmlns:a16="http://schemas.microsoft.com/office/drawing/2014/main" val="20000"/>
                    </a:ext>
                  </a:extLst>
                </a:gridCol>
                <a:gridCol w="1286510">
                  <a:extLst>
                    <a:ext uri="{9D8B030D-6E8A-4147-A177-3AD203B41FA5}">
                      <a16:colId xmlns:a16="http://schemas.microsoft.com/office/drawing/2014/main" val="20001"/>
                    </a:ext>
                  </a:extLst>
                </a:gridCol>
                <a:gridCol w="3710305">
                  <a:extLst>
                    <a:ext uri="{9D8B030D-6E8A-4147-A177-3AD203B41FA5}">
                      <a16:colId xmlns:a16="http://schemas.microsoft.com/office/drawing/2014/main" val="20002"/>
                    </a:ext>
                  </a:extLst>
                </a:gridCol>
              </a:tblGrid>
              <a:tr h="243840">
                <a:tc>
                  <a:txBody>
                    <a:bodyPr/>
                    <a:lstStyle/>
                    <a:p>
                      <a:pPr indent="0" algn="ctr">
                        <a:buNone/>
                      </a:pPr>
                      <a:r>
                        <a:rPr lang="en-US" sz="1200" b="1">
                          <a:latin typeface="等线 Light" panose="02010600030101010101" pitchFamily="2" charset="-122"/>
                          <a:ea typeface="等线 Light" panose="02010600030101010101" pitchFamily="2" charset="-122"/>
                          <a:cs typeface="等线 Light" panose="02010600030101010101" pitchFamily="2" charset="-122"/>
                        </a:rPr>
                        <a:t>序号</a:t>
                      </a:r>
                      <a:endParaRPr lang="en-US" altLang="en-US" sz="1200" b="1">
                        <a:latin typeface="等线 Light" panose="02010600030101010101" pitchFamily="2" charset="-122"/>
                        <a:ea typeface="等线 Light" panose="02010600030101010101" pitchFamily="2" charset="-122"/>
                        <a:cs typeface="等线 Light" panose="02010600030101010101" pitchFamily="2"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8D8D8"/>
                    </a:solidFill>
                  </a:tcPr>
                </a:tc>
                <a:tc>
                  <a:txBody>
                    <a:bodyPr/>
                    <a:lstStyle/>
                    <a:p>
                      <a:pPr indent="0" algn="ctr">
                        <a:buNone/>
                      </a:pPr>
                      <a:r>
                        <a:rPr lang="en-US" sz="1200" b="1">
                          <a:latin typeface="等线 Light" panose="02010600030101010101" pitchFamily="2" charset="-122"/>
                          <a:ea typeface="等线 Light" panose="02010600030101010101" pitchFamily="2" charset="-122"/>
                          <a:cs typeface="等线 Light" panose="02010600030101010101" pitchFamily="2" charset="-122"/>
                        </a:rPr>
                        <a:t>机构</a:t>
                      </a:r>
                      <a:endParaRPr lang="en-US" altLang="en-US" sz="1200" b="1">
                        <a:latin typeface="等线 Light" panose="02010600030101010101" pitchFamily="2" charset="-122"/>
                        <a:ea typeface="等线 Light" panose="02010600030101010101" pitchFamily="2" charset="-122"/>
                        <a:cs typeface="等线 Light" panose="02010600030101010101" pitchFamily="2"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8D8D8"/>
                    </a:solidFill>
                  </a:tcPr>
                </a:tc>
                <a:tc>
                  <a:txBody>
                    <a:bodyPr/>
                    <a:lstStyle/>
                    <a:p>
                      <a:pPr indent="0" algn="ctr">
                        <a:buNone/>
                      </a:pPr>
                      <a:r>
                        <a:rPr lang="en-US" sz="1200" b="1">
                          <a:latin typeface="等线 Light" panose="02010600030101010101" pitchFamily="2" charset="-122"/>
                          <a:ea typeface="等线 Light" panose="02010600030101010101" pitchFamily="2" charset="-122"/>
                          <a:cs typeface="等线 Light" panose="02010600030101010101" pitchFamily="2" charset="-122"/>
                        </a:rPr>
                        <a:t>职责</a:t>
                      </a:r>
                      <a:endParaRPr lang="en-US" altLang="en-US" sz="1200" b="1">
                        <a:latin typeface="等线 Light" panose="02010600030101010101" pitchFamily="2" charset="-122"/>
                        <a:ea typeface="等线 Light" panose="02010600030101010101" pitchFamily="2" charset="-122"/>
                        <a:cs typeface="等线 Light" panose="02010600030101010101" pitchFamily="2"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8D8D8"/>
                    </a:solidFill>
                  </a:tcPr>
                </a:tc>
                <a:extLst>
                  <a:ext uri="{0D108BD9-81ED-4DB2-BD59-A6C34878D82A}">
                    <a16:rowId xmlns:a16="http://schemas.microsoft.com/office/drawing/2014/main" val="10000"/>
                  </a:ext>
                </a:extLst>
              </a:tr>
              <a:tr h="1237615">
                <a:tc>
                  <a:txBody>
                    <a:bodyPr/>
                    <a:lstStyle/>
                    <a:p>
                      <a:pPr indent="0" algn="ctr">
                        <a:buNone/>
                      </a:pPr>
                      <a:r>
                        <a:rPr lang="en-US" sz="1300" b="0">
                          <a:latin typeface="黑体" panose="02010609060101010101" pitchFamily="49" charset="-122"/>
                          <a:ea typeface="黑体" panose="02010609060101010101" pitchFamily="49" charset="-122"/>
                          <a:cs typeface="等线 Light" panose="02010600030101010101" pitchFamily="2" charset="-122"/>
                        </a:rPr>
                        <a:t>1</a:t>
                      </a:r>
                      <a:endParaRPr lang="en-US" altLang="en-US" sz="1300" b="0">
                        <a:latin typeface="黑体" panose="02010609060101010101" pitchFamily="49" charset="-122"/>
                        <a:ea typeface="黑体" panose="02010609060101010101" pitchFamily="49" charset="-122"/>
                        <a:cs typeface="等线 Light" panose="02010600030101010101" pitchFamily="2"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300" b="0">
                          <a:latin typeface="黑体" panose="02010609060101010101" pitchFamily="49" charset="-122"/>
                          <a:ea typeface="黑体" panose="02010609060101010101" pitchFamily="49" charset="-122"/>
                          <a:cs typeface="黑体" panose="02010609060101010101" pitchFamily="49" charset="-122"/>
                        </a:rPr>
                        <a:t>BIM领导小组</a:t>
                      </a:r>
                      <a:endParaRPr lang="en-US" altLang="en-US" sz="1300" b="0">
                        <a:latin typeface="黑体" panose="02010609060101010101" pitchFamily="49" charset="-122"/>
                        <a:ea typeface="黑体" panose="02010609060101010101" pitchFamily="49" charset="-122"/>
                        <a:cs typeface="黑体" panose="02010609060101010101" pitchFamily="49"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300" b="0">
                          <a:latin typeface="黑体" panose="02010609060101010101" pitchFamily="49" charset="-122"/>
                          <a:ea typeface="黑体" panose="02010609060101010101" pitchFamily="49" charset="-122"/>
                          <a:cs typeface="黑体" panose="02010609060101010101" pitchFamily="49" charset="-122"/>
                        </a:rPr>
                        <a:t>统领全局，制定质量目标和相关管理协调工作；监督、检查项目执行进展情况；负责质量目标的实施和协调，参与确定项目质量目标和质量管理；确定工作范围；负责执行BIM工作过程监控。</a:t>
                      </a:r>
                      <a:endParaRPr lang="en-US" altLang="en-US" sz="1300" b="0">
                        <a:latin typeface="黑体" panose="02010609060101010101" pitchFamily="49" charset="-122"/>
                        <a:ea typeface="黑体" panose="02010609060101010101" pitchFamily="49" charset="-122"/>
                        <a:cs typeface="黑体" panose="02010609060101010101" pitchFamily="49"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268855">
                <a:tc>
                  <a:txBody>
                    <a:bodyPr/>
                    <a:lstStyle/>
                    <a:p>
                      <a:pPr indent="0" algn="ctr">
                        <a:buNone/>
                      </a:pPr>
                      <a:r>
                        <a:rPr lang="en-US" sz="1300" b="0">
                          <a:latin typeface="黑体" panose="02010609060101010101" pitchFamily="49" charset="-122"/>
                          <a:ea typeface="黑体" panose="02010609060101010101" pitchFamily="49" charset="-122"/>
                          <a:cs typeface="等线 Light" panose="02010600030101010101" pitchFamily="2" charset="-122"/>
                        </a:rPr>
                        <a:t>2</a:t>
                      </a:r>
                      <a:endParaRPr lang="en-US" altLang="en-US" sz="1300" b="0">
                        <a:latin typeface="黑体" panose="02010609060101010101" pitchFamily="49" charset="-122"/>
                        <a:ea typeface="黑体" panose="02010609060101010101" pitchFamily="49" charset="-122"/>
                        <a:cs typeface="等线 Light" panose="02010600030101010101" pitchFamily="2"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300" b="0">
                          <a:latin typeface="黑体" panose="02010609060101010101" pitchFamily="49" charset="-122"/>
                          <a:ea typeface="黑体" panose="02010609060101010101" pitchFamily="49" charset="-122"/>
                          <a:cs typeface="黑体" panose="02010609060101010101" pitchFamily="49" charset="-122"/>
                        </a:rPr>
                        <a:t>BIM工作组</a:t>
                      </a:r>
                      <a:endParaRPr lang="en-US" altLang="en-US" sz="1300" b="0">
                        <a:latin typeface="黑体" panose="02010609060101010101" pitchFamily="49" charset="-122"/>
                        <a:ea typeface="黑体" panose="02010609060101010101" pitchFamily="49" charset="-122"/>
                        <a:cs typeface="黑体" panose="02010609060101010101" pitchFamily="49"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300" b="0">
                          <a:latin typeface="黑体" panose="02010609060101010101" pitchFamily="49" charset="-122"/>
                          <a:ea typeface="黑体" panose="02010609060101010101" pitchFamily="49" charset="-122"/>
                          <a:cs typeface="黑体" panose="02010609060101010101" pitchFamily="49" charset="-122"/>
                        </a:rPr>
                        <a:t>主管BIM生产任务；负责项目综合管理平台的搭建、运行及维护工作；协调各参与方关系，保证项目进度；协调建设方及其他相关部门的关系，负责与建设方及其相关单位的沟通和联络；监督、检查各工点按要求开展信息化及BIM工作；参与确定项目质量标准和质量管理；制定BIM实施技术方案，负责技术方案的具体安排和执行，切实保障项目BIM应用效果及质量。</a:t>
                      </a:r>
                      <a:endParaRPr lang="en-US" altLang="en-US" sz="1300" b="0">
                        <a:latin typeface="黑体" panose="02010609060101010101" pitchFamily="49" charset="-122"/>
                        <a:ea typeface="黑体" panose="02010609060101010101" pitchFamily="49" charset="-122"/>
                        <a:cs typeface="黑体" panose="02010609060101010101" pitchFamily="49"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443990">
                <a:tc>
                  <a:txBody>
                    <a:bodyPr/>
                    <a:lstStyle/>
                    <a:p>
                      <a:pPr indent="0" algn="ctr">
                        <a:buNone/>
                      </a:pPr>
                      <a:r>
                        <a:rPr lang="en-US" sz="1300" b="0">
                          <a:latin typeface="黑体" panose="02010609060101010101" pitchFamily="49" charset="-122"/>
                          <a:ea typeface="黑体" panose="02010609060101010101" pitchFamily="49" charset="-122"/>
                          <a:cs typeface="等线 Light" panose="02010600030101010101" pitchFamily="2" charset="-122"/>
                        </a:rPr>
                        <a:t>3</a:t>
                      </a:r>
                      <a:endParaRPr lang="en-US" altLang="en-US" sz="1300" b="0">
                        <a:latin typeface="黑体" panose="02010609060101010101" pitchFamily="49" charset="-122"/>
                        <a:ea typeface="黑体" panose="02010609060101010101" pitchFamily="49" charset="-122"/>
                        <a:cs typeface="等线 Light" panose="02010600030101010101" pitchFamily="2"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300" b="0">
                          <a:latin typeface="黑体" panose="02010609060101010101" pitchFamily="49" charset="-122"/>
                          <a:ea typeface="黑体" panose="02010609060101010101" pitchFamily="49" charset="-122"/>
                          <a:cs typeface="黑体" panose="02010609060101010101" pitchFamily="49" charset="-122"/>
                        </a:rPr>
                        <a:t>各项目部BIM工作小组</a:t>
                      </a:r>
                      <a:endParaRPr lang="en-US" altLang="en-US" sz="1300" b="0">
                        <a:latin typeface="黑体" panose="02010609060101010101" pitchFamily="49" charset="-122"/>
                        <a:ea typeface="黑体" panose="02010609060101010101" pitchFamily="49" charset="-122"/>
                        <a:cs typeface="黑体" panose="02010609060101010101" pitchFamily="49"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300" b="0">
                          <a:latin typeface="黑体" panose="02010609060101010101" pitchFamily="49" charset="-122"/>
                          <a:ea typeface="黑体" panose="02010609060101010101" pitchFamily="49" charset="-122"/>
                          <a:cs typeface="黑体" panose="02010609060101010101" pitchFamily="49" charset="-122"/>
                        </a:rPr>
                        <a:t>负责本项目部BIM工作，执行BIM工作组工作要求；负责本项目部建设具体实施工作；负责本项目经理部BIM建模、模型深化、预制加工、装配施工等工作；负责本项目部综合管理平台信息录入工作。</a:t>
                      </a:r>
                      <a:endParaRPr lang="en-US" altLang="en-US" sz="1300" b="0">
                        <a:latin typeface="黑体" panose="02010609060101010101" pitchFamily="49" charset="-122"/>
                        <a:ea typeface="黑体" panose="02010609060101010101" pitchFamily="49" charset="-122"/>
                        <a:cs typeface="黑体" panose="02010609060101010101" pitchFamily="49" charset="-122"/>
                      </a:endParaRPr>
                    </a:p>
                  </a:txBody>
                  <a:tcPr marL="23706" marR="2370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 name="矩形 23"/>
          <p:cNvSpPr/>
          <p:nvPr/>
        </p:nvSpPr>
        <p:spPr>
          <a:xfrm>
            <a:off x="1717464" y="1153160"/>
            <a:ext cx="3168651" cy="427567"/>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65" b="0" i="0" u="none" strike="noStrike" kern="1200" cap="none" spc="0" normalizeH="0" baseline="0" noProof="1">
                <a:ln>
                  <a:noFill/>
                </a:ln>
                <a:solidFill>
                  <a:schemeClr val="lt1"/>
                </a:solidFill>
                <a:effectLst/>
                <a:uLnTx/>
                <a:uFillTx/>
                <a:latin typeface="+mn-lt"/>
                <a:ea typeface="+mn-ea"/>
                <a:cs typeface="+mn-cs"/>
                <a:sym typeface="+mn-ea"/>
              </a:rPr>
              <a:t>组长：项目总经理部总经理</a:t>
            </a:r>
          </a:p>
        </p:txBody>
      </p:sp>
      <p:sp>
        <p:nvSpPr>
          <p:cNvPr id="26" name="矩形 25"/>
          <p:cNvSpPr/>
          <p:nvPr/>
        </p:nvSpPr>
        <p:spPr>
          <a:xfrm>
            <a:off x="1637031" y="2636944"/>
            <a:ext cx="3354917" cy="427567"/>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65" b="0" i="0" u="none" strike="noStrike" kern="1200" cap="none" spc="0" normalizeH="0" baseline="0" noProof="1">
                <a:ln>
                  <a:noFill/>
                </a:ln>
                <a:solidFill>
                  <a:schemeClr val="lt1"/>
                </a:solidFill>
                <a:effectLst/>
                <a:uLnTx/>
                <a:uFillTx/>
                <a:latin typeface="+mn-lt"/>
                <a:ea typeface="+mn-ea"/>
                <a:cs typeface="+mn-cs"/>
                <a:sym typeface="+mn-ea"/>
              </a:rPr>
              <a:t>组员：各项目部项目总工程师</a:t>
            </a:r>
          </a:p>
        </p:txBody>
      </p:sp>
      <p:sp>
        <p:nvSpPr>
          <p:cNvPr id="28" name="矩形 27"/>
          <p:cNvSpPr/>
          <p:nvPr/>
        </p:nvSpPr>
        <p:spPr>
          <a:xfrm>
            <a:off x="2003213" y="3373544"/>
            <a:ext cx="2565400" cy="423333"/>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65" b="0" i="0" u="none" strike="noStrike" kern="1200" cap="none" spc="0" normalizeH="0" baseline="0" noProof="1">
                <a:ln>
                  <a:noFill/>
                </a:ln>
                <a:solidFill>
                  <a:schemeClr val="lt1"/>
                </a:solidFill>
                <a:effectLst/>
                <a:uLnTx/>
                <a:uFillTx/>
                <a:latin typeface="+mn-lt"/>
                <a:ea typeface="+mn-ea"/>
                <a:cs typeface="+mn-cs"/>
                <a:sym typeface="+mn-ea"/>
              </a:rPr>
              <a:t>BIM工作组</a:t>
            </a:r>
          </a:p>
        </p:txBody>
      </p:sp>
      <p:sp>
        <p:nvSpPr>
          <p:cNvPr id="33" name="矩形 32"/>
          <p:cNvSpPr/>
          <p:nvPr/>
        </p:nvSpPr>
        <p:spPr>
          <a:xfrm>
            <a:off x="626110" y="4545965"/>
            <a:ext cx="587375" cy="208026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1">
                <a:ln>
                  <a:noFill/>
                </a:ln>
                <a:solidFill>
                  <a:schemeClr val="lt1"/>
                </a:solidFill>
                <a:effectLst/>
                <a:uLnTx/>
                <a:uFillTx/>
                <a:latin typeface="+mn-lt"/>
                <a:ea typeface="+mn-ea"/>
                <a:cs typeface="+mn-cs"/>
                <a:sym typeface="+mn-ea"/>
              </a:rPr>
              <a:t>第一项目部BIM工作小组</a:t>
            </a:r>
          </a:p>
        </p:txBody>
      </p:sp>
      <p:sp>
        <p:nvSpPr>
          <p:cNvPr id="4" name="矩形 3"/>
          <p:cNvSpPr/>
          <p:nvPr/>
        </p:nvSpPr>
        <p:spPr>
          <a:xfrm>
            <a:off x="1297305" y="4545965"/>
            <a:ext cx="587375" cy="2095500"/>
          </a:xfrm>
          <a:prstGeom prst="rect">
            <a:avLst/>
          </a:prstGeom>
        </p:spPr>
        <p:style>
          <a:lnRef idx="0">
            <a:schemeClr val="accent1"/>
          </a:lnRef>
          <a:fillRef idx="3">
            <a:schemeClr val="accent1"/>
          </a:fillRef>
          <a:effectRef idx="3">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r>
              <a:rPr lang="zh-CN" altLang="en-US" sz="1400">
                <a:ln>
                  <a:noFill/>
                </a:ln>
                <a:effectLst/>
                <a:uLnTx/>
                <a:uFillTx/>
                <a:sym typeface="+mn-ea"/>
              </a:rPr>
              <a:t>第二项目部BIM工作小组</a:t>
            </a:r>
          </a:p>
        </p:txBody>
      </p:sp>
      <p:sp>
        <p:nvSpPr>
          <p:cNvPr id="5" name="矩形 4"/>
          <p:cNvSpPr/>
          <p:nvPr/>
        </p:nvSpPr>
        <p:spPr>
          <a:xfrm>
            <a:off x="1968500" y="4545965"/>
            <a:ext cx="587375" cy="2095500"/>
          </a:xfrm>
          <a:prstGeom prst="rect">
            <a:avLst/>
          </a:prstGeom>
        </p:spPr>
        <p:style>
          <a:lnRef idx="0">
            <a:schemeClr val="accent1"/>
          </a:lnRef>
          <a:fillRef idx="3">
            <a:schemeClr val="accent1"/>
          </a:fillRef>
          <a:effectRef idx="3">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r>
              <a:rPr lang="zh-CN" altLang="en-US" sz="1400">
                <a:ln>
                  <a:noFill/>
                </a:ln>
                <a:effectLst/>
                <a:uLnTx/>
                <a:uFillTx/>
                <a:sym typeface="+mn-ea"/>
              </a:rPr>
              <a:t>第三项目部BIM工作小组</a:t>
            </a:r>
          </a:p>
        </p:txBody>
      </p:sp>
      <p:sp>
        <p:nvSpPr>
          <p:cNvPr id="6" name="矩形 5"/>
          <p:cNvSpPr/>
          <p:nvPr/>
        </p:nvSpPr>
        <p:spPr>
          <a:xfrm>
            <a:off x="2637155" y="4545965"/>
            <a:ext cx="587375" cy="2095500"/>
          </a:xfrm>
          <a:prstGeom prst="rect">
            <a:avLst/>
          </a:prstGeom>
        </p:spPr>
        <p:style>
          <a:lnRef idx="0">
            <a:schemeClr val="accent1"/>
          </a:lnRef>
          <a:fillRef idx="3">
            <a:schemeClr val="accent1"/>
          </a:fillRef>
          <a:effectRef idx="3">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r>
              <a:rPr lang="zh-CN" altLang="en-US" sz="1400">
                <a:ln>
                  <a:noFill/>
                </a:ln>
                <a:effectLst/>
                <a:uLnTx/>
                <a:uFillTx/>
                <a:sym typeface="+mn-ea"/>
              </a:rPr>
              <a:t>第四项目部BIM工作小组</a:t>
            </a:r>
          </a:p>
        </p:txBody>
      </p:sp>
      <p:sp>
        <p:nvSpPr>
          <p:cNvPr id="7" name="矩形 6"/>
          <p:cNvSpPr/>
          <p:nvPr/>
        </p:nvSpPr>
        <p:spPr>
          <a:xfrm>
            <a:off x="3310255" y="4545965"/>
            <a:ext cx="587375" cy="2095500"/>
          </a:xfrm>
          <a:prstGeom prst="rect">
            <a:avLst/>
          </a:prstGeom>
        </p:spPr>
        <p:style>
          <a:lnRef idx="0">
            <a:schemeClr val="accent1"/>
          </a:lnRef>
          <a:fillRef idx="3">
            <a:schemeClr val="accent1"/>
          </a:fillRef>
          <a:effectRef idx="3">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r>
              <a:rPr lang="zh-CN" altLang="en-US" sz="1400">
                <a:ln>
                  <a:noFill/>
                </a:ln>
                <a:effectLst/>
                <a:uLnTx/>
                <a:uFillTx/>
                <a:sym typeface="+mn-ea"/>
              </a:rPr>
              <a:t>第五项目部BIM工作小组</a:t>
            </a:r>
          </a:p>
        </p:txBody>
      </p:sp>
      <p:sp>
        <p:nvSpPr>
          <p:cNvPr id="8" name="矩形 7"/>
          <p:cNvSpPr/>
          <p:nvPr/>
        </p:nvSpPr>
        <p:spPr>
          <a:xfrm>
            <a:off x="3981450" y="4545965"/>
            <a:ext cx="587375" cy="2095500"/>
          </a:xfrm>
          <a:prstGeom prst="rect">
            <a:avLst/>
          </a:prstGeom>
        </p:spPr>
        <p:style>
          <a:lnRef idx="0">
            <a:schemeClr val="accent1"/>
          </a:lnRef>
          <a:fillRef idx="3">
            <a:schemeClr val="accent1"/>
          </a:fillRef>
          <a:effectRef idx="3">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r>
              <a:rPr lang="zh-CN" altLang="en-US" sz="1400">
                <a:ln>
                  <a:noFill/>
                </a:ln>
                <a:effectLst/>
                <a:uLnTx/>
                <a:uFillTx/>
                <a:sym typeface="+mn-ea"/>
              </a:rPr>
              <a:t>第六项目部BIM工作小组</a:t>
            </a:r>
          </a:p>
        </p:txBody>
      </p:sp>
      <p:sp>
        <p:nvSpPr>
          <p:cNvPr id="9" name="矩形 8"/>
          <p:cNvSpPr/>
          <p:nvPr/>
        </p:nvSpPr>
        <p:spPr>
          <a:xfrm>
            <a:off x="4652010" y="4545965"/>
            <a:ext cx="587375" cy="2095500"/>
          </a:xfrm>
          <a:prstGeom prst="rect">
            <a:avLst/>
          </a:prstGeom>
        </p:spPr>
        <p:style>
          <a:lnRef idx="0">
            <a:schemeClr val="accent1"/>
          </a:lnRef>
          <a:fillRef idx="3">
            <a:schemeClr val="accent1"/>
          </a:fillRef>
          <a:effectRef idx="3">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r>
              <a:rPr lang="zh-CN" altLang="en-US" sz="1400">
                <a:ln>
                  <a:noFill/>
                </a:ln>
                <a:effectLst/>
                <a:uLnTx/>
                <a:uFillTx/>
                <a:sym typeface="+mn-ea"/>
              </a:rPr>
              <a:t>第七项目部BIM工作小组</a:t>
            </a:r>
          </a:p>
        </p:txBody>
      </p:sp>
      <p:sp>
        <p:nvSpPr>
          <p:cNvPr id="10" name="矩形 9"/>
          <p:cNvSpPr/>
          <p:nvPr/>
        </p:nvSpPr>
        <p:spPr>
          <a:xfrm>
            <a:off x="5321300" y="4545965"/>
            <a:ext cx="587375" cy="2095500"/>
          </a:xfrm>
          <a:prstGeom prst="rect">
            <a:avLst/>
          </a:prstGeom>
        </p:spPr>
        <p:style>
          <a:lnRef idx="0">
            <a:schemeClr val="accent1"/>
          </a:lnRef>
          <a:fillRef idx="3">
            <a:schemeClr val="accent1"/>
          </a:fillRef>
          <a:effectRef idx="3">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r>
              <a:rPr lang="zh-CN" altLang="en-US" sz="1400">
                <a:ln>
                  <a:noFill/>
                </a:ln>
                <a:effectLst/>
                <a:uLnTx/>
                <a:uFillTx/>
                <a:sym typeface="+mn-ea"/>
              </a:rPr>
              <a:t>第八项目部BIM工作小组</a:t>
            </a:r>
          </a:p>
        </p:txBody>
      </p:sp>
      <p:cxnSp>
        <p:nvCxnSpPr>
          <p:cNvPr id="12" name="直接连接符 11"/>
          <p:cNvCxnSpPr/>
          <p:nvPr/>
        </p:nvCxnSpPr>
        <p:spPr>
          <a:xfrm>
            <a:off x="921385" y="4155440"/>
            <a:ext cx="4704715" cy="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24" idx="2"/>
          </p:cNvCxnSpPr>
          <p:nvPr/>
        </p:nvCxnSpPr>
        <p:spPr>
          <a:xfrm flipH="1">
            <a:off x="3302212" y="1591733"/>
            <a:ext cx="0" cy="408517"/>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24" idx="2"/>
          </p:cNvCxnSpPr>
          <p:nvPr/>
        </p:nvCxnSpPr>
        <p:spPr>
          <a:xfrm flipH="1">
            <a:off x="3302001" y="1591945"/>
            <a:ext cx="0" cy="408517"/>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24" idx="2"/>
          </p:cNvCxnSpPr>
          <p:nvPr/>
        </p:nvCxnSpPr>
        <p:spPr>
          <a:xfrm flipH="1">
            <a:off x="3302001" y="1592157"/>
            <a:ext cx="0" cy="40640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24" idx="2"/>
          </p:cNvCxnSpPr>
          <p:nvPr/>
        </p:nvCxnSpPr>
        <p:spPr>
          <a:xfrm flipH="1">
            <a:off x="3297767" y="1592157"/>
            <a:ext cx="4233" cy="423333"/>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4" idx="2"/>
          </p:cNvCxnSpPr>
          <p:nvPr/>
        </p:nvCxnSpPr>
        <p:spPr>
          <a:xfrm flipH="1">
            <a:off x="3300095" y="1592157"/>
            <a:ext cx="2117" cy="40640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24" idx="2"/>
          </p:cNvCxnSpPr>
          <p:nvPr/>
        </p:nvCxnSpPr>
        <p:spPr>
          <a:xfrm flipH="1">
            <a:off x="3302000" y="1591945"/>
            <a:ext cx="0" cy="408517"/>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24" idx="2"/>
          </p:cNvCxnSpPr>
          <p:nvPr/>
        </p:nvCxnSpPr>
        <p:spPr>
          <a:xfrm flipH="1">
            <a:off x="3301789" y="1592157"/>
            <a:ext cx="0" cy="40640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24" idx="2"/>
          </p:cNvCxnSpPr>
          <p:nvPr/>
        </p:nvCxnSpPr>
        <p:spPr>
          <a:xfrm flipH="1">
            <a:off x="3300096" y="1591945"/>
            <a:ext cx="2117" cy="408517"/>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715347" y="1896111"/>
            <a:ext cx="3166533" cy="425451"/>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65" b="0" i="0" u="none" strike="noStrike" kern="1200" cap="none" spc="0" normalizeH="0" baseline="0" noProof="1">
                <a:ln>
                  <a:noFill/>
                </a:ln>
                <a:solidFill>
                  <a:schemeClr val="lt1"/>
                </a:solidFill>
                <a:effectLst/>
                <a:uLnTx/>
                <a:uFillTx/>
                <a:latin typeface="+mn-lt"/>
                <a:ea typeface="+mn-ea"/>
                <a:cs typeface="+mn-cs"/>
                <a:sym typeface="+mn-ea"/>
              </a:rPr>
              <a:t>副组长：项目总经理部总工</a:t>
            </a:r>
          </a:p>
        </p:txBody>
      </p:sp>
      <p:sp>
        <p:nvSpPr>
          <p:cNvPr id="11" name="TextBox 1"/>
          <p:cNvSpPr txBox="1"/>
          <p:nvPr/>
        </p:nvSpPr>
        <p:spPr>
          <a:xfrm>
            <a:off x="300355" y="114300"/>
            <a:ext cx="5484495" cy="460375"/>
          </a:xfrm>
          <a:prstGeom prst="rect">
            <a:avLst/>
          </a:prstGeom>
          <a:noFill/>
          <a:ln w="9525">
            <a:noFill/>
          </a:ln>
        </p:spPr>
        <p:txBody>
          <a:bodyPr wrap="square"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二、BIM技术应用标准体系的构建</a:t>
            </a:r>
            <a:endParaRPr lang="zh-CN" altLang="en-US" sz="2400" dirty="0">
              <a:solidFill>
                <a:schemeClr val="bg1"/>
              </a:solidFill>
              <a:latin typeface="微软雅黑" panose="020B0503020204020204" charset="-122"/>
              <a:ea typeface="微软雅黑" panose="020B0503020204020204" charset="-122"/>
            </a:endParaRPr>
          </a:p>
        </p:txBody>
      </p:sp>
      <p:cxnSp>
        <p:nvCxnSpPr>
          <p:cNvPr id="18" name="直接连接符 17"/>
          <p:cNvCxnSpPr/>
          <p:nvPr/>
        </p:nvCxnSpPr>
        <p:spPr>
          <a:xfrm flipV="1">
            <a:off x="4942205" y="4137025"/>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272280" y="4147820"/>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3601085" y="4155440"/>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2929255" y="4155440"/>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259330" y="4166235"/>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1586865" y="4143375"/>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16940" y="4137025"/>
            <a:ext cx="6350" cy="537210"/>
          </a:xfrm>
          <a:prstGeom prst="line">
            <a:avLst/>
          </a:prstGeom>
          <a:ln w="28575" cmpd="sng">
            <a:solidFill>
              <a:srgbClr val="4487D8"/>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7" name="组合 54"/>
          <p:cNvGrpSpPr/>
          <p:nvPr/>
        </p:nvGrpSpPr>
        <p:grpSpPr>
          <a:xfrm>
            <a:off x="5880100" y="937684"/>
            <a:ext cx="6121400" cy="706967"/>
            <a:chOff x="8994" y="1968"/>
            <a:chExt cx="9261" cy="1062"/>
          </a:xfrm>
        </p:grpSpPr>
        <p:grpSp>
          <p:nvGrpSpPr>
            <p:cNvPr id="65538" name="组合 56"/>
            <p:cNvGrpSpPr/>
            <p:nvPr/>
          </p:nvGrpSpPr>
          <p:grpSpPr>
            <a:xfrm>
              <a:off x="9099" y="1968"/>
              <a:ext cx="9156" cy="1007"/>
              <a:chOff x="9099" y="1968"/>
              <a:chExt cx="9156" cy="1007"/>
            </a:xfrm>
          </p:grpSpPr>
          <p:pic>
            <p:nvPicPr>
              <p:cNvPr id="65539" name="图片 5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99" y="1968"/>
                <a:ext cx="9156" cy="1007"/>
              </a:xfrm>
              <a:prstGeom prst="rect">
                <a:avLst/>
              </a:prstGeom>
              <a:noFill/>
              <a:ln w="9525">
                <a:noFill/>
              </a:ln>
            </p:spPr>
          </p:pic>
          <p:sp>
            <p:nvSpPr>
              <p:cNvPr id="65540" name="TextBox 38"/>
              <p:cNvSpPr txBox="1"/>
              <p:nvPr/>
            </p:nvSpPr>
            <p:spPr>
              <a:xfrm>
                <a:off x="14566" y="2230"/>
                <a:ext cx="3477" cy="569"/>
              </a:xfrm>
              <a:prstGeom prst="rect">
                <a:avLst/>
              </a:prstGeom>
              <a:noFill/>
              <a:ln w="9525">
                <a:noFill/>
              </a:ln>
            </p:spPr>
            <p:txBody>
              <a:bodyPr anchor="t">
                <a:spAutoFit/>
              </a:bodyPr>
              <a:lstStyle/>
              <a:p>
                <a:r>
                  <a:rPr lang="en-US" altLang="zh-CN" sz="1865" dirty="0">
                    <a:latin typeface="微软雅黑" panose="020B0503020204020204" charset="-122"/>
                    <a:ea typeface="微软雅黑" panose="020B0503020204020204" charset="-122"/>
                  </a:rPr>
                  <a:t>3D</a:t>
                </a:r>
                <a:r>
                  <a:rPr lang="zh-CN" altLang="en-US" sz="1865" dirty="0">
                    <a:latin typeface="微软雅黑" panose="020B0503020204020204" charset="-122"/>
                    <a:ea typeface="微软雅黑" panose="020B0503020204020204" charset="-122"/>
                  </a:rPr>
                  <a:t>模型创建及应用</a:t>
                </a:r>
              </a:p>
            </p:txBody>
          </p:sp>
        </p:grpSp>
        <p:cxnSp>
          <p:nvCxnSpPr>
            <p:cNvPr id="60" name="直接连接符 59"/>
            <p:cNvCxnSpPr/>
            <p:nvPr/>
          </p:nvCxnSpPr>
          <p:spPr>
            <a:xfrm>
              <a:off x="8994" y="3020"/>
              <a:ext cx="9255" cy="1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5542" name="组合 60"/>
          <p:cNvGrpSpPr/>
          <p:nvPr/>
        </p:nvGrpSpPr>
        <p:grpSpPr>
          <a:xfrm>
            <a:off x="5880100" y="2683933"/>
            <a:ext cx="6121400" cy="753533"/>
            <a:chOff x="8994" y="4589"/>
            <a:chExt cx="9261" cy="1134"/>
          </a:xfrm>
        </p:grpSpPr>
        <p:grpSp>
          <p:nvGrpSpPr>
            <p:cNvPr id="65543" name="组合 61"/>
            <p:cNvGrpSpPr/>
            <p:nvPr/>
          </p:nvGrpSpPr>
          <p:grpSpPr>
            <a:xfrm>
              <a:off x="9099" y="4589"/>
              <a:ext cx="9156" cy="1007"/>
              <a:chOff x="9099" y="4589"/>
              <a:chExt cx="9156" cy="1007"/>
            </a:xfrm>
          </p:grpSpPr>
          <p:pic>
            <p:nvPicPr>
              <p:cNvPr id="65544" name="图片 6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99" y="4589"/>
                <a:ext cx="9156" cy="1007"/>
              </a:xfrm>
              <a:prstGeom prst="rect">
                <a:avLst/>
              </a:prstGeom>
              <a:noFill/>
              <a:ln w="9525">
                <a:noFill/>
              </a:ln>
            </p:spPr>
          </p:pic>
          <p:sp>
            <p:nvSpPr>
              <p:cNvPr id="65545" name="TextBox 33"/>
              <p:cNvSpPr txBox="1"/>
              <p:nvPr/>
            </p:nvSpPr>
            <p:spPr>
              <a:xfrm>
                <a:off x="14672" y="4851"/>
                <a:ext cx="3477" cy="570"/>
              </a:xfrm>
              <a:prstGeom prst="rect">
                <a:avLst/>
              </a:prstGeom>
              <a:noFill/>
              <a:ln w="9525">
                <a:noFill/>
              </a:ln>
            </p:spPr>
            <p:txBody>
              <a:bodyPr anchor="t">
                <a:spAutoFit/>
              </a:bodyPr>
              <a:lstStyle/>
              <a:p>
                <a:r>
                  <a:rPr lang="en-US" altLang="zh-CN" sz="1865" dirty="0">
                    <a:latin typeface="微软雅黑" panose="020B0503020204020204" charset="-122"/>
                    <a:ea typeface="微软雅黑" panose="020B0503020204020204" charset="-122"/>
                  </a:rPr>
                  <a:t>2D</a:t>
                </a:r>
                <a:r>
                  <a:rPr lang="zh-CN" altLang="en-US" sz="1865" dirty="0">
                    <a:latin typeface="微软雅黑" panose="020B0503020204020204" charset="-122"/>
                    <a:ea typeface="微软雅黑" panose="020B0503020204020204" charset="-122"/>
                  </a:rPr>
                  <a:t>图纸编辑及查看</a:t>
                </a:r>
              </a:p>
            </p:txBody>
          </p:sp>
        </p:grpSp>
        <p:cxnSp>
          <p:nvCxnSpPr>
            <p:cNvPr id="65" name="直接连接符 64"/>
            <p:cNvCxnSpPr/>
            <p:nvPr/>
          </p:nvCxnSpPr>
          <p:spPr>
            <a:xfrm>
              <a:off x="8994" y="5720"/>
              <a:ext cx="9110" cy="3"/>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5547" name="组合 65"/>
          <p:cNvGrpSpPr/>
          <p:nvPr/>
        </p:nvGrpSpPr>
        <p:grpSpPr>
          <a:xfrm>
            <a:off x="5949951" y="3517900"/>
            <a:ext cx="6119283" cy="745067"/>
            <a:chOff x="9099" y="5841"/>
            <a:chExt cx="9262" cy="1119"/>
          </a:xfrm>
        </p:grpSpPr>
        <p:grpSp>
          <p:nvGrpSpPr>
            <p:cNvPr id="65548" name="组合 66"/>
            <p:cNvGrpSpPr/>
            <p:nvPr/>
          </p:nvGrpSpPr>
          <p:grpSpPr>
            <a:xfrm>
              <a:off x="9099" y="5841"/>
              <a:ext cx="9262" cy="1007"/>
              <a:chOff x="9099" y="5841"/>
              <a:chExt cx="9262" cy="1007"/>
            </a:xfrm>
          </p:grpSpPr>
          <p:pic>
            <p:nvPicPr>
              <p:cNvPr id="65549" name="图片 67"/>
              <p:cNvPicPr>
                <a:picLocks noChangeAspect="1"/>
              </p:cNvPicPr>
              <p:nvPr/>
            </p:nvPicPr>
            <p:blipFill>
              <a:blip r:embed="rId5"/>
              <a:stretch>
                <a:fillRect/>
              </a:stretch>
            </p:blipFill>
            <p:spPr>
              <a:xfrm>
                <a:off x="9099" y="5841"/>
                <a:ext cx="4029" cy="1007"/>
              </a:xfrm>
              <a:prstGeom prst="rect">
                <a:avLst/>
              </a:prstGeom>
              <a:noFill/>
              <a:ln w="9525">
                <a:noFill/>
              </a:ln>
            </p:spPr>
          </p:pic>
          <p:sp>
            <p:nvSpPr>
              <p:cNvPr id="65550" name="TextBox 35"/>
              <p:cNvSpPr txBox="1"/>
              <p:nvPr/>
            </p:nvSpPr>
            <p:spPr>
              <a:xfrm>
                <a:off x="14672" y="6103"/>
                <a:ext cx="3689" cy="568"/>
              </a:xfrm>
              <a:prstGeom prst="rect">
                <a:avLst/>
              </a:prstGeom>
              <a:noFill/>
              <a:ln w="9525">
                <a:noFill/>
              </a:ln>
            </p:spPr>
            <p:txBody>
              <a:bodyPr anchor="t">
                <a:spAutoFit/>
              </a:bodyPr>
              <a:lstStyle/>
              <a:p>
                <a:r>
                  <a:rPr lang="zh-CN" altLang="en-US" sz="1865" dirty="0">
                    <a:latin typeface="微软雅黑" panose="020B0503020204020204" charset="-122"/>
                    <a:ea typeface="微软雅黑" panose="020B0503020204020204" charset="-122"/>
                  </a:rPr>
                  <a:t>模型深化支吊架添加</a:t>
                </a:r>
              </a:p>
            </p:txBody>
          </p:sp>
        </p:grpSp>
        <p:cxnSp>
          <p:nvCxnSpPr>
            <p:cNvPr id="70" name="直接连接符 69"/>
            <p:cNvCxnSpPr/>
            <p:nvPr/>
          </p:nvCxnSpPr>
          <p:spPr>
            <a:xfrm flipV="1">
              <a:off x="9099" y="6944"/>
              <a:ext cx="9070" cy="1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5552" name="组合 70"/>
          <p:cNvGrpSpPr/>
          <p:nvPr/>
        </p:nvGrpSpPr>
        <p:grpSpPr>
          <a:xfrm>
            <a:off x="5880100" y="1809751"/>
            <a:ext cx="6121400" cy="774700"/>
            <a:chOff x="8994" y="3279"/>
            <a:chExt cx="9261" cy="1162"/>
          </a:xfrm>
        </p:grpSpPr>
        <p:grpSp>
          <p:nvGrpSpPr>
            <p:cNvPr id="65553" name="组合 71"/>
            <p:cNvGrpSpPr/>
            <p:nvPr/>
          </p:nvGrpSpPr>
          <p:grpSpPr>
            <a:xfrm>
              <a:off x="9099" y="3279"/>
              <a:ext cx="9156" cy="1007"/>
              <a:chOff x="9099" y="3279"/>
              <a:chExt cx="9156" cy="1007"/>
            </a:xfrm>
          </p:grpSpPr>
          <p:pic>
            <p:nvPicPr>
              <p:cNvPr id="65554" name="图片 7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099" y="3279"/>
                <a:ext cx="9156" cy="1007"/>
              </a:xfrm>
              <a:prstGeom prst="rect">
                <a:avLst/>
              </a:prstGeom>
              <a:noFill/>
              <a:ln w="9525">
                <a:noFill/>
              </a:ln>
            </p:spPr>
          </p:pic>
          <p:sp>
            <p:nvSpPr>
              <p:cNvPr id="65555" name="TextBox 39"/>
              <p:cNvSpPr txBox="1"/>
              <p:nvPr/>
            </p:nvSpPr>
            <p:spPr>
              <a:xfrm>
                <a:off x="14672" y="3541"/>
                <a:ext cx="3477" cy="568"/>
              </a:xfrm>
              <a:prstGeom prst="rect">
                <a:avLst/>
              </a:prstGeom>
              <a:noFill/>
              <a:ln w="9525">
                <a:noFill/>
              </a:ln>
            </p:spPr>
            <p:txBody>
              <a:bodyPr anchor="t">
                <a:spAutoFit/>
              </a:bodyPr>
              <a:lstStyle/>
              <a:p>
                <a:r>
                  <a:rPr lang="zh-CN" altLang="en-US" sz="1865" dirty="0">
                    <a:latin typeface="微软雅黑" panose="020B0503020204020204" charset="-122"/>
                    <a:ea typeface="微软雅黑" panose="020B0503020204020204" charset="-122"/>
                  </a:rPr>
                  <a:t>模型整合施工模拟</a:t>
                </a:r>
              </a:p>
            </p:txBody>
          </p:sp>
        </p:grpSp>
        <p:cxnSp>
          <p:nvCxnSpPr>
            <p:cNvPr id="75" name="直接连接符 74"/>
            <p:cNvCxnSpPr/>
            <p:nvPr/>
          </p:nvCxnSpPr>
          <p:spPr>
            <a:xfrm>
              <a:off x="8994" y="4438"/>
              <a:ext cx="9159" cy="3"/>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5557" name="组合 75"/>
          <p:cNvGrpSpPr/>
          <p:nvPr/>
        </p:nvGrpSpPr>
        <p:grpSpPr>
          <a:xfrm>
            <a:off x="5949951" y="4334933"/>
            <a:ext cx="5981700" cy="789517"/>
            <a:chOff x="9099" y="7071"/>
            <a:chExt cx="9053" cy="1185"/>
          </a:xfrm>
        </p:grpSpPr>
        <p:grpSp>
          <p:nvGrpSpPr>
            <p:cNvPr id="65558" name="组合 76"/>
            <p:cNvGrpSpPr/>
            <p:nvPr/>
          </p:nvGrpSpPr>
          <p:grpSpPr>
            <a:xfrm>
              <a:off x="9099" y="7071"/>
              <a:ext cx="9050" cy="1009"/>
              <a:chOff x="9099" y="7071"/>
              <a:chExt cx="9050" cy="1009"/>
            </a:xfrm>
          </p:grpSpPr>
          <p:pic>
            <p:nvPicPr>
              <p:cNvPr id="65559" name="图片 7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99" y="7071"/>
                <a:ext cx="2829" cy="1009"/>
              </a:xfrm>
              <a:prstGeom prst="rect">
                <a:avLst/>
              </a:prstGeom>
              <a:noFill/>
              <a:ln w="9525">
                <a:noFill/>
              </a:ln>
            </p:spPr>
          </p:pic>
          <p:sp>
            <p:nvSpPr>
              <p:cNvPr id="65560" name="TextBox 27"/>
              <p:cNvSpPr txBox="1"/>
              <p:nvPr/>
            </p:nvSpPr>
            <p:spPr>
              <a:xfrm>
                <a:off x="14672" y="7334"/>
                <a:ext cx="3477" cy="568"/>
              </a:xfrm>
              <a:prstGeom prst="rect">
                <a:avLst/>
              </a:prstGeom>
              <a:noFill/>
              <a:ln w="9525">
                <a:noFill/>
              </a:ln>
            </p:spPr>
            <p:txBody>
              <a:bodyPr anchor="t">
                <a:spAutoFit/>
              </a:bodyPr>
              <a:lstStyle/>
              <a:p>
                <a:r>
                  <a:rPr lang="en-US" altLang="zh-CN" sz="1865" dirty="0">
                    <a:latin typeface="微软雅黑" panose="020B0503020204020204" charset="-122"/>
                    <a:ea typeface="微软雅黑" panose="020B0503020204020204" charset="-122"/>
                  </a:rPr>
                  <a:t>BIM</a:t>
                </a:r>
                <a:r>
                  <a:rPr lang="zh-CN" altLang="en-US" sz="1865" dirty="0">
                    <a:latin typeface="微软雅黑" panose="020B0503020204020204" charset="-122"/>
                    <a:ea typeface="微软雅黑" panose="020B0503020204020204" charset="-122"/>
                  </a:rPr>
                  <a:t>管理运维平台</a:t>
                </a:r>
              </a:p>
            </p:txBody>
          </p:sp>
        </p:grpSp>
        <p:cxnSp>
          <p:nvCxnSpPr>
            <p:cNvPr id="80" name="直接连接符 79"/>
            <p:cNvCxnSpPr/>
            <p:nvPr/>
          </p:nvCxnSpPr>
          <p:spPr>
            <a:xfrm flipV="1">
              <a:off x="9099" y="8243"/>
              <a:ext cx="9053" cy="13"/>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81" name="直接连接符 80"/>
          <p:cNvCxnSpPr/>
          <p:nvPr/>
        </p:nvCxnSpPr>
        <p:spPr>
          <a:xfrm>
            <a:off x="5537200" y="831851"/>
            <a:ext cx="0" cy="4768851"/>
          </a:xfrm>
          <a:prstGeom prst="line">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65563" name="文本框 81"/>
          <p:cNvSpPr txBox="1"/>
          <p:nvPr/>
        </p:nvSpPr>
        <p:spPr>
          <a:xfrm>
            <a:off x="300567" y="1191260"/>
            <a:ext cx="5063067" cy="5056505"/>
          </a:xfrm>
          <a:prstGeom prst="rect">
            <a:avLst/>
          </a:prstGeom>
          <a:noFill/>
          <a:ln w="25400">
            <a:noFill/>
          </a:ln>
        </p:spPr>
        <p:txBody>
          <a:bodyPr anchor="t">
            <a:spAutoFit/>
          </a:bodyPr>
          <a:lstStyle/>
          <a:p>
            <a:r>
              <a:rPr lang="zh-CN" altLang="en-US" sz="2400" dirty="0">
                <a:latin typeface="隶书" panose="02010509060101010101" pitchFamily="49" charset="-122"/>
                <a:ea typeface="隶书" panose="02010509060101010101" pitchFamily="49" charset="-122"/>
              </a:rPr>
              <a:t>应用软件及平台说明：</a:t>
            </a:r>
            <a:endParaRPr lang="en-US" altLang="zh-CN" sz="2400" dirty="0">
              <a:latin typeface="隶书" panose="02010509060101010101" pitchFamily="49" charset="-122"/>
              <a:ea typeface="隶书" panose="02010509060101010101" pitchFamily="49" charset="-122"/>
            </a:endParaRPr>
          </a:p>
          <a:p>
            <a:endParaRPr lang="en-US" altLang="zh-CN" sz="1865" dirty="0">
              <a:latin typeface="华文隶书" panose="02010800040101010101" pitchFamily="2" charset="-122"/>
              <a:ea typeface="华文隶书" panose="02010800040101010101" pitchFamily="2" charset="-122"/>
            </a:endParaRPr>
          </a:p>
          <a:p>
            <a:r>
              <a:rPr lang="zh-CN" altLang="en-US" sz="1865" dirty="0">
                <a:latin typeface="隶书" panose="02010509060101010101" pitchFamily="49" charset="-122"/>
                <a:ea typeface="隶书" panose="02010509060101010101" pitchFamily="49" charset="-122"/>
              </a:rPr>
              <a:t>（</a:t>
            </a:r>
            <a:r>
              <a:rPr lang="en-US" altLang="zh-CN" sz="1865" dirty="0">
                <a:latin typeface="隶书" panose="02010509060101010101" pitchFamily="49" charset="-122"/>
                <a:ea typeface="隶书" panose="02010509060101010101" pitchFamily="49" charset="-122"/>
              </a:rPr>
              <a:t>1</a:t>
            </a:r>
            <a:r>
              <a:rPr lang="zh-CN" altLang="en-US" sz="1865" dirty="0">
                <a:latin typeface="隶书" panose="02010509060101010101" pitchFamily="49" charset="-122"/>
                <a:ea typeface="隶书" panose="02010509060101010101" pitchFamily="49" charset="-122"/>
              </a:rPr>
              <a:t>）</a:t>
            </a:r>
            <a:r>
              <a:rPr lang="en-US" altLang="zh-CN" sz="1865" dirty="0">
                <a:latin typeface="隶书" panose="02010509060101010101" pitchFamily="49" charset="-122"/>
                <a:ea typeface="隶书" panose="02010509060101010101" pitchFamily="49" charset="-122"/>
              </a:rPr>
              <a:t>Revit2016</a:t>
            </a:r>
            <a:r>
              <a:rPr lang="zh-CN" altLang="zh-CN" sz="1865" dirty="0">
                <a:latin typeface="隶书" panose="02010509060101010101" pitchFamily="49" charset="-122"/>
                <a:ea typeface="隶书" panose="02010509060101010101" pitchFamily="49" charset="-122"/>
              </a:rPr>
              <a:t>是</a:t>
            </a:r>
            <a:r>
              <a:rPr lang="en-US" altLang="zh-CN" sz="1865" dirty="0">
                <a:latin typeface="隶书" panose="02010509060101010101" pitchFamily="49" charset="-122"/>
                <a:ea typeface="隶书" panose="02010509060101010101" pitchFamily="49" charset="-122"/>
              </a:rPr>
              <a:t>Autodesk</a:t>
            </a:r>
            <a:r>
              <a:rPr lang="zh-CN" altLang="zh-CN" sz="1865" dirty="0">
                <a:latin typeface="隶书" panose="02010509060101010101" pitchFamily="49" charset="-122"/>
                <a:ea typeface="隶书" panose="02010509060101010101" pitchFamily="49" charset="-122"/>
              </a:rPr>
              <a:t>公司一套建模系列软件的名称，包含了暖通、电气和给排水</a:t>
            </a:r>
            <a:r>
              <a:rPr lang="en-US" altLang="zh-CN" sz="1865" dirty="0">
                <a:latin typeface="隶书" panose="02010509060101010101" pitchFamily="49" charset="-122"/>
                <a:ea typeface="隶书" panose="02010509060101010101" pitchFamily="49" charset="-122"/>
              </a:rPr>
              <a:t>(MEP)</a:t>
            </a:r>
            <a:r>
              <a:rPr lang="zh-CN" altLang="zh-CN" sz="1865" dirty="0">
                <a:latin typeface="隶书" panose="02010509060101010101" pitchFamily="49" charset="-122"/>
                <a:ea typeface="隶书" panose="02010509060101010101" pitchFamily="49" charset="-122"/>
              </a:rPr>
              <a:t>以及建筑、结构的模型建造</a:t>
            </a:r>
            <a:r>
              <a:rPr lang="zh-CN" altLang="en-US" sz="1865" dirty="0">
                <a:latin typeface="隶书" panose="02010509060101010101" pitchFamily="49" charset="-122"/>
                <a:ea typeface="隶书" panose="02010509060101010101" pitchFamily="49" charset="-122"/>
              </a:rPr>
              <a:t>；</a:t>
            </a:r>
            <a:endParaRPr lang="en-US" altLang="zh-CN" sz="1865" dirty="0">
              <a:latin typeface="隶书" panose="02010509060101010101" pitchFamily="49" charset="-122"/>
              <a:ea typeface="隶书" panose="02010509060101010101" pitchFamily="49" charset="-122"/>
            </a:endParaRPr>
          </a:p>
          <a:p>
            <a:endParaRPr lang="zh-CN" altLang="zh-CN" sz="1865" dirty="0">
              <a:latin typeface="隶书" panose="02010509060101010101" pitchFamily="49" charset="-122"/>
              <a:ea typeface="隶书" panose="02010509060101010101" pitchFamily="49" charset="-122"/>
            </a:endParaRPr>
          </a:p>
          <a:p>
            <a:r>
              <a:rPr lang="zh-CN" altLang="zh-CN" sz="1865" dirty="0">
                <a:latin typeface="隶书" panose="02010509060101010101" pitchFamily="49" charset="-122"/>
                <a:ea typeface="隶书" panose="02010509060101010101" pitchFamily="49" charset="-122"/>
              </a:rPr>
              <a:t>（</a:t>
            </a:r>
            <a:r>
              <a:rPr lang="en-US" altLang="zh-CN" sz="1865" dirty="0">
                <a:latin typeface="隶书" panose="02010509060101010101" pitchFamily="49" charset="-122"/>
                <a:ea typeface="隶书" panose="02010509060101010101" pitchFamily="49" charset="-122"/>
              </a:rPr>
              <a:t>2</a:t>
            </a:r>
            <a:r>
              <a:rPr lang="zh-CN" altLang="zh-CN" sz="1865" dirty="0">
                <a:latin typeface="隶书" panose="02010509060101010101" pitchFamily="49" charset="-122"/>
                <a:ea typeface="隶书" panose="02010509060101010101" pitchFamily="49" charset="-122"/>
              </a:rPr>
              <a:t>）</a:t>
            </a:r>
            <a:r>
              <a:rPr lang="en-US" altLang="zh-CN" sz="1865" dirty="0">
                <a:latin typeface="隶书" panose="02010509060101010101" pitchFamily="49" charset="-122"/>
                <a:ea typeface="隶书" panose="02010509060101010101" pitchFamily="49" charset="-122"/>
              </a:rPr>
              <a:t>NavisWorks2016</a:t>
            </a:r>
            <a:r>
              <a:rPr lang="zh-CN" altLang="zh-CN" sz="1865" dirty="0">
                <a:latin typeface="隶书" panose="02010509060101010101" pitchFamily="49" charset="-122"/>
                <a:ea typeface="隶书" panose="02010509060101010101" pitchFamily="49" charset="-122"/>
              </a:rPr>
              <a:t>是</a:t>
            </a:r>
            <a:r>
              <a:rPr lang="en-US" altLang="zh-CN" sz="1865" dirty="0">
                <a:latin typeface="隶书" panose="02010509060101010101" pitchFamily="49" charset="-122"/>
                <a:ea typeface="隶书" panose="02010509060101010101" pitchFamily="49" charset="-122"/>
              </a:rPr>
              <a:t>Autodesk</a:t>
            </a:r>
            <a:r>
              <a:rPr lang="zh-CN" altLang="zh-CN" sz="1865" dirty="0">
                <a:latin typeface="隶书" panose="02010509060101010101" pitchFamily="49" charset="-122"/>
                <a:ea typeface="隶书" panose="02010509060101010101" pitchFamily="49" charset="-122"/>
              </a:rPr>
              <a:t>公司的</a:t>
            </a:r>
            <a:r>
              <a:rPr lang="en-US" altLang="zh-CN" sz="1865" dirty="0">
                <a:latin typeface="隶书" panose="02010509060101010101" pitchFamily="49" charset="-122"/>
                <a:ea typeface="隶书" panose="02010509060101010101" pitchFamily="49" charset="-122"/>
              </a:rPr>
              <a:t>BIM</a:t>
            </a:r>
            <a:r>
              <a:rPr lang="zh-CN" altLang="zh-CN" sz="1865" dirty="0">
                <a:latin typeface="隶书" panose="02010509060101010101" pitchFamily="49" charset="-122"/>
                <a:ea typeface="隶书" panose="02010509060101010101" pitchFamily="49" charset="-122"/>
              </a:rPr>
              <a:t>系列产品之一，在</a:t>
            </a:r>
            <a:r>
              <a:rPr lang="en-US" altLang="zh-CN" sz="1865" dirty="0">
                <a:latin typeface="隶书" panose="02010509060101010101" pitchFamily="49" charset="-122"/>
                <a:ea typeface="隶书" panose="02010509060101010101" pitchFamily="49" charset="-122"/>
              </a:rPr>
              <a:t>revit</a:t>
            </a:r>
            <a:r>
              <a:rPr lang="zh-CN" altLang="zh-CN" sz="1865" dirty="0">
                <a:latin typeface="隶书" panose="02010509060101010101" pitchFamily="49" charset="-122"/>
                <a:ea typeface="隶书" panose="02010509060101010101" pitchFamily="49" charset="-122"/>
              </a:rPr>
              <a:t>模型基础上，提供了模拟漫游、各专业的碰撞检查、结合</a:t>
            </a:r>
            <a:r>
              <a:rPr lang="en-US" altLang="zh-CN" sz="1865" dirty="0">
                <a:latin typeface="隶书" panose="02010509060101010101" pitchFamily="49" charset="-122"/>
                <a:ea typeface="隶书" panose="02010509060101010101" pitchFamily="49" charset="-122"/>
              </a:rPr>
              <a:t>Project</a:t>
            </a:r>
            <a:r>
              <a:rPr lang="zh-CN" altLang="zh-CN" sz="1865" dirty="0">
                <a:latin typeface="隶书" panose="02010509060101010101" pitchFamily="49" charset="-122"/>
                <a:ea typeface="隶书" panose="02010509060101010101" pitchFamily="49" charset="-122"/>
              </a:rPr>
              <a:t>进行模拟施工进度计划管理、导出漫游视频等功能，是模型应用的主要工具；</a:t>
            </a:r>
            <a:endParaRPr lang="en-US" altLang="zh-CN" sz="1865" dirty="0">
              <a:latin typeface="隶书" panose="02010509060101010101" pitchFamily="49" charset="-122"/>
              <a:ea typeface="隶书" panose="02010509060101010101" pitchFamily="49" charset="-122"/>
            </a:endParaRPr>
          </a:p>
          <a:p>
            <a:endParaRPr lang="zh-CN" altLang="zh-CN" sz="1865" dirty="0">
              <a:latin typeface="隶书" panose="02010509060101010101" pitchFamily="49" charset="-122"/>
              <a:ea typeface="隶书" panose="02010509060101010101" pitchFamily="49" charset="-122"/>
            </a:endParaRPr>
          </a:p>
          <a:p>
            <a:r>
              <a:rPr lang="zh-CN" altLang="zh-CN" sz="1865" dirty="0">
                <a:latin typeface="隶书" panose="02010509060101010101" pitchFamily="49" charset="-122"/>
                <a:ea typeface="隶书" panose="02010509060101010101" pitchFamily="49" charset="-122"/>
              </a:rPr>
              <a:t>（</a:t>
            </a:r>
            <a:r>
              <a:rPr lang="en-US" altLang="zh-CN" sz="1865" dirty="0">
                <a:latin typeface="隶书" panose="02010509060101010101" pitchFamily="49" charset="-122"/>
                <a:ea typeface="隶书" panose="02010509060101010101" pitchFamily="49" charset="-122"/>
              </a:rPr>
              <a:t>3</a:t>
            </a:r>
            <a:r>
              <a:rPr lang="zh-CN" altLang="zh-CN" sz="1865" dirty="0">
                <a:latin typeface="隶书" panose="02010509060101010101" pitchFamily="49" charset="-122"/>
                <a:ea typeface="隶书" panose="02010509060101010101" pitchFamily="49" charset="-122"/>
              </a:rPr>
              <a:t>）“轨道交通信息模型管理系统”平台为业主、监理、施工承包商、集成服务商及设备材料供应商等各参建方的高效协同工作提供统一的管理平台。</a:t>
            </a:r>
            <a:endParaRPr lang="zh-CN" altLang="en-US" sz="1865" dirty="0">
              <a:latin typeface="隶书" panose="02010509060101010101" pitchFamily="49" charset="-122"/>
              <a:ea typeface="隶书" panose="02010509060101010101" pitchFamily="49" charset="-122"/>
            </a:endParaRPr>
          </a:p>
          <a:p>
            <a:endParaRPr lang="zh-CN" altLang="en-US" sz="1865" b="1" dirty="0">
              <a:latin typeface="隶书" panose="02010509060101010101" pitchFamily="49" charset="-122"/>
              <a:ea typeface="隶书" panose="02010509060101010101" pitchFamily="49" charset="-122"/>
            </a:endParaRPr>
          </a:p>
        </p:txBody>
      </p:sp>
      <p:grpSp>
        <p:nvGrpSpPr>
          <p:cNvPr id="65564" name="组合 82"/>
          <p:cNvGrpSpPr/>
          <p:nvPr/>
        </p:nvGrpSpPr>
        <p:grpSpPr>
          <a:xfrm>
            <a:off x="5949951" y="5518151"/>
            <a:ext cx="6051549" cy="618067"/>
            <a:chOff x="9099" y="7334"/>
            <a:chExt cx="9157" cy="930"/>
          </a:xfrm>
        </p:grpSpPr>
        <p:sp>
          <p:nvSpPr>
            <p:cNvPr id="65565" name="TextBox 27"/>
            <p:cNvSpPr txBox="1"/>
            <p:nvPr/>
          </p:nvSpPr>
          <p:spPr>
            <a:xfrm>
              <a:off x="14671" y="7334"/>
              <a:ext cx="3585" cy="569"/>
            </a:xfrm>
            <a:prstGeom prst="rect">
              <a:avLst/>
            </a:prstGeom>
            <a:noFill/>
            <a:ln w="9525">
              <a:noFill/>
            </a:ln>
          </p:spPr>
          <p:txBody>
            <a:bodyPr anchor="t">
              <a:spAutoFit/>
            </a:bodyPr>
            <a:lstStyle/>
            <a:p>
              <a:r>
                <a:rPr lang="en-US" altLang="zh-CN" sz="1865" dirty="0">
                  <a:latin typeface="微软雅黑" panose="020B0503020204020204" charset="-122"/>
                  <a:ea typeface="微软雅黑" panose="020B0503020204020204" charset="-122"/>
                </a:rPr>
                <a:t>BIM</a:t>
              </a:r>
              <a:r>
                <a:rPr lang="zh-CN" altLang="en-US" sz="1865" dirty="0">
                  <a:latin typeface="微软雅黑" panose="020B0503020204020204" charset="-122"/>
                  <a:ea typeface="微软雅黑" panose="020B0503020204020204" charset="-122"/>
                </a:rPr>
                <a:t>综合监控平台</a:t>
              </a:r>
            </a:p>
          </p:txBody>
        </p:sp>
        <p:cxnSp>
          <p:nvCxnSpPr>
            <p:cNvPr id="87" name="直接连接符 86"/>
            <p:cNvCxnSpPr/>
            <p:nvPr/>
          </p:nvCxnSpPr>
          <p:spPr>
            <a:xfrm>
              <a:off x="9099" y="8254"/>
              <a:ext cx="9038" cy="1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5567"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二、BIM技术应用标准体系的构建</a:t>
            </a:r>
            <a:endParaRPr lang="zh-CN" altLang="en-US" sz="2400" dirty="0">
              <a:solidFill>
                <a:schemeClr val="bg1"/>
              </a:solidFill>
              <a:latin typeface="微软雅黑" panose="020B0503020204020204" charset="-122"/>
              <a:ea typeface="微软雅黑" panose="020B0503020204020204" charset="-122"/>
            </a:endParaRPr>
          </a:p>
        </p:txBody>
      </p:sp>
      <p:pic>
        <p:nvPicPr>
          <p:cNvPr id="65568" name="图片 1" descr="微信图片_2019031109493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015567" y="5283200"/>
            <a:ext cx="1623484" cy="736600"/>
          </a:xfrm>
          <a:prstGeom prst="rect">
            <a:avLst/>
          </a:prstGeom>
          <a:noFill/>
          <a:ln w="9525">
            <a:noFill/>
          </a:ln>
        </p:spPr>
      </p:pic>
      <p:sp>
        <p:nvSpPr>
          <p:cNvPr id="14" name="文本框 1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2.</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项目应用的</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BIM</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软件</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754380" y="1224280"/>
          <a:ext cx="10682605" cy="5277485"/>
        </p:xfrm>
        <a:graphic>
          <a:graphicData uri="http://schemas.openxmlformats.org/drawingml/2006/table">
            <a:tbl>
              <a:tblPr firstRow="1" bandRow="1">
                <a:tableStyleId>{BC89EF96-8CEA-46FF-86C4-4CE0E7609802}</a:tableStyleId>
              </a:tblPr>
              <a:tblGrid>
                <a:gridCol w="1323340">
                  <a:extLst>
                    <a:ext uri="{9D8B030D-6E8A-4147-A177-3AD203B41FA5}">
                      <a16:colId xmlns:a16="http://schemas.microsoft.com/office/drawing/2014/main" val="20000"/>
                    </a:ext>
                  </a:extLst>
                </a:gridCol>
                <a:gridCol w="1899920">
                  <a:extLst>
                    <a:ext uri="{9D8B030D-6E8A-4147-A177-3AD203B41FA5}">
                      <a16:colId xmlns:a16="http://schemas.microsoft.com/office/drawing/2014/main" val="20001"/>
                    </a:ext>
                  </a:extLst>
                </a:gridCol>
                <a:gridCol w="7459345">
                  <a:extLst>
                    <a:ext uri="{9D8B030D-6E8A-4147-A177-3AD203B41FA5}">
                      <a16:colId xmlns:a16="http://schemas.microsoft.com/office/drawing/2014/main" val="20002"/>
                    </a:ext>
                  </a:extLst>
                </a:gridCol>
              </a:tblGrid>
              <a:tr h="332740">
                <a:tc>
                  <a:txBody>
                    <a:bodyPr/>
                    <a:lstStyle/>
                    <a:p>
                      <a:pPr indent="0" algn="ctr">
                        <a:buNone/>
                      </a:pPr>
                      <a:r>
                        <a:rPr lang="en-US" sz="1600"/>
                        <a:t>配置内容</a:t>
                      </a:r>
                      <a:endParaRPr lang="en-US" altLang="en-US" sz="1600"/>
                    </a:p>
                  </a:txBody>
                  <a:tcPr marL="91444" marR="91444" marT="0" marB="0" anchor="ctr">
                    <a:solidFill>
                      <a:schemeClr val="bg1"/>
                    </a:solidFill>
                  </a:tcPr>
                </a:tc>
                <a:tc>
                  <a:txBody>
                    <a:bodyPr/>
                    <a:lstStyle/>
                    <a:p>
                      <a:pPr indent="0" algn="ctr">
                        <a:buNone/>
                      </a:pPr>
                      <a:r>
                        <a:rPr lang="en-US" sz="1600"/>
                        <a:t>开项</a:t>
                      </a:r>
                      <a:endParaRPr lang="en-US" altLang="en-US" sz="1600"/>
                    </a:p>
                  </a:txBody>
                  <a:tcPr marL="91444" marR="91444" marT="0" marB="0" anchor="ctr">
                    <a:solidFill>
                      <a:schemeClr val="bg1"/>
                    </a:solidFill>
                  </a:tcPr>
                </a:tc>
                <a:tc>
                  <a:txBody>
                    <a:bodyPr/>
                    <a:lstStyle/>
                    <a:p>
                      <a:pPr indent="0" algn="ctr">
                        <a:buNone/>
                      </a:pPr>
                      <a:r>
                        <a:rPr lang="en-US" sz="1600"/>
                        <a:t>配置要求</a:t>
                      </a:r>
                      <a:endParaRPr lang="en-US" altLang="en-US" sz="1600"/>
                    </a:p>
                  </a:txBody>
                  <a:tcPr marL="91444" marR="91444" marT="0" marB="0" anchor="ctr">
                    <a:solidFill>
                      <a:schemeClr val="bg1"/>
                    </a:solidFill>
                  </a:tcPr>
                </a:tc>
                <a:extLst>
                  <a:ext uri="{0D108BD9-81ED-4DB2-BD59-A6C34878D82A}">
                    <a16:rowId xmlns:a16="http://schemas.microsoft.com/office/drawing/2014/main" val="10000"/>
                  </a:ext>
                </a:extLst>
              </a:tr>
              <a:tr h="1219200">
                <a:tc rowSpan="3">
                  <a:txBody>
                    <a:bodyPr/>
                    <a:lstStyle/>
                    <a:p>
                      <a:pPr indent="0" algn="ctr">
                        <a:buNone/>
                      </a:pPr>
                      <a:r>
                        <a:rPr lang="en-US" sz="1600">
                          <a:latin typeface="黑体" panose="02010609060101010101" pitchFamily="49" charset="-122"/>
                          <a:ea typeface="黑体" panose="02010609060101010101" pitchFamily="49" charset="-122"/>
                        </a:rPr>
                        <a:t>服务器配置</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lgn="ctr">
                        <a:buNone/>
                      </a:pPr>
                      <a:r>
                        <a:rPr lang="en-US" sz="1600">
                          <a:latin typeface="黑体" panose="02010609060101010101" pitchFamily="49" charset="-122"/>
                          <a:ea typeface="黑体" panose="02010609060101010101" pitchFamily="49" charset="-122"/>
                        </a:rPr>
                        <a:t>应用服务器</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buNone/>
                      </a:pPr>
                      <a:r>
                        <a:rPr lang="en-US" sz="1600">
                          <a:latin typeface="黑体" panose="02010609060101010101" pitchFamily="49" charset="-122"/>
                          <a:ea typeface="黑体" panose="02010609060101010101" pitchFamily="49" charset="-122"/>
                          <a:cs typeface="黑体" panose="02010609060101010101" pitchFamily="49" charset="-122"/>
                        </a:rPr>
                        <a:t>CPU：英特尔®至强®银牌4116处理器，2颗内存：64GBDDR4-2400硬盘：一块256GB固态硬盘，一块500GB普通硬盘网络：双千兆以太网卡，Internet固定IP，对外至少50M带宽专享网络操作系统：WindowsServer2012R2支持软件：.NetFramework4.0及以上版本。IIS服务。MicrosoftOffice2016及Project2016</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extLst>
                  <a:ext uri="{0D108BD9-81ED-4DB2-BD59-A6C34878D82A}">
                    <a16:rowId xmlns:a16="http://schemas.microsoft.com/office/drawing/2014/main" val="10001"/>
                  </a:ext>
                </a:extLst>
              </a:tr>
              <a:tr h="998220">
                <a:tc vMerge="1">
                  <a:txBody>
                    <a:bodyPr/>
                    <a:lstStyle/>
                    <a:p>
                      <a:endParaRPr lang="zh-CN"/>
                    </a:p>
                  </a:txBody>
                  <a:tcPr/>
                </a:tc>
                <a:tc>
                  <a:txBody>
                    <a:bodyPr/>
                    <a:lstStyle/>
                    <a:p>
                      <a:pPr indent="0" algn="ctr">
                        <a:buNone/>
                      </a:pPr>
                      <a:r>
                        <a:rPr lang="en-US" sz="1600">
                          <a:latin typeface="黑体" panose="02010609060101010101" pitchFamily="49" charset="-122"/>
                          <a:ea typeface="黑体" panose="02010609060101010101" pitchFamily="49" charset="-122"/>
                        </a:rPr>
                        <a:t>数据库服务器</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buNone/>
                      </a:pPr>
                      <a:r>
                        <a:rPr lang="en-US" sz="1600">
                          <a:latin typeface="黑体" panose="02010609060101010101" pitchFamily="49" charset="-122"/>
                          <a:ea typeface="黑体" panose="02010609060101010101" pitchFamily="49" charset="-122"/>
                          <a:cs typeface="黑体" panose="02010609060101010101" pitchFamily="49" charset="-122"/>
                        </a:rPr>
                        <a:t>CPU：英特尔®至强®银牌4116处理器，1颗内存：128GBDDR4-2400硬盘：一块256GB固态硬盘，两块2TB普通硬盘网络：千兆以太网卡，仅内网使用操作系统：WindowsServer2012R2支持软件：.NetFramework4.0及以上版本。SQLServer2012及以上版本</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extLst>
                  <a:ext uri="{0D108BD9-81ED-4DB2-BD59-A6C34878D82A}">
                    <a16:rowId xmlns:a16="http://schemas.microsoft.com/office/drawing/2014/main" val="10002"/>
                  </a:ext>
                </a:extLst>
              </a:tr>
              <a:tr h="998220">
                <a:tc vMerge="1">
                  <a:txBody>
                    <a:bodyPr/>
                    <a:lstStyle/>
                    <a:p>
                      <a:endParaRPr lang="zh-CN"/>
                    </a:p>
                  </a:txBody>
                  <a:tcPr/>
                </a:tc>
                <a:tc>
                  <a:txBody>
                    <a:bodyPr/>
                    <a:lstStyle/>
                    <a:p>
                      <a:pPr indent="0" algn="ctr">
                        <a:buNone/>
                      </a:pPr>
                      <a:r>
                        <a:rPr lang="en-US" sz="1600">
                          <a:latin typeface="黑体" panose="02010609060101010101" pitchFamily="49" charset="-122"/>
                          <a:ea typeface="黑体" panose="02010609060101010101" pitchFamily="49" charset="-122"/>
                        </a:rPr>
                        <a:t>文件服务器</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buNone/>
                      </a:pPr>
                      <a:r>
                        <a:rPr lang="en-US" sz="1600">
                          <a:latin typeface="黑体" panose="02010609060101010101" pitchFamily="49" charset="-122"/>
                          <a:ea typeface="黑体" panose="02010609060101010101" pitchFamily="49" charset="-122"/>
                          <a:cs typeface="黑体" panose="02010609060101010101" pitchFamily="49" charset="-122"/>
                        </a:rPr>
                        <a:t>CPU：英特尔®至强®处理器E7-4830V4，1颗内存：32GBDDR4-1333/1600/1866DDR3-1066/1333/1600硬盘：一块256GB固态硬盘，两块2TB普通硬盘网络：千兆以太网卡，仅内网使用操作系统：WindowsServer2012R2支持软件：.NetFramework4.0及以上版本。</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extLst>
                  <a:ext uri="{0D108BD9-81ED-4DB2-BD59-A6C34878D82A}">
                    <a16:rowId xmlns:a16="http://schemas.microsoft.com/office/drawing/2014/main" val="10003"/>
                  </a:ext>
                </a:extLst>
              </a:tr>
              <a:tr h="498475">
                <a:tc rowSpan="2">
                  <a:txBody>
                    <a:bodyPr/>
                    <a:lstStyle/>
                    <a:p>
                      <a:pPr indent="0" algn="ctr">
                        <a:buNone/>
                      </a:pPr>
                      <a:r>
                        <a:rPr lang="en-US" sz="1600">
                          <a:latin typeface="黑体" panose="02010609060101010101" pitchFamily="49" charset="-122"/>
                          <a:ea typeface="黑体" panose="02010609060101010101" pitchFamily="49" charset="-122"/>
                        </a:rPr>
                        <a:t>用户工作电脑</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lgn="ctr">
                        <a:buNone/>
                      </a:pPr>
                      <a:r>
                        <a:rPr lang="en-US" sz="1600">
                          <a:latin typeface="黑体" panose="02010609060101010101" pitchFamily="49" charset="-122"/>
                          <a:ea typeface="黑体" panose="02010609060101010101" pitchFamily="49" charset="-122"/>
                        </a:rPr>
                        <a:t>硬件要求</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buNone/>
                      </a:pPr>
                      <a:r>
                        <a:rPr lang="en-US" sz="1600">
                          <a:latin typeface="黑体" panose="02010609060101010101" pitchFamily="49" charset="-122"/>
                          <a:ea typeface="黑体" panose="02010609060101010101" pitchFamily="49" charset="-122"/>
                          <a:cs typeface="黑体" panose="02010609060101010101" pitchFamily="49" charset="-122"/>
                        </a:rPr>
                        <a:t>CPU：Intel®Core™i7-4700MQ（2.4GHz）内存：DDR31600MHz（32-64GB）硬盘：128G固态硬盘，1TSATAII7200转</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extLst>
                  <a:ext uri="{0D108BD9-81ED-4DB2-BD59-A6C34878D82A}">
                    <a16:rowId xmlns:a16="http://schemas.microsoft.com/office/drawing/2014/main" val="10004"/>
                  </a:ext>
                </a:extLst>
              </a:tr>
              <a:tr h="243840">
                <a:tc vMerge="1">
                  <a:txBody>
                    <a:bodyPr/>
                    <a:lstStyle/>
                    <a:p>
                      <a:endParaRPr lang="zh-CN"/>
                    </a:p>
                  </a:txBody>
                  <a:tcPr/>
                </a:tc>
                <a:tc>
                  <a:txBody>
                    <a:bodyPr/>
                    <a:lstStyle/>
                    <a:p>
                      <a:pPr indent="0" algn="ctr">
                        <a:buNone/>
                      </a:pPr>
                      <a:r>
                        <a:rPr lang="en-US" sz="1600">
                          <a:latin typeface="黑体" panose="02010609060101010101" pitchFamily="49" charset="-122"/>
                          <a:ea typeface="黑体" panose="02010609060101010101" pitchFamily="49" charset="-122"/>
                        </a:rPr>
                        <a:t>操作系统</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buNone/>
                      </a:pPr>
                      <a:r>
                        <a:rPr lang="en-US" sz="1600">
                          <a:latin typeface="黑体" panose="02010609060101010101" pitchFamily="49" charset="-122"/>
                          <a:ea typeface="黑体" panose="02010609060101010101" pitchFamily="49" charset="-122"/>
                          <a:cs typeface="黑体" panose="02010609060101010101" pitchFamily="49" charset="-122"/>
                        </a:rPr>
                        <a:t>Windows7、8.1、10及以上。macOSSierra10及以上</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extLst>
                  <a:ext uri="{0D108BD9-81ED-4DB2-BD59-A6C34878D82A}">
                    <a16:rowId xmlns:a16="http://schemas.microsoft.com/office/drawing/2014/main" val="10005"/>
                  </a:ext>
                </a:extLst>
              </a:tr>
              <a:tr h="487680">
                <a:tc rowSpan="2">
                  <a:txBody>
                    <a:bodyPr/>
                    <a:lstStyle/>
                    <a:p>
                      <a:pPr indent="0" algn="ctr">
                        <a:buNone/>
                      </a:pPr>
                      <a:r>
                        <a:rPr lang="en-US" sz="1600">
                          <a:latin typeface="黑体" panose="02010609060101010101" pitchFamily="49" charset="-122"/>
                          <a:ea typeface="黑体" panose="02010609060101010101" pitchFamily="49" charset="-122"/>
                        </a:rPr>
                        <a:t>移动终端</a:t>
                      </a:r>
                      <a:endParaRPr lang="en-US" altLang="en-US" sz="1600">
                        <a:latin typeface="黑体" panose="02010609060101010101" pitchFamily="49" charset="-122"/>
                        <a:ea typeface="黑体" panose="02010609060101010101" pitchFamily="49" charset="-122"/>
                      </a:endParaRPr>
                    </a:p>
                  </a:txBody>
                  <a:tcPr marL="91444" marR="91444" marT="0" marB="0" anchor="ctr"/>
                </a:tc>
                <a:tc>
                  <a:txBody>
                    <a:bodyPr/>
                    <a:lstStyle/>
                    <a:p>
                      <a:pPr indent="0" algn="ctr">
                        <a:buNone/>
                      </a:pPr>
                      <a:r>
                        <a:rPr lang="en-US" sz="1600">
                          <a:latin typeface="黑体" panose="02010609060101010101" pitchFamily="49" charset="-122"/>
                          <a:ea typeface="黑体" panose="02010609060101010101" pitchFamily="49" charset="-122"/>
                          <a:cs typeface="黑体" panose="02010609060101010101" pitchFamily="49" charset="-122"/>
                        </a:rPr>
                        <a:t>iOS操作系统</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tc>
                  <a:txBody>
                    <a:bodyPr/>
                    <a:lstStyle/>
                    <a:p>
                      <a:pPr indent="0">
                        <a:buNone/>
                      </a:pPr>
                      <a:r>
                        <a:rPr lang="en-US" sz="1600">
                          <a:latin typeface="黑体" panose="02010609060101010101" pitchFamily="49" charset="-122"/>
                          <a:ea typeface="黑体" panose="02010609060101010101" pitchFamily="49" charset="-122"/>
                          <a:cs typeface="黑体" panose="02010609060101010101" pitchFamily="49" charset="-122"/>
                        </a:rPr>
                        <a:t>iPhone6及以上版本。iPadmini4及以上版本。iPad及iPadPro等，存储空间建议不低于64GB</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extLst>
                  <a:ext uri="{0D108BD9-81ED-4DB2-BD59-A6C34878D82A}">
                    <a16:rowId xmlns:a16="http://schemas.microsoft.com/office/drawing/2014/main" val="10006"/>
                  </a:ext>
                </a:extLst>
              </a:tr>
              <a:tr h="499110">
                <a:tc vMerge="1">
                  <a:txBody>
                    <a:bodyPr/>
                    <a:lstStyle/>
                    <a:p>
                      <a:endParaRPr lang="zh-CN"/>
                    </a:p>
                  </a:txBody>
                  <a:tcPr/>
                </a:tc>
                <a:tc>
                  <a:txBody>
                    <a:bodyPr/>
                    <a:lstStyle/>
                    <a:p>
                      <a:pPr indent="0" algn="ctr">
                        <a:buNone/>
                      </a:pPr>
                      <a:r>
                        <a:rPr lang="en-US" sz="1600">
                          <a:latin typeface="黑体" panose="02010609060101010101" pitchFamily="49" charset="-122"/>
                          <a:ea typeface="黑体" panose="02010609060101010101" pitchFamily="49" charset="-122"/>
                          <a:cs typeface="黑体" panose="02010609060101010101" pitchFamily="49" charset="-122"/>
                        </a:rPr>
                        <a:t>Android操作系统</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tc>
                  <a:txBody>
                    <a:bodyPr/>
                    <a:lstStyle/>
                    <a:p>
                      <a:pPr indent="0">
                        <a:buNone/>
                      </a:pPr>
                      <a:r>
                        <a:rPr lang="en-US" sz="1600">
                          <a:latin typeface="黑体" panose="02010609060101010101" pitchFamily="49" charset="-122"/>
                          <a:ea typeface="黑体" panose="02010609060101010101" pitchFamily="49" charset="-122"/>
                          <a:cs typeface="黑体" panose="02010609060101010101" pitchFamily="49" charset="-122"/>
                        </a:rPr>
                        <a:t>AndroidOS6.0及以上，CPU：高通骁龙800，四核，2.3GHz。GPU：高通Adreno330。RAM容量3GB及以上。ROM容量64GB及以上）</a:t>
                      </a:r>
                      <a:endParaRPr lang="en-US" altLang="en-US" sz="1600">
                        <a:latin typeface="黑体" panose="02010609060101010101" pitchFamily="49" charset="-122"/>
                        <a:ea typeface="黑体" panose="02010609060101010101" pitchFamily="49" charset="-122"/>
                        <a:cs typeface="黑体" panose="02010609060101010101" pitchFamily="49" charset="-122"/>
                      </a:endParaRPr>
                    </a:p>
                  </a:txBody>
                  <a:tcPr marL="91444" marR="91444" marT="0" marB="0" anchor="ctr"/>
                </a:tc>
                <a:extLst>
                  <a:ext uri="{0D108BD9-81ED-4DB2-BD59-A6C34878D82A}">
                    <a16:rowId xmlns:a16="http://schemas.microsoft.com/office/drawing/2014/main" val="10007"/>
                  </a:ext>
                </a:extLst>
              </a:tr>
            </a:tbl>
          </a:graphicData>
        </a:graphic>
      </p:graphicFrame>
      <p:sp>
        <p:nvSpPr>
          <p:cNvPr id="65567"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二、BIM技术应用标准体系的构建</a:t>
            </a:r>
            <a:endParaRPr lang="zh-CN" altLang="en-US" sz="2400" dirty="0">
              <a:solidFill>
                <a:schemeClr val="bg1"/>
              </a:solidFill>
              <a:latin typeface="微软雅黑" panose="020B0503020204020204" charset="-122"/>
              <a:ea typeface="微软雅黑" panose="020B0503020204020204" charset="-122"/>
            </a:endParaRPr>
          </a:p>
        </p:txBody>
      </p:sp>
      <p:sp>
        <p:nvSpPr>
          <p:cNvPr id="14" name="文本框 13"/>
          <p:cNvSpPr txBox="1"/>
          <p:nvPr/>
        </p:nvSpPr>
        <p:spPr>
          <a:xfrm>
            <a:off x="80010" y="72644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2.</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5 工作站建议配置</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fang\Desktop\TIM截图2017071109231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0355" y="1595755"/>
            <a:ext cx="6421755" cy="433324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6819900" y="4128770"/>
            <a:ext cx="5417185" cy="2584450"/>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建模标准与依据</a:t>
            </a:r>
          </a:p>
          <a:p>
            <a:r>
              <a:rPr lang="en-US" altLang="zh-CN" dirty="0">
                <a:latin typeface="华文隶书" panose="02010800040101010101" pitchFamily="2" charset="-122"/>
                <a:ea typeface="华文隶书" panose="02010800040101010101" pitchFamily="2" charset="-122"/>
              </a:rPr>
              <a:t>1</a:t>
            </a:r>
            <a:r>
              <a:rPr lang="zh-CN" altLang="en-US" dirty="0">
                <a:latin typeface="华文隶书" panose="02010800040101010101" pitchFamily="2" charset="-122"/>
                <a:ea typeface="华文隶书" panose="02010800040101010101" pitchFamily="2" charset="-122"/>
              </a:rPr>
              <a:t>、</a:t>
            </a:r>
            <a:r>
              <a:rPr lang="en-US" altLang="zh-CN" dirty="0">
                <a:latin typeface="华文隶书" panose="02010800040101010101" pitchFamily="2" charset="-122"/>
                <a:ea typeface="华文隶书" panose="02010800040101010101" pitchFamily="2" charset="-122"/>
              </a:rPr>
              <a:t>《</a:t>
            </a:r>
            <a:r>
              <a:rPr lang="zh-CN" altLang="en-US" dirty="0">
                <a:latin typeface="华文隶书" panose="02010800040101010101" pitchFamily="2" charset="-122"/>
                <a:ea typeface="华文隶书" panose="02010800040101010101" pitchFamily="2" charset="-122"/>
              </a:rPr>
              <a:t>建筑工程信息模型应用统一标准</a:t>
            </a:r>
            <a:r>
              <a:rPr lang="en-US" altLang="zh-CN" dirty="0">
                <a:latin typeface="华文隶书" panose="02010800040101010101" pitchFamily="2" charset="-122"/>
                <a:ea typeface="华文隶书" panose="02010800040101010101" pitchFamily="2" charset="-122"/>
              </a:rPr>
              <a:t>》</a:t>
            </a:r>
            <a:r>
              <a:rPr lang="zh-CN" altLang="en-US" dirty="0">
                <a:latin typeface="华文隶书" panose="02010800040101010101" pitchFamily="2" charset="-122"/>
                <a:ea typeface="华文隶书" panose="02010800040101010101" pitchFamily="2" charset="-122"/>
              </a:rPr>
              <a:t>国家标准</a:t>
            </a:r>
          </a:p>
          <a:p>
            <a:r>
              <a:rPr lang="en-US" altLang="zh-CN" dirty="0">
                <a:latin typeface="华文隶书" panose="02010800040101010101" pitchFamily="2" charset="-122"/>
                <a:ea typeface="华文隶书" panose="02010800040101010101" pitchFamily="2" charset="-122"/>
              </a:rPr>
              <a:t>2</a:t>
            </a:r>
            <a:r>
              <a:rPr lang="zh-CN" altLang="en-US" dirty="0">
                <a:latin typeface="华文隶书" panose="02010800040101010101" pitchFamily="2" charset="-122"/>
                <a:ea typeface="华文隶书" panose="02010800040101010101" pitchFamily="2" charset="-122"/>
              </a:rPr>
              <a:t>、</a:t>
            </a:r>
            <a:r>
              <a:rPr lang="en-US" altLang="zh-CN" dirty="0">
                <a:latin typeface="华文隶书" panose="02010800040101010101" pitchFamily="2" charset="-122"/>
                <a:ea typeface="华文隶书" panose="02010800040101010101" pitchFamily="2" charset="-122"/>
              </a:rPr>
              <a:t>《</a:t>
            </a:r>
            <a:r>
              <a:rPr lang="zh-CN" altLang="en-US" dirty="0">
                <a:latin typeface="华文隶书" panose="02010800040101010101" pitchFamily="2" charset="-122"/>
                <a:ea typeface="华文隶书" panose="02010800040101010101" pitchFamily="2" charset="-122"/>
              </a:rPr>
              <a:t>广州轨道交通</a:t>
            </a:r>
            <a:r>
              <a:rPr lang="en-US" altLang="en-US" dirty="0">
                <a:latin typeface="华文隶书" panose="02010800040101010101" pitchFamily="2" charset="-122"/>
                <a:ea typeface="华文隶书" panose="02010800040101010101" pitchFamily="2" charset="-122"/>
              </a:rPr>
              <a:t>BIM</a:t>
            </a:r>
            <a:r>
              <a:rPr lang="zh-CN" altLang="en-US" dirty="0">
                <a:latin typeface="华文隶书" panose="02010800040101010101" pitchFamily="2" charset="-122"/>
                <a:ea typeface="华文隶书" panose="02010800040101010101" pitchFamily="2" charset="-122"/>
              </a:rPr>
              <a:t>建模与交付标准</a:t>
            </a:r>
            <a:r>
              <a:rPr lang="en-US" altLang="zh-CN" dirty="0">
                <a:latin typeface="华文隶书" panose="02010800040101010101" pitchFamily="2" charset="-122"/>
                <a:ea typeface="华文隶书" panose="02010800040101010101" pitchFamily="2" charset="-122"/>
              </a:rPr>
              <a:t>》</a:t>
            </a:r>
          </a:p>
          <a:p>
            <a:r>
              <a:rPr lang="en-US" altLang="zh-CN" dirty="0">
                <a:latin typeface="华文隶书" panose="02010800040101010101" pitchFamily="2" charset="-122"/>
                <a:ea typeface="华文隶书" panose="02010800040101010101" pitchFamily="2" charset="-122"/>
              </a:rPr>
              <a:t>3</a:t>
            </a:r>
            <a:r>
              <a:rPr lang="zh-CN" altLang="en-US" dirty="0">
                <a:latin typeface="华文隶书" panose="02010800040101010101" pitchFamily="2" charset="-122"/>
                <a:ea typeface="华文隶书" panose="02010800040101010101" pitchFamily="2" charset="-122"/>
              </a:rPr>
              <a:t>、</a:t>
            </a:r>
            <a:r>
              <a:rPr lang="en-US" altLang="zh-CN" dirty="0">
                <a:latin typeface="华文隶书" panose="02010800040101010101" pitchFamily="2" charset="-122"/>
                <a:ea typeface="华文隶书" panose="02010800040101010101" pitchFamily="2" charset="-122"/>
              </a:rPr>
              <a:t>《</a:t>
            </a:r>
            <a:r>
              <a:rPr lang="zh-CN" altLang="en-US" dirty="0">
                <a:latin typeface="华文隶书" panose="02010800040101010101" pitchFamily="2" charset="-122"/>
                <a:ea typeface="华文隶书" panose="02010800040101010101" pitchFamily="2" charset="-122"/>
              </a:rPr>
              <a:t>广州轨道交通基于</a:t>
            </a:r>
            <a:r>
              <a:rPr lang="en-US" altLang="en-US" dirty="0">
                <a:latin typeface="华文隶书" panose="02010800040101010101" pitchFamily="2" charset="-122"/>
                <a:ea typeface="华文隶书" panose="02010800040101010101" pitchFamily="2" charset="-122"/>
              </a:rPr>
              <a:t>BIM</a:t>
            </a:r>
            <a:r>
              <a:rPr lang="zh-CN" altLang="en-US" dirty="0">
                <a:latin typeface="华文隶书" panose="02010800040101010101" pitchFamily="2" charset="-122"/>
                <a:ea typeface="华文隶书" panose="02010800040101010101" pitchFamily="2" charset="-122"/>
              </a:rPr>
              <a:t>的设备管理编码规范</a:t>
            </a:r>
            <a:r>
              <a:rPr lang="en-US" altLang="zh-CN" dirty="0">
                <a:latin typeface="华文隶书" panose="02010800040101010101" pitchFamily="2" charset="-122"/>
                <a:ea typeface="华文隶书" panose="02010800040101010101" pitchFamily="2" charset="-122"/>
              </a:rPr>
              <a:t>》</a:t>
            </a:r>
          </a:p>
          <a:p>
            <a:r>
              <a:rPr lang="en-US" altLang="zh-CN" dirty="0">
                <a:latin typeface="华文隶书" panose="02010800040101010101" pitchFamily="2" charset="-122"/>
                <a:ea typeface="华文隶书" panose="02010800040101010101" pitchFamily="2" charset="-122"/>
              </a:rPr>
              <a:t>4</a:t>
            </a:r>
            <a:r>
              <a:rPr lang="zh-CN" altLang="en-US" dirty="0">
                <a:latin typeface="华文隶书" panose="02010800040101010101" pitchFamily="2" charset="-122"/>
                <a:ea typeface="华文隶书" panose="02010800040101010101" pitchFamily="2" charset="-122"/>
              </a:rPr>
              <a:t>、广州地铁建设工程安全文明施工标准化图册</a:t>
            </a:r>
          </a:p>
          <a:p>
            <a:r>
              <a:rPr lang="en-US" altLang="zh-CN" dirty="0">
                <a:latin typeface="华文隶书" panose="02010800040101010101" pitchFamily="2" charset="-122"/>
                <a:ea typeface="华文隶书" panose="02010800040101010101" pitchFamily="2" charset="-122"/>
              </a:rPr>
              <a:t>5</a:t>
            </a:r>
            <a:r>
              <a:rPr lang="zh-CN" altLang="en-US" dirty="0">
                <a:latin typeface="华文隶书" panose="02010800040101010101" pitchFamily="2" charset="-122"/>
                <a:ea typeface="华文隶书" panose="02010800040101010101" pitchFamily="2" charset="-122"/>
              </a:rPr>
              <a:t>、根据设计文件参照的国家规范和标准图集数据源 </a:t>
            </a:r>
          </a:p>
          <a:p>
            <a:r>
              <a:rPr lang="zh-CN" altLang="en-US" dirty="0">
                <a:latin typeface="华文隶书" panose="02010800040101010101" pitchFamily="2" charset="-122"/>
                <a:ea typeface="华文隶书" panose="02010800040101010101" pitchFamily="2" charset="-122"/>
              </a:rPr>
              <a:t>       进行建模  </a:t>
            </a:r>
          </a:p>
          <a:p>
            <a:r>
              <a:rPr lang="en-US" altLang="zh-CN" dirty="0">
                <a:latin typeface="华文隶书" panose="02010800040101010101" pitchFamily="2" charset="-122"/>
                <a:ea typeface="华文隶书" panose="02010800040101010101" pitchFamily="2" charset="-122"/>
              </a:rPr>
              <a:t>6</a:t>
            </a:r>
            <a:r>
              <a:rPr lang="zh-CN" altLang="en-US" dirty="0">
                <a:latin typeface="华文隶书" panose="02010800040101010101" pitchFamily="2" charset="-122"/>
                <a:ea typeface="华文隶书" panose="02010800040101010101" pitchFamily="2" charset="-122"/>
              </a:rPr>
              <a:t>、项目相关施工图纸等</a:t>
            </a:r>
          </a:p>
          <a:p>
            <a:endParaRPr lang="zh-CN" altLang="en-US" dirty="0">
              <a:latin typeface="华文隶书" panose="02010800040101010101" pitchFamily="2" charset="-122"/>
              <a:ea typeface="华文隶书" panose="02010800040101010101" pitchFamily="2" charset="-122"/>
            </a:endParaRPr>
          </a:p>
        </p:txBody>
      </p:sp>
      <p:pic>
        <p:nvPicPr>
          <p:cNvPr id="17" name="图片 7" descr="图片10.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19900" y="795020"/>
            <a:ext cx="256032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8" descr="图片11.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72295" y="795020"/>
            <a:ext cx="252412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67"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二、BIM技术应用标准体系的构建</a:t>
            </a:r>
            <a:endParaRPr lang="zh-CN" altLang="en-US" sz="2400" dirty="0">
              <a:solidFill>
                <a:schemeClr val="bg1"/>
              </a:solidFill>
              <a:latin typeface="微软雅黑" panose="020B0503020204020204" charset="-122"/>
              <a:ea typeface="微软雅黑" panose="020B0503020204020204" charset="-122"/>
            </a:endParaRPr>
          </a:p>
        </p:txBody>
      </p:sp>
      <p:sp>
        <p:nvSpPr>
          <p:cNvPr id="14" name="文本框 1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2.</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建模标准与依据</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2.</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6 工厂化加工装配式施工流程 </a:t>
            </a:r>
          </a:p>
        </p:txBody>
      </p:sp>
      <p:grpSp>
        <p:nvGrpSpPr>
          <p:cNvPr id="12" name="组合 11"/>
          <p:cNvGrpSpPr/>
          <p:nvPr/>
        </p:nvGrpSpPr>
        <p:grpSpPr>
          <a:xfrm>
            <a:off x="571500" y="1278890"/>
            <a:ext cx="11329035" cy="5376545"/>
            <a:chOff x="937" y="1593"/>
            <a:chExt cx="17841" cy="8467"/>
          </a:xfrm>
        </p:grpSpPr>
        <p:sp>
          <p:nvSpPr>
            <p:cNvPr id="8" name="右箭头 7"/>
            <p:cNvSpPr/>
            <p:nvPr/>
          </p:nvSpPr>
          <p:spPr>
            <a:xfrm rot="7620000">
              <a:off x="14942" y="6832"/>
              <a:ext cx="787"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38" name="矩形 37"/>
            <p:cNvSpPr/>
            <p:nvPr/>
          </p:nvSpPr>
          <p:spPr>
            <a:xfrm>
              <a:off x="937" y="1593"/>
              <a:ext cx="877" cy="3577"/>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基于</a:t>
              </a:r>
              <a:r>
                <a:rPr kumimoji="0" lang="en-US" altLang="zh-CN" sz="2135" b="0" i="0" u="none" strike="noStrike" kern="1200" cap="none" spc="0" normalizeH="0" baseline="0" noProof="1">
                  <a:ln>
                    <a:noFill/>
                  </a:ln>
                  <a:solidFill>
                    <a:schemeClr val="lt1"/>
                  </a:solidFill>
                  <a:effectLst/>
                  <a:uLnTx/>
                  <a:uFillTx/>
                  <a:latin typeface="+mn-lt"/>
                  <a:ea typeface="+mn-ea"/>
                  <a:cs typeface="+mn-cs"/>
                </a:rPr>
                <a:t>C</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135" b="0" i="0" u="none" strike="noStrike" kern="1200" cap="none" spc="0" normalizeH="0" baseline="0" noProof="1">
                  <a:ln>
                    <a:noFill/>
                  </a:ln>
                  <a:solidFill>
                    <a:schemeClr val="lt1"/>
                  </a:solidFill>
                  <a:effectLst/>
                  <a:uLnTx/>
                  <a:uFillTx/>
                  <a:latin typeface="+mn-lt"/>
                  <a:ea typeface="+mn-ea"/>
                  <a:cs typeface="+mn-cs"/>
                </a:rPr>
                <a:t>A</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135" b="0" i="0" u="none" strike="noStrike" kern="1200" cap="none" spc="0" normalizeH="0" baseline="0" noProof="1">
                  <a:ln>
                    <a:noFill/>
                  </a:ln>
                  <a:solidFill>
                    <a:schemeClr val="lt1"/>
                  </a:solidFill>
                  <a:effectLst/>
                  <a:uLnTx/>
                  <a:uFillTx/>
                  <a:latin typeface="+mn-lt"/>
                  <a:ea typeface="+mn-ea"/>
                  <a:cs typeface="+mn-cs"/>
                </a:rPr>
                <a:t>D</a:t>
              </a:r>
              <a:r>
                <a:rPr kumimoji="0" lang="zh-CN" altLang="en-US" sz="2135" b="0" i="0" u="none" strike="noStrike" kern="1200" cap="none" spc="0" normalizeH="0" baseline="0" noProof="1">
                  <a:ln>
                    <a:noFill/>
                  </a:ln>
                  <a:solidFill>
                    <a:schemeClr val="lt1"/>
                  </a:solidFill>
                  <a:effectLst/>
                  <a:uLnTx/>
                  <a:uFillTx/>
                  <a:latin typeface="+mn-lt"/>
                  <a:ea typeface="+mn-ea"/>
                  <a:cs typeface="+mn-cs"/>
                </a:rPr>
                <a:t>图</a:t>
              </a:r>
            </a:p>
          </p:txBody>
        </p:sp>
        <p:sp>
          <p:nvSpPr>
            <p:cNvPr id="39" name="右箭头 38"/>
            <p:cNvSpPr/>
            <p:nvPr/>
          </p:nvSpPr>
          <p:spPr>
            <a:xfrm>
              <a:off x="1813" y="2310"/>
              <a:ext cx="1170"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40" name="椭圆 39"/>
            <p:cNvSpPr/>
            <p:nvPr/>
          </p:nvSpPr>
          <p:spPr>
            <a:xfrm>
              <a:off x="3147" y="1833"/>
              <a:ext cx="3200" cy="1073"/>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临设建模</a:t>
              </a:r>
            </a:p>
          </p:txBody>
        </p:sp>
        <p:sp>
          <p:nvSpPr>
            <p:cNvPr id="41" name="右箭头 40"/>
            <p:cNvSpPr/>
            <p:nvPr/>
          </p:nvSpPr>
          <p:spPr>
            <a:xfrm>
              <a:off x="6463" y="2270"/>
              <a:ext cx="1170" cy="23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42" name="椭圆 41"/>
            <p:cNvSpPr/>
            <p:nvPr/>
          </p:nvSpPr>
          <p:spPr>
            <a:xfrm>
              <a:off x="7770" y="1833"/>
              <a:ext cx="3170" cy="1073"/>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下料生产</a:t>
              </a:r>
            </a:p>
          </p:txBody>
        </p:sp>
        <p:sp>
          <p:nvSpPr>
            <p:cNvPr id="43" name="右箭头 42"/>
            <p:cNvSpPr/>
            <p:nvPr/>
          </p:nvSpPr>
          <p:spPr>
            <a:xfrm>
              <a:off x="1813" y="5647"/>
              <a:ext cx="1170" cy="36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44" name="圆角矩形 43"/>
            <p:cNvSpPr/>
            <p:nvPr/>
          </p:nvSpPr>
          <p:spPr>
            <a:xfrm>
              <a:off x="2983" y="5270"/>
              <a:ext cx="2193"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各专业建模</a:t>
              </a:r>
            </a:p>
          </p:txBody>
        </p:sp>
        <p:sp>
          <p:nvSpPr>
            <p:cNvPr id="45" name="右箭头 44"/>
            <p:cNvSpPr/>
            <p:nvPr/>
          </p:nvSpPr>
          <p:spPr>
            <a:xfrm>
              <a:off x="5283" y="5647"/>
              <a:ext cx="983" cy="36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46" name="圆角矩形 45"/>
            <p:cNvSpPr/>
            <p:nvPr/>
          </p:nvSpPr>
          <p:spPr>
            <a:xfrm>
              <a:off x="6347" y="5410"/>
              <a:ext cx="1607"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合模</a:t>
              </a:r>
            </a:p>
          </p:txBody>
        </p:sp>
        <p:sp>
          <p:nvSpPr>
            <p:cNvPr id="47" name="右箭头 46"/>
            <p:cNvSpPr/>
            <p:nvPr/>
          </p:nvSpPr>
          <p:spPr>
            <a:xfrm>
              <a:off x="8053" y="5647"/>
              <a:ext cx="983" cy="36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48" name="圆角矩形 47"/>
            <p:cNvSpPr/>
            <p:nvPr/>
          </p:nvSpPr>
          <p:spPr>
            <a:xfrm>
              <a:off x="9123" y="5410"/>
              <a:ext cx="2487"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碰撞调整及优化</a:t>
              </a:r>
            </a:p>
          </p:txBody>
        </p:sp>
        <p:sp>
          <p:nvSpPr>
            <p:cNvPr id="49" name="圆角矩形 48"/>
            <p:cNvSpPr/>
            <p:nvPr/>
          </p:nvSpPr>
          <p:spPr>
            <a:xfrm>
              <a:off x="6787" y="3500"/>
              <a:ext cx="2047" cy="95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结构尺寸核对</a:t>
              </a:r>
            </a:p>
          </p:txBody>
        </p:sp>
        <p:sp>
          <p:nvSpPr>
            <p:cNvPr id="50" name="圆角矩形 49"/>
            <p:cNvSpPr/>
            <p:nvPr/>
          </p:nvSpPr>
          <p:spPr>
            <a:xfrm>
              <a:off x="9540" y="3500"/>
              <a:ext cx="2217" cy="95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设备模型</a:t>
              </a:r>
            </a:p>
          </p:txBody>
        </p:sp>
        <p:sp>
          <p:nvSpPr>
            <p:cNvPr id="51" name="圆角矩形 50"/>
            <p:cNvSpPr/>
            <p:nvPr/>
          </p:nvSpPr>
          <p:spPr>
            <a:xfrm>
              <a:off x="12340" y="3500"/>
              <a:ext cx="2193" cy="95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管路优化</a:t>
              </a:r>
            </a:p>
          </p:txBody>
        </p:sp>
        <p:sp>
          <p:nvSpPr>
            <p:cNvPr id="55" name="加号 54"/>
            <p:cNvSpPr/>
            <p:nvPr/>
          </p:nvSpPr>
          <p:spPr>
            <a:xfrm>
              <a:off x="1083" y="5527"/>
              <a:ext cx="583" cy="597"/>
            </a:xfrm>
            <a:prstGeom prst="mathPlus">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56" name="矩形 55"/>
            <p:cNvSpPr/>
            <p:nvPr/>
          </p:nvSpPr>
          <p:spPr>
            <a:xfrm>
              <a:off x="937" y="6600"/>
              <a:ext cx="877" cy="2387"/>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1">
                  <a:ln>
                    <a:noFill/>
                  </a:ln>
                  <a:solidFill>
                    <a:schemeClr val="lt1"/>
                  </a:solidFill>
                  <a:effectLst/>
                  <a:uLnTx/>
                  <a:uFillTx/>
                  <a:latin typeface="+mn-lt"/>
                  <a:ea typeface="+mn-ea"/>
                  <a:cs typeface="+mn-cs"/>
                </a:rPr>
                <a:t>建模标准</a:t>
              </a:r>
            </a:p>
          </p:txBody>
        </p:sp>
        <p:sp>
          <p:nvSpPr>
            <p:cNvPr id="57" name="右箭头 56"/>
            <p:cNvSpPr/>
            <p:nvPr/>
          </p:nvSpPr>
          <p:spPr>
            <a:xfrm>
              <a:off x="11710" y="5687"/>
              <a:ext cx="983"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58" name="圆角矩形 57"/>
            <p:cNvSpPr/>
            <p:nvPr/>
          </p:nvSpPr>
          <p:spPr>
            <a:xfrm>
              <a:off x="12780" y="5370"/>
              <a:ext cx="2267"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模型拆解</a:t>
              </a:r>
            </a:p>
          </p:txBody>
        </p:sp>
        <p:sp>
          <p:nvSpPr>
            <p:cNvPr id="59" name="圆角矩形 58"/>
            <p:cNvSpPr/>
            <p:nvPr/>
          </p:nvSpPr>
          <p:spPr>
            <a:xfrm>
              <a:off x="15413" y="3860"/>
              <a:ext cx="2923" cy="95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对接三维的智能工厂？</a:t>
              </a:r>
            </a:p>
          </p:txBody>
        </p:sp>
        <p:sp>
          <p:nvSpPr>
            <p:cNvPr id="61" name="圆角矩形 60"/>
            <p:cNvSpPr/>
            <p:nvPr/>
          </p:nvSpPr>
          <p:spPr>
            <a:xfrm>
              <a:off x="16143" y="6720"/>
              <a:ext cx="2635"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化为二维图</a:t>
              </a:r>
            </a:p>
          </p:txBody>
        </p:sp>
        <p:sp>
          <p:nvSpPr>
            <p:cNvPr id="64" name="圆角矩形 63"/>
            <p:cNvSpPr/>
            <p:nvPr/>
          </p:nvSpPr>
          <p:spPr>
            <a:xfrm>
              <a:off x="15997" y="8510"/>
              <a:ext cx="2340"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工厂加工</a:t>
              </a:r>
            </a:p>
          </p:txBody>
        </p:sp>
        <p:sp>
          <p:nvSpPr>
            <p:cNvPr id="65" name="圆角矩形 64"/>
            <p:cNvSpPr/>
            <p:nvPr/>
          </p:nvSpPr>
          <p:spPr>
            <a:xfrm>
              <a:off x="12780" y="7317"/>
              <a:ext cx="2193"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传统方式加工</a:t>
              </a:r>
            </a:p>
          </p:txBody>
        </p:sp>
        <p:sp>
          <p:nvSpPr>
            <p:cNvPr id="67" name="左大括号 66"/>
            <p:cNvSpPr/>
            <p:nvPr/>
          </p:nvSpPr>
          <p:spPr>
            <a:xfrm>
              <a:off x="11823" y="7673"/>
              <a:ext cx="830" cy="1663"/>
            </a:xfrm>
            <a:prstGeom prst="leftBrac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69" name="圆角矩形 68"/>
            <p:cNvSpPr/>
            <p:nvPr/>
          </p:nvSpPr>
          <p:spPr>
            <a:xfrm>
              <a:off x="9283" y="8013"/>
              <a:ext cx="2340" cy="119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物流运输管理</a:t>
              </a:r>
            </a:p>
          </p:txBody>
        </p:sp>
        <p:sp>
          <p:nvSpPr>
            <p:cNvPr id="70" name="左大括号 69"/>
            <p:cNvSpPr/>
            <p:nvPr/>
          </p:nvSpPr>
          <p:spPr>
            <a:xfrm>
              <a:off x="8540" y="6363"/>
              <a:ext cx="587" cy="2263"/>
            </a:xfrm>
            <a:prstGeom prst="leftBrac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71" name="圆角矩形 70"/>
            <p:cNvSpPr/>
            <p:nvPr/>
          </p:nvSpPr>
          <p:spPr>
            <a:xfrm>
              <a:off x="6493" y="6960"/>
              <a:ext cx="2047"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测量放线</a:t>
              </a:r>
            </a:p>
          </p:txBody>
        </p:sp>
        <p:sp>
          <p:nvSpPr>
            <p:cNvPr id="72" name="圆角矩形 71"/>
            <p:cNvSpPr/>
            <p:nvPr/>
          </p:nvSpPr>
          <p:spPr>
            <a:xfrm>
              <a:off x="2983" y="6960"/>
              <a:ext cx="2340"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预留预埋</a:t>
              </a:r>
            </a:p>
          </p:txBody>
        </p:sp>
        <p:sp>
          <p:nvSpPr>
            <p:cNvPr id="73" name="圆角矩形 72"/>
            <p:cNvSpPr/>
            <p:nvPr/>
          </p:nvSpPr>
          <p:spPr>
            <a:xfrm>
              <a:off x="2983" y="8987"/>
              <a:ext cx="2267" cy="1073"/>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就位安装</a:t>
              </a:r>
            </a:p>
          </p:txBody>
        </p:sp>
        <p:sp>
          <p:nvSpPr>
            <p:cNvPr id="74" name="左箭头 73"/>
            <p:cNvSpPr/>
            <p:nvPr/>
          </p:nvSpPr>
          <p:spPr>
            <a:xfrm>
              <a:off x="5470" y="7437"/>
              <a:ext cx="877" cy="237"/>
            </a:xfrm>
            <a:prstGeom prst="lef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75" name="下箭头 74"/>
            <p:cNvSpPr/>
            <p:nvPr/>
          </p:nvSpPr>
          <p:spPr>
            <a:xfrm>
              <a:off x="3987" y="8153"/>
              <a:ext cx="293" cy="68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76" name="右箭头 75"/>
            <p:cNvSpPr/>
            <p:nvPr/>
          </p:nvSpPr>
          <p:spPr>
            <a:xfrm>
              <a:off x="11127" y="2190"/>
              <a:ext cx="1023" cy="23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77" name="椭圆 76"/>
            <p:cNvSpPr/>
            <p:nvPr/>
          </p:nvSpPr>
          <p:spPr>
            <a:xfrm>
              <a:off x="12373" y="1833"/>
              <a:ext cx="3077" cy="953"/>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mn-lt"/>
                  <a:ea typeface="+mn-ea"/>
                  <a:cs typeface="+mn-cs"/>
                </a:rPr>
                <a:t>按模施工</a:t>
              </a:r>
            </a:p>
          </p:txBody>
        </p:sp>
        <p:sp>
          <p:nvSpPr>
            <p:cNvPr id="4" name="右箭头 3"/>
            <p:cNvSpPr/>
            <p:nvPr/>
          </p:nvSpPr>
          <p:spPr>
            <a:xfrm rot="2160000">
              <a:off x="8043" y="4777"/>
              <a:ext cx="1217"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5" name="右箭头 4"/>
            <p:cNvSpPr/>
            <p:nvPr/>
          </p:nvSpPr>
          <p:spPr>
            <a:xfrm rot="9060000">
              <a:off x="11483" y="4727"/>
              <a:ext cx="1563"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6" name="右箭头 5"/>
            <p:cNvSpPr/>
            <p:nvPr/>
          </p:nvSpPr>
          <p:spPr>
            <a:xfrm rot="5400000">
              <a:off x="10248" y="4658"/>
              <a:ext cx="677" cy="36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7" name="右箭头 6"/>
            <p:cNvSpPr/>
            <p:nvPr/>
          </p:nvSpPr>
          <p:spPr>
            <a:xfrm rot="19380000">
              <a:off x="14990" y="4893"/>
              <a:ext cx="580"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9" name="右箭头 8"/>
            <p:cNvSpPr/>
            <p:nvPr/>
          </p:nvSpPr>
          <p:spPr>
            <a:xfrm rot="1800000">
              <a:off x="15137" y="6477"/>
              <a:ext cx="983"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10" name="右箭头 9"/>
            <p:cNvSpPr/>
            <p:nvPr/>
          </p:nvSpPr>
          <p:spPr>
            <a:xfrm rot="10800000">
              <a:off x="12780" y="8867"/>
              <a:ext cx="3177" cy="36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11" name="右箭头 10"/>
            <p:cNvSpPr/>
            <p:nvPr/>
          </p:nvSpPr>
          <p:spPr>
            <a:xfrm rot="5400000">
              <a:off x="16987" y="7973"/>
              <a:ext cx="510" cy="35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grpSp>
      <p:sp>
        <p:nvSpPr>
          <p:cNvPr id="65567"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二、BIM技术应用标准体系的构建</a:t>
            </a:r>
            <a:endParaRPr lang="zh-CN" altLang="en-US" sz="2400" dirty="0">
              <a:solidFill>
                <a:schemeClr val="bg1"/>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圆角矩形 39"/>
          <p:cNvSpPr/>
          <p:nvPr/>
        </p:nvSpPr>
        <p:spPr>
          <a:xfrm>
            <a:off x="4734984" y="3039533"/>
            <a:ext cx="6477000" cy="529167"/>
          </a:xfrm>
          <a:prstGeom prst="roundRect">
            <a:avLst>
              <a:gd name="adj" fmla="val 11926"/>
            </a:avLst>
          </a:prstGeom>
          <a:gradFill rotWithShape="1">
            <a:gsLst>
              <a:gs pos="0">
                <a:srgbClr val="A2A2A2"/>
              </a:gs>
              <a:gs pos="100000">
                <a:srgbClr val="494949"/>
              </a:gs>
            </a:gsLst>
            <a:lin ang="54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8850" name="Text Box 10"/>
          <p:cNvSpPr txBox="1"/>
          <p:nvPr/>
        </p:nvSpPr>
        <p:spPr>
          <a:xfrm>
            <a:off x="243417" y="552451"/>
            <a:ext cx="5655733" cy="1322070"/>
          </a:xfrm>
          <a:prstGeom prst="rect">
            <a:avLst/>
          </a:prstGeom>
          <a:noFill/>
          <a:ln w="9525">
            <a:noFill/>
          </a:ln>
        </p:spPr>
        <p:txBody>
          <a:bodyPr anchor="t">
            <a:spAutoFit/>
          </a:bodyPr>
          <a:lstStyle/>
          <a:p>
            <a:pPr latinLnBrk="1"/>
            <a:r>
              <a:rPr lang="en-US" altLang="ko-KR" sz="8000" b="1" dirty="0">
                <a:solidFill>
                  <a:srgbClr val="5F5F5F"/>
                </a:solidFill>
                <a:latin typeface="Times New Roman" panose="02020603050405020304" pitchFamily="18" charset="0"/>
                <a:ea typeface="Malgun Gothic" panose="020B0503020000020004" pitchFamily="34" charset="-127"/>
              </a:rPr>
              <a:t>Contents</a:t>
            </a:r>
          </a:p>
        </p:txBody>
      </p:sp>
      <p:sp>
        <p:nvSpPr>
          <p:cNvPr id="78851" name="TextBox 1"/>
          <p:cNvSpPr txBox="1"/>
          <p:nvPr/>
        </p:nvSpPr>
        <p:spPr>
          <a:xfrm>
            <a:off x="243417" y="88900"/>
            <a:ext cx="2220383" cy="501650"/>
          </a:xfrm>
          <a:prstGeom prst="rect">
            <a:avLst/>
          </a:prstGeom>
          <a:noFill/>
          <a:ln w="9525">
            <a:noFill/>
          </a:ln>
        </p:spPr>
        <p:txBody>
          <a:bodyPr anchor="t">
            <a:spAutoFit/>
          </a:bodyPr>
          <a:lstStyle/>
          <a:p>
            <a:r>
              <a:rPr lang="zh-CN" altLang="en-US" sz="2665" dirty="0">
                <a:solidFill>
                  <a:schemeClr val="bg1"/>
                </a:solidFill>
                <a:latin typeface="微软雅黑" panose="020B0503020204020204" charset="-122"/>
                <a:ea typeface="微软雅黑" panose="020B0503020204020204" charset="-122"/>
              </a:rPr>
              <a:t>目 录</a:t>
            </a:r>
          </a:p>
        </p:txBody>
      </p:sp>
      <p:pic>
        <p:nvPicPr>
          <p:cNvPr id="78852"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83" y="2950633"/>
            <a:ext cx="3835400" cy="3090333"/>
          </a:xfrm>
          <a:prstGeom prst="rect">
            <a:avLst/>
          </a:prstGeom>
          <a:noFill/>
          <a:ln w="9525">
            <a:noFill/>
          </a:ln>
        </p:spPr>
      </p:pic>
      <p:grpSp>
        <p:nvGrpSpPr>
          <p:cNvPr id="78853" name="组合 3"/>
          <p:cNvGrpSpPr/>
          <p:nvPr/>
        </p:nvGrpSpPr>
        <p:grpSpPr>
          <a:xfrm>
            <a:off x="4734984" y="3041651"/>
            <a:ext cx="6477000" cy="497193"/>
            <a:chOff x="5117539" y="1255093"/>
            <a:chExt cx="2520000" cy="374160"/>
          </a:xfrm>
        </p:grpSpPr>
        <p:sp>
          <p:nvSpPr>
            <p:cNvPr id="78854" name="圆角矩形 4"/>
            <p:cNvSpPr/>
            <p:nvPr/>
          </p:nvSpPr>
          <p:spPr>
            <a:xfrm>
              <a:off x="5117539" y="1255093"/>
              <a:ext cx="2520000" cy="374160"/>
            </a:xfrm>
            <a:prstGeom prst="roundRect">
              <a:avLst>
                <a:gd name="adj" fmla="val 11926"/>
              </a:avLst>
            </a:prstGeom>
            <a:noFill/>
            <a:ln w="9525">
              <a:noFill/>
            </a:ln>
          </p:spPr>
          <p:txBody>
            <a:bodyPr anchor="t">
              <a:spAutoFit/>
            </a:bodyPr>
            <a:lstStyle/>
            <a:p>
              <a:endParaRPr lang="zh-CN" altLang="zh-CN" sz="2400">
                <a:latin typeface="Calibri" panose="020F0502020204030204" pitchFamily="34" charset="0"/>
                <a:ea typeface="宋体" panose="02010600030101010101" pitchFamily="2" charset="-122"/>
              </a:endParaRPr>
            </a:p>
          </p:txBody>
        </p:sp>
        <p:sp>
          <p:nvSpPr>
            <p:cNvPr id="78855" name="矩形 5"/>
            <p:cNvSpPr/>
            <p:nvPr/>
          </p:nvSpPr>
          <p:spPr>
            <a:xfrm>
              <a:off x="5315009" y="1267976"/>
              <a:ext cx="2125060" cy="316347"/>
            </a:xfrm>
            <a:prstGeom prst="rect">
              <a:avLst/>
            </a:prstGeom>
            <a:noFill/>
            <a:ln w="9525">
              <a:noFill/>
            </a:ln>
          </p:spPr>
          <p:txBody>
            <a:bodyPr anchor="t">
              <a:spAutoFit/>
            </a:bodyPr>
            <a:lstStyle/>
            <a:p>
              <a:pPr marL="0" lvl="1" indent="0" algn="l" defTabSz="914400" eaLnBrk="1" hangingPunct="1">
                <a:buClr>
                  <a:schemeClr val="tx1"/>
                </a:buClr>
                <a:buSzTx/>
                <a:tabLst>
                  <a:tab pos="228600" algn="l"/>
                </a:tabLst>
              </a:pPr>
              <a:r>
                <a:rPr lang="zh-CN" altLang="en-US" sz="2135" dirty="0">
                  <a:solidFill>
                    <a:schemeClr val="bg1"/>
                  </a:solidFill>
                  <a:latin typeface="微软雅黑" panose="020B0503020204020204" charset="-122"/>
                  <a:ea typeface="微软雅黑" panose="020B0503020204020204" charset="-122"/>
                </a:rPr>
                <a:t>二、BIM技术应用标准体系的构建</a:t>
              </a:r>
            </a:p>
          </p:txBody>
        </p:sp>
      </p:grpSp>
      <p:grpSp>
        <p:nvGrpSpPr>
          <p:cNvPr id="78856" name="组合 7"/>
          <p:cNvGrpSpPr/>
          <p:nvPr/>
        </p:nvGrpSpPr>
        <p:grpSpPr>
          <a:xfrm>
            <a:off x="4734984" y="2315633"/>
            <a:ext cx="6477000" cy="529167"/>
            <a:chOff x="5117539" y="765638"/>
            <a:chExt cx="2520000" cy="396000"/>
          </a:xfrm>
        </p:grpSpPr>
        <p:sp>
          <p:nvSpPr>
            <p:cNvPr id="78857" name="圆角矩形 8"/>
            <p:cNvSpPr/>
            <p:nvPr/>
          </p:nvSpPr>
          <p:spPr>
            <a:xfrm>
              <a:off x="5117539" y="765638"/>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8858" name="矩形 9"/>
            <p:cNvSpPr/>
            <p:nvPr/>
          </p:nvSpPr>
          <p:spPr>
            <a:xfrm>
              <a:off x="5315049" y="794361"/>
              <a:ext cx="2124979" cy="314582"/>
            </a:xfrm>
            <a:prstGeom prst="rect">
              <a:avLst/>
            </a:prstGeom>
            <a:noFill/>
            <a:ln w="9525">
              <a:noFill/>
            </a:ln>
          </p:spPr>
          <p:txBody>
            <a:bodyPr anchor="t">
              <a:spAutoFit/>
            </a:bodyPr>
            <a:lstStyle/>
            <a:p>
              <a:pPr marL="0" lvl="1" indent="0" algn="ctr" defTabSz="914400" eaLnBrk="1" hangingPunct="1">
                <a:buClr>
                  <a:schemeClr val="tx1"/>
                </a:buClr>
                <a:tabLst>
                  <a:tab pos="228600" algn="l"/>
                </a:tabLst>
              </a:pPr>
              <a:endParaRPr lang="zh-CN" altLang="en-US" sz="2135" dirty="0">
                <a:solidFill>
                  <a:schemeClr val="bg1"/>
                </a:solidFill>
                <a:latin typeface="微软雅黑" panose="020B0503020204020204" charset="-122"/>
                <a:ea typeface="微软雅黑" panose="020B0503020204020204" charset="-122"/>
              </a:endParaRPr>
            </a:p>
          </p:txBody>
        </p:sp>
      </p:grpSp>
      <p:grpSp>
        <p:nvGrpSpPr>
          <p:cNvPr id="78859" name="组合 10"/>
          <p:cNvGrpSpPr/>
          <p:nvPr/>
        </p:nvGrpSpPr>
        <p:grpSpPr>
          <a:xfrm>
            <a:off x="4734984" y="3793067"/>
            <a:ext cx="6477000" cy="529167"/>
            <a:chOff x="5117538" y="1744548"/>
            <a:chExt cx="2520000" cy="396000"/>
          </a:xfrm>
        </p:grpSpPr>
        <p:sp>
          <p:nvSpPr>
            <p:cNvPr id="78860" name="圆角矩形 11"/>
            <p:cNvSpPr/>
            <p:nvPr/>
          </p:nvSpPr>
          <p:spPr>
            <a:xfrm>
              <a:off x="5117538" y="1744548"/>
              <a:ext cx="2520000" cy="396000"/>
            </a:xfrm>
            <a:prstGeom prst="roundRect">
              <a:avLst>
                <a:gd name="adj" fmla="val 11926"/>
              </a:avLst>
            </a:prstGeom>
            <a:gradFill rotWithShape="1">
              <a:gsLst>
                <a:gs pos="0">
                  <a:srgbClr val="E0001E"/>
                </a:gs>
                <a:gs pos="100000">
                  <a:srgbClr val="9D0005"/>
                </a:gs>
              </a:gsLst>
              <a:lin ang="54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8861" name="矩形 12"/>
            <p:cNvSpPr/>
            <p:nvPr/>
          </p:nvSpPr>
          <p:spPr>
            <a:xfrm>
              <a:off x="5315008" y="1773060"/>
              <a:ext cx="2070530" cy="314582"/>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三、BIM工程综合管理平台</a:t>
              </a:r>
            </a:p>
          </p:txBody>
        </p:sp>
      </p:grpSp>
      <p:grpSp>
        <p:nvGrpSpPr>
          <p:cNvPr id="78862" name="组合 13"/>
          <p:cNvGrpSpPr/>
          <p:nvPr/>
        </p:nvGrpSpPr>
        <p:grpSpPr>
          <a:xfrm>
            <a:off x="4734984" y="4546600"/>
            <a:ext cx="6477000" cy="524933"/>
            <a:chOff x="5117538" y="2234003"/>
            <a:chExt cx="2520000" cy="396000"/>
          </a:xfrm>
        </p:grpSpPr>
        <p:sp>
          <p:nvSpPr>
            <p:cNvPr id="78863" name="圆角矩形 14"/>
            <p:cNvSpPr/>
            <p:nvPr/>
          </p:nvSpPr>
          <p:spPr>
            <a:xfrm>
              <a:off x="5117538" y="223400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8864" name="矩形 15"/>
            <p:cNvSpPr/>
            <p:nvPr/>
          </p:nvSpPr>
          <p:spPr>
            <a:xfrm>
              <a:off x="5315008" y="2262653"/>
              <a:ext cx="2070530" cy="317119"/>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四、BIM应用策划实例</a:t>
              </a:r>
            </a:p>
          </p:txBody>
        </p:sp>
      </p:grpSp>
      <p:sp>
        <p:nvSpPr>
          <p:cNvPr id="78865" name="矩形 40"/>
          <p:cNvSpPr/>
          <p:nvPr/>
        </p:nvSpPr>
        <p:spPr>
          <a:xfrm>
            <a:off x="5242984" y="2353733"/>
            <a:ext cx="5842000" cy="420370"/>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一、</a:t>
            </a:r>
            <a:r>
              <a:rPr lang="en-US" altLang="zh-CN" sz="2135" dirty="0">
                <a:solidFill>
                  <a:schemeClr val="bg1"/>
                </a:solidFill>
                <a:latin typeface="微软雅黑" panose="020B0503020204020204" charset="-122"/>
                <a:ea typeface="微软雅黑" panose="020B0503020204020204" charset="-122"/>
              </a:rPr>
              <a:t>BIM</a:t>
            </a:r>
            <a:r>
              <a:rPr lang="zh-CN" altLang="en-US" sz="2135" dirty="0">
                <a:solidFill>
                  <a:schemeClr val="bg1"/>
                </a:solidFill>
                <a:latin typeface="微软雅黑" panose="020B0503020204020204" charset="-122"/>
                <a:ea typeface="微软雅黑" panose="020B0503020204020204" charset="-122"/>
              </a:rPr>
              <a:t>在地铁施工中的现状及需求</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ext Box 10"/>
          <p:cNvSpPr txBox="1"/>
          <p:nvPr/>
        </p:nvSpPr>
        <p:spPr>
          <a:xfrm>
            <a:off x="243417" y="552451"/>
            <a:ext cx="5655733" cy="1322070"/>
          </a:xfrm>
          <a:prstGeom prst="rect">
            <a:avLst/>
          </a:prstGeom>
          <a:noFill/>
          <a:ln w="9525">
            <a:noFill/>
          </a:ln>
        </p:spPr>
        <p:txBody>
          <a:bodyPr anchor="t">
            <a:spAutoFit/>
          </a:bodyPr>
          <a:lstStyle/>
          <a:p>
            <a:pPr latinLnBrk="1"/>
            <a:r>
              <a:rPr lang="en-US" altLang="ko-KR" sz="8000" b="1" dirty="0">
                <a:solidFill>
                  <a:srgbClr val="5F5F5F"/>
                </a:solidFill>
                <a:latin typeface="Times New Roman" panose="02020603050405020304" pitchFamily="18" charset="0"/>
                <a:ea typeface="Malgun Gothic" panose="020B0503020000020004" pitchFamily="34" charset="-127"/>
              </a:rPr>
              <a:t>Contents</a:t>
            </a:r>
          </a:p>
        </p:txBody>
      </p:sp>
      <p:sp>
        <p:nvSpPr>
          <p:cNvPr id="79874" name="TextBox 1"/>
          <p:cNvSpPr txBox="1"/>
          <p:nvPr/>
        </p:nvSpPr>
        <p:spPr>
          <a:xfrm>
            <a:off x="243417" y="88900"/>
            <a:ext cx="2220383" cy="501650"/>
          </a:xfrm>
          <a:prstGeom prst="rect">
            <a:avLst/>
          </a:prstGeom>
          <a:noFill/>
          <a:ln w="9525">
            <a:noFill/>
          </a:ln>
        </p:spPr>
        <p:txBody>
          <a:bodyPr anchor="t">
            <a:spAutoFit/>
          </a:bodyPr>
          <a:lstStyle/>
          <a:p>
            <a:r>
              <a:rPr lang="zh-CN" altLang="en-US" sz="2665" dirty="0">
                <a:solidFill>
                  <a:schemeClr val="bg1"/>
                </a:solidFill>
                <a:latin typeface="微软雅黑" panose="020B0503020204020204" charset="-122"/>
                <a:ea typeface="微软雅黑" panose="020B0503020204020204" charset="-122"/>
              </a:rPr>
              <a:t>目 录</a:t>
            </a:r>
          </a:p>
        </p:txBody>
      </p:sp>
      <p:pic>
        <p:nvPicPr>
          <p:cNvPr id="79875"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83" y="2950633"/>
            <a:ext cx="3835400" cy="3090333"/>
          </a:xfrm>
          <a:prstGeom prst="rect">
            <a:avLst/>
          </a:prstGeom>
          <a:noFill/>
          <a:ln w="9525">
            <a:noFill/>
          </a:ln>
        </p:spPr>
      </p:pic>
      <p:grpSp>
        <p:nvGrpSpPr>
          <p:cNvPr id="79876" name="组合 13"/>
          <p:cNvGrpSpPr/>
          <p:nvPr/>
        </p:nvGrpSpPr>
        <p:grpSpPr>
          <a:xfrm>
            <a:off x="5065184" y="3031067"/>
            <a:ext cx="5628216" cy="524933"/>
            <a:chOff x="5117538" y="2234003"/>
            <a:chExt cx="2520000" cy="396000"/>
          </a:xfrm>
        </p:grpSpPr>
        <p:sp>
          <p:nvSpPr>
            <p:cNvPr id="79877" name="圆角矩形 14"/>
            <p:cNvSpPr/>
            <p:nvPr/>
          </p:nvSpPr>
          <p:spPr>
            <a:xfrm>
              <a:off x="5117538" y="223400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9878" name="矩形 15"/>
            <p:cNvSpPr/>
            <p:nvPr/>
          </p:nvSpPr>
          <p:spPr>
            <a:xfrm>
              <a:off x="5315139" y="2262745"/>
              <a:ext cx="2285912" cy="317119"/>
            </a:xfrm>
            <a:prstGeom prst="rect">
              <a:avLst/>
            </a:prstGeom>
            <a:noFill/>
            <a:ln w="9525">
              <a:noFill/>
            </a:ln>
          </p:spPr>
          <p:txBody>
            <a:bodyPr wrap="square" anchor="t">
              <a:spAutoFit/>
            </a:bodyPr>
            <a:lstStyle/>
            <a:p>
              <a:pPr marL="0" lvl="1" indent="0" defTabSz="914400" eaLnBrk="1" hangingPunct="1">
                <a:buClr>
                  <a:schemeClr val="tx1"/>
                </a:buClr>
                <a:tabLst>
                  <a:tab pos="228600" algn="l"/>
                </a:tabLst>
              </a:pPr>
              <a:r>
                <a:rPr lang="en-US" altLang="zh-CN" sz="2135" dirty="0">
                  <a:solidFill>
                    <a:schemeClr val="bg1"/>
                  </a:solidFill>
                  <a:latin typeface="微软雅黑" panose="020B0503020204020204" charset="-122"/>
                  <a:ea typeface="微软雅黑" panose="020B0503020204020204" charset="-122"/>
                </a:rPr>
                <a:t>1</a:t>
              </a:r>
              <a:r>
                <a:rPr lang="zh-CN" altLang="en-US" sz="2135" dirty="0">
                  <a:solidFill>
                    <a:schemeClr val="bg1"/>
                  </a:solidFill>
                  <a:latin typeface="微软雅黑" panose="020B0503020204020204" charset="-122"/>
                  <a:ea typeface="微软雅黑" panose="020B0503020204020204" charset="-122"/>
                </a:rPr>
                <a:t>、城市轨道交通建设综合管理监控平台</a:t>
              </a:r>
            </a:p>
          </p:txBody>
        </p:sp>
      </p:grpSp>
      <p:grpSp>
        <p:nvGrpSpPr>
          <p:cNvPr id="79879" name="组合 13"/>
          <p:cNvGrpSpPr/>
          <p:nvPr/>
        </p:nvGrpSpPr>
        <p:grpSpPr>
          <a:xfrm>
            <a:off x="5065184" y="3810000"/>
            <a:ext cx="5628216" cy="524933"/>
            <a:chOff x="5117538" y="2234003"/>
            <a:chExt cx="2520000" cy="396000"/>
          </a:xfrm>
        </p:grpSpPr>
        <p:sp>
          <p:nvSpPr>
            <p:cNvPr id="79880" name="圆角矩形 14"/>
            <p:cNvSpPr/>
            <p:nvPr/>
          </p:nvSpPr>
          <p:spPr>
            <a:xfrm>
              <a:off x="5117538" y="223400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9881" name="矩形 15"/>
            <p:cNvSpPr/>
            <p:nvPr/>
          </p:nvSpPr>
          <p:spPr>
            <a:xfrm>
              <a:off x="5315008" y="2262653"/>
              <a:ext cx="2070530" cy="317120"/>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en-US" altLang="zh-CN" sz="2135" dirty="0">
                  <a:solidFill>
                    <a:schemeClr val="bg1"/>
                  </a:solidFill>
                  <a:latin typeface="微软雅黑" panose="020B0503020204020204" charset="-122"/>
                  <a:ea typeface="微软雅黑" panose="020B0503020204020204" charset="-122"/>
                </a:rPr>
                <a:t>2</a:t>
              </a:r>
              <a:r>
                <a:rPr lang="zh-CN" altLang="en-US" sz="2135" dirty="0">
                  <a:solidFill>
                    <a:schemeClr val="bg1"/>
                  </a:solidFill>
                  <a:latin typeface="微软雅黑" panose="020B0503020204020204" charset="-122"/>
                  <a:ea typeface="微软雅黑" panose="020B0503020204020204" charset="-122"/>
                </a:rPr>
                <a:t>、轨道交通信息模型管理系统平台</a:t>
              </a:r>
            </a:p>
          </p:txBody>
        </p:sp>
      </p:grpSp>
      <p:grpSp>
        <p:nvGrpSpPr>
          <p:cNvPr id="79882" name="组合 10"/>
          <p:cNvGrpSpPr/>
          <p:nvPr/>
        </p:nvGrpSpPr>
        <p:grpSpPr>
          <a:xfrm>
            <a:off x="5065184" y="2243667"/>
            <a:ext cx="5628216" cy="529167"/>
            <a:chOff x="5117538" y="1744548"/>
            <a:chExt cx="2520000" cy="396000"/>
          </a:xfrm>
        </p:grpSpPr>
        <p:sp>
          <p:nvSpPr>
            <p:cNvPr id="79883" name="圆角矩形 11"/>
            <p:cNvSpPr/>
            <p:nvPr/>
          </p:nvSpPr>
          <p:spPr>
            <a:xfrm>
              <a:off x="5117538" y="1744548"/>
              <a:ext cx="2520000" cy="396000"/>
            </a:xfrm>
            <a:prstGeom prst="roundRect">
              <a:avLst>
                <a:gd name="adj" fmla="val 11926"/>
              </a:avLst>
            </a:prstGeom>
            <a:gradFill rotWithShape="1">
              <a:gsLst>
                <a:gs pos="0">
                  <a:srgbClr val="E0001E"/>
                </a:gs>
                <a:gs pos="100000">
                  <a:srgbClr val="9D0005"/>
                </a:gs>
              </a:gsLst>
              <a:lin ang="54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9884" name="矩形 12"/>
            <p:cNvSpPr/>
            <p:nvPr/>
          </p:nvSpPr>
          <p:spPr>
            <a:xfrm>
              <a:off x="5315008" y="1773060"/>
              <a:ext cx="2070530" cy="314582"/>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三、BIM工程综合管理平台</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79876"/>
                                        </p:tgtEl>
                                      </p:cBhvr>
                                    </p:animEffect>
                                    <p:animScale>
                                      <p:cBhvr>
                                        <p:cTn id="7" dur="250" autoRev="1" fill="hold"/>
                                        <p:tgtEl>
                                          <p:spTgt spid="7987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3.1.1 系统构成概述 </a:t>
            </a:r>
            <a:endPar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endParaRPr>
          </a:p>
        </p:txBody>
      </p:sp>
      <p:sp>
        <p:nvSpPr>
          <p:cNvPr id="37" name="文本框 36"/>
          <p:cNvSpPr txBox="1"/>
          <p:nvPr>
            <p:custDataLst>
              <p:tags r:id="rId1"/>
            </p:custDataLst>
          </p:nvPr>
        </p:nvSpPr>
        <p:spPr>
          <a:xfrm>
            <a:off x="8916035" y="3227070"/>
            <a:ext cx="3247390" cy="629285"/>
          </a:xfrm>
          <a:prstGeom prst="rect">
            <a:avLst/>
          </a:prstGeom>
          <a:noFill/>
          <a:effectLst>
            <a:outerShdw blurRad="50800" dist="38100" dir="2700000" algn="tl" rotWithShape="0">
              <a:schemeClr val="bg1">
                <a:alpha val="40000"/>
              </a:schemeClr>
            </a:outerShdw>
          </a:effectLst>
        </p:spPr>
        <p:txBody>
          <a:bodyPr wrap="square" lIns="90000" tIns="46800" rIns="90000" bIns="46800" rtlCol="0" anchor="ctr" anchorCtr="0">
            <a:normAutofit/>
          </a:bodyPr>
          <a:lstStyle/>
          <a:p>
            <a:pPr>
              <a:lnSpc>
                <a:spcPct val="120000"/>
              </a:lnSpc>
            </a:pPr>
            <a:r>
              <a:rPr lang="zh-CN" altLang="en-US" sz="2000" b="1" dirty="0">
                <a:solidFill>
                  <a:srgbClr val="FFC000"/>
                </a:solidFill>
                <a:latin typeface="微软雅黑" panose="020B0503020204020204" charset="-122"/>
                <a:ea typeface="微软雅黑" panose="020B0503020204020204" charset="-122"/>
                <a:sym typeface="+mn-ea"/>
              </a:rPr>
              <a:t>工地感知层系统</a:t>
            </a:r>
            <a:endParaRPr lang="zh-CN" altLang="en-US" sz="2000" b="1" dirty="0">
              <a:solidFill>
                <a:srgbClr val="FFC000"/>
              </a:solidFill>
              <a:latin typeface="微软雅黑" panose="020B0503020204020204" charset="-122"/>
              <a:ea typeface="微软雅黑" panose="020B0503020204020204" charset="-122"/>
              <a:cs typeface="+mn-ea"/>
              <a:sym typeface="+mn-ea"/>
            </a:endParaRPr>
          </a:p>
        </p:txBody>
      </p:sp>
      <p:cxnSp>
        <p:nvCxnSpPr>
          <p:cNvPr id="40" name="直接连接符 39"/>
          <p:cNvCxnSpPr/>
          <p:nvPr>
            <p:custDataLst>
              <p:tags r:id="rId2"/>
            </p:custDataLst>
          </p:nvPr>
        </p:nvCxnSpPr>
        <p:spPr>
          <a:xfrm>
            <a:off x="7971155" y="3565525"/>
            <a:ext cx="600075" cy="0"/>
          </a:xfrm>
          <a:prstGeom prst="line">
            <a:avLst/>
          </a:prstGeom>
          <a:ln>
            <a:tailEnd type="oval" w="med" len="med"/>
          </a:ln>
        </p:spPr>
        <p:style>
          <a:lnRef idx="3">
            <a:schemeClr val="accent1"/>
          </a:lnRef>
          <a:fillRef idx="0">
            <a:schemeClr val="accent1"/>
          </a:fillRef>
          <a:effectRef idx="2">
            <a:schemeClr val="accent1"/>
          </a:effectRef>
          <a:fontRef idx="minor">
            <a:schemeClr val="tx1"/>
          </a:fontRef>
        </p:style>
      </p:cxnSp>
      <p:sp>
        <p:nvSpPr>
          <p:cNvPr id="42" name="任意多边形 41"/>
          <p:cNvSpPr/>
          <p:nvPr>
            <p:custDataLst>
              <p:tags r:id="rId3"/>
            </p:custDataLst>
          </p:nvPr>
        </p:nvSpPr>
        <p:spPr>
          <a:xfrm>
            <a:off x="3947160" y="1637665"/>
            <a:ext cx="1647190" cy="353060"/>
          </a:xfrm>
          <a:custGeom>
            <a:avLst/>
            <a:gdLst>
              <a:gd name="connsiteX0" fmla="*/ 1016000 w 1016000"/>
              <a:gd name="connsiteY0" fmla="*/ 217715 h 217715"/>
              <a:gd name="connsiteX1" fmla="*/ 783771 w 1016000"/>
              <a:gd name="connsiteY1" fmla="*/ 0 h 217715"/>
              <a:gd name="connsiteX2" fmla="*/ 0 w 1016000"/>
              <a:gd name="connsiteY2" fmla="*/ 0 h 217715"/>
            </a:gdLst>
            <a:ahLst/>
            <a:cxnLst>
              <a:cxn ang="0">
                <a:pos x="connsiteX0" y="connsiteY0"/>
              </a:cxn>
              <a:cxn ang="0">
                <a:pos x="connsiteX1" y="connsiteY1"/>
              </a:cxn>
              <a:cxn ang="0">
                <a:pos x="connsiteX2" y="connsiteY2"/>
              </a:cxn>
            </a:cxnLst>
            <a:rect l="l" t="t" r="r" b="b"/>
            <a:pathLst>
              <a:path w="1016000" h="217715">
                <a:moveTo>
                  <a:pt x="1016000" y="217715"/>
                </a:moveTo>
                <a:lnTo>
                  <a:pt x="783771" y="0"/>
                </a:lnTo>
                <a:lnTo>
                  <a:pt x="0" y="0"/>
                </a:lnTo>
              </a:path>
            </a:pathLst>
          </a:custGeom>
          <a:ln>
            <a:tailEnd type="oval" w="med" len="med"/>
          </a:ln>
        </p:spPr>
        <p:style>
          <a:lnRef idx="3">
            <a:schemeClr val="accent1"/>
          </a:lnRef>
          <a:fillRef idx="0">
            <a:schemeClr val="accent1"/>
          </a:fillRef>
          <a:effectRef idx="2">
            <a:schemeClr val="accent1"/>
          </a:effectRef>
          <a:fontRef idx="minor">
            <a:schemeClr val="tx1"/>
          </a:fontRef>
        </p:style>
        <p:txBody>
          <a:bodyPr rtlCol="0" anchor="ctr">
            <a:normAutofit fontScale="97500" lnSpcReduction="10000"/>
          </a:bodyPr>
          <a:lstStyle/>
          <a:p>
            <a:pPr algn="ctr"/>
            <a:endParaRPr lang="zh-CN" altLang="en-US">
              <a:sym typeface="Arial" panose="020B0604020202020204" pitchFamily="34" charset="0"/>
            </a:endParaRPr>
          </a:p>
        </p:txBody>
      </p:sp>
      <p:sp>
        <p:nvSpPr>
          <p:cNvPr id="44" name="文本框 43"/>
          <p:cNvSpPr txBox="1"/>
          <p:nvPr>
            <p:custDataLst>
              <p:tags r:id="rId4"/>
            </p:custDataLst>
          </p:nvPr>
        </p:nvSpPr>
        <p:spPr>
          <a:xfrm>
            <a:off x="391795" y="1290320"/>
            <a:ext cx="3247390" cy="629285"/>
          </a:xfrm>
          <a:prstGeom prst="rect">
            <a:avLst/>
          </a:prstGeom>
          <a:noFill/>
          <a:effectLst>
            <a:outerShdw blurRad="50800" dist="38100" dir="2700000" algn="tl" rotWithShape="0">
              <a:prstClr val="black">
                <a:alpha val="40000"/>
              </a:prstClr>
            </a:outerShdw>
          </a:effectLst>
        </p:spPr>
        <p:txBody>
          <a:bodyPr wrap="square" lIns="90000" tIns="46800" rIns="90000" bIns="46800" rtlCol="0" anchor="ctr" anchorCtr="0">
            <a:normAutofit/>
          </a:bodyPr>
          <a:lstStyle/>
          <a:p>
            <a:pPr lvl="0" algn="r">
              <a:lnSpc>
                <a:spcPct val="120000"/>
              </a:lnSpc>
              <a:buClrTx/>
              <a:buSzTx/>
              <a:buFontTx/>
            </a:pPr>
            <a:r>
              <a:rPr lang="zh-CN" altLang="en-US" sz="2000" b="1" dirty="0">
                <a:solidFill>
                  <a:srgbClr val="FFC000"/>
                </a:solidFill>
                <a:latin typeface="微软雅黑" panose="020B0503020204020204" charset="-122"/>
                <a:ea typeface="微软雅黑" panose="020B0503020204020204" charset="-122"/>
                <a:sym typeface="+mn-ea"/>
              </a:rPr>
              <a:t>综合监控系统平台</a:t>
            </a:r>
          </a:p>
        </p:txBody>
      </p:sp>
      <p:sp>
        <p:nvSpPr>
          <p:cNvPr id="45" name="文本框 44"/>
          <p:cNvSpPr txBox="1"/>
          <p:nvPr>
            <p:custDataLst>
              <p:tags r:id="rId5"/>
            </p:custDataLst>
          </p:nvPr>
        </p:nvSpPr>
        <p:spPr>
          <a:xfrm>
            <a:off x="391795" y="1919605"/>
            <a:ext cx="3247390" cy="645160"/>
          </a:xfrm>
          <a:prstGeom prst="rect">
            <a:avLst/>
          </a:prstGeom>
          <a:noFill/>
        </p:spPr>
        <p:txBody>
          <a:bodyPr wrap="square" lIns="91440" tIns="45720" rIns="91440" bIns="45720" rtlCol="0" anchor="t" anchorCtr="0">
            <a:spAutoFit/>
          </a:bodyPr>
          <a:lstStyle/>
          <a:p>
            <a:pPr lvl="0" algn="r" fontAlgn="base">
              <a:buClrTx/>
              <a:buSzTx/>
              <a:buFontTx/>
              <a:defRPr/>
            </a:pPr>
            <a:r>
              <a:rPr lang="zh-CN" altLang="zh-CN" b="1" noProof="0" dirty="0">
                <a:ln>
                  <a:noFill/>
                </a:ln>
                <a:effectLst/>
                <a:uLnTx/>
                <a:uFillTx/>
                <a:latin typeface="黑体" panose="02010609060101010101" pitchFamily="49" charset="-122"/>
                <a:ea typeface="黑体" panose="02010609060101010101" pitchFamily="49" charset="-122"/>
                <a:sym typeface="+mn-ea"/>
              </a:rPr>
              <a:t>软件平台、各级指挥调度中心</a:t>
            </a:r>
          </a:p>
          <a:p>
            <a:pPr lvl="0" algn="r" fontAlgn="base">
              <a:buClrTx/>
              <a:buSzTx/>
              <a:buFontTx/>
              <a:defRPr/>
            </a:pPr>
            <a:endParaRPr lang="zh-CN" altLang="zh-CN" b="1" noProof="0" dirty="0">
              <a:ln>
                <a:noFill/>
              </a:ln>
              <a:effectLst/>
              <a:uLnTx/>
              <a:uFillTx/>
              <a:latin typeface="黑体" panose="02010609060101010101" pitchFamily="49" charset="-122"/>
              <a:ea typeface="黑体" panose="02010609060101010101" pitchFamily="49" charset="-122"/>
              <a:sym typeface="+mn-ea"/>
            </a:endParaRPr>
          </a:p>
        </p:txBody>
      </p:sp>
      <p:sp>
        <p:nvSpPr>
          <p:cNvPr id="46" name="任意多边形 45"/>
          <p:cNvSpPr/>
          <p:nvPr>
            <p:custDataLst>
              <p:tags r:id="rId6"/>
            </p:custDataLst>
          </p:nvPr>
        </p:nvSpPr>
        <p:spPr>
          <a:xfrm flipV="1">
            <a:off x="3613785" y="4886325"/>
            <a:ext cx="1647190" cy="353060"/>
          </a:xfrm>
          <a:custGeom>
            <a:avLst/>
            <a:gdLst>
              <a:gd name="connsiteX0" fmla="*/ 1016000 w 1016000"/>
              <a:gd name="connsiteY0" fmla="*/ 217715 h 217715"/>
              <a:gd name="connsiteX1" fmla="*/ 783771 w 1016000"/>
              <a:gd name="connsiteY1" fmla="*/ 0 h 217715"/>
              <a:gd name="connsiteX2" fmla="*/ 0 w 1016000"/>
              <a:gd name="connsiteY2" fmla="*/ 0 h 217715"/>
            </a:gdLst>
            <a:ahLst/>
            <a:cxnLst>
              <a:cxn ang="0">
                <a:pos x="connsiteX0" y="connsiteY0"/>
              </a:cxn>
              <a:cxn ang="0">
                <a:pos x="connsiteX1" y="connsiteY1"/>
              </a:cxn>
              <a:cxn ang="0">
                <a:pos x="connsiteX2" y="connsiteY2"/>
              </a:cxn>
            </a:cxnLst>
            <a:rect l="l" t="t" r="r" b="b"/>
            <a:pathLst>
              <a:path w="1016000" h="217715">
                <a:moveTo>
                  <a:pt x="1016000" y="217715"/>
                </a:moveTo>
                <a:lnTo>
                  <a:pt x="783771" y="0"/>
                </a:lnTo>
                <a:lnTo>
                  <a:pt x="0" y="0"/>
                </a:lnTo>
              </a:path>
            </a:pathLst>
          </a:custGeom>
          <a:ln>
            <a:tailEnd type="oval" w="med" len="med"/>
          </a:ln>
        </p:spPr>
        <p:style>
          <a:lnRef idx="3">
            <a:schemeClr val="accent1"/>
          </a:lnRef>
          <a:fillRef idx="0">
            <a:schemeClr val="accent1"/>
          </a:fillRef>
          <a:effectRef idx="2">
            <a:schemeClr val="accent1"/>
          </a:effectRef>
          <a:fontRef idx="minor">
            <a:schemeClr val="tx1"/>
          </a:fontRef>
        </p:style>
        <p:txBody>
          <a:bodyPr vertOverflow="overflow" horzOverflow="overflow" vert="horz" wrap="square" numCol="1" spcCol="0" rtlCol="0" fromWordArt="0" anchor="ctr" anchorCtr="0" forceAA="0" compatLnSpc="1">
            <a:normAutofit fontScale="97500" lnSpcReduction="10000"/>
          </a:bodyPr>
          <a:lstStyle/>
          <a:p>
            <a:pPr lvl="0" algn="ctr">
              <a:buClrTx/>
              <a:buSzTx/>
              <a:buFontTx/>
            </a:pPr>
            <a:endParaRPr lang="zh-CN" altLang="en-US">
              <a:sym typeface="Arial" panose="020B0604020202020204" pitchFamily="34" charset="0"/>
            </a:endParaRPr>
          </a:p>
        </p:txBody>
      </p:sp>
      <p:sp>
        <p:nvSpPr>
          <p:cNvPr id="24" name="任意多边形 23"/>
          <p:cNvSpPr/>
          <p:nvPr>
            <p:custDataLst>
              <p:tags r:id="rId7"/>
            </p:custDataLst>
          </p:nvPr>
        </p:nvSpPr>
        <p:spPr>
          <a:xfrm rot="229356">
            <a:off x="4614545" y="1673225"/>
            <a:ext cx="2451100" cy="1583690"/>
          </a:xfrm>
          <a:custGeom>
            <a:avLst/>
            <a:gdLst>
              <a:gd name="connsiteX0" fmla="*/ 1282270 w 1766358"/>
              <a:gd name="connsiteY0" fmla="*/ 0 h 1141141"/>
              <a:gd name="connsiteX1" fmla="*/ 1666403 w 1766358"/>
              <a:gd name="connsiteY1" fmla="*/ 58076 h 1141141"/>
              <a:gd name="connsiteX2" fmla="*/ 1766358 w 1766358"/>
              <a:gd name="connsiteY2" fmla="*/ 94660 h 1141141"/>
              <a:gd name="connsiteX3" fmla="*/ 1496141 w 1766358"/>
              <a:gd name="connsiteY3" fmla="*/ 562689 h 1141141"/>
              <a:gd name="connsiteX4" fmla="*/ 1436087 w 1766358"/>
              <a:gd name="connsiteY4" fmla="*/ 544047 h 1141141"/>
              <a:gd name="connsiteX5" fmla="*/ 1282270 w 1766358"/>
              <a:gd name="connsiteY5" fmla="*/ 528541 h 1141141"/>
              <a:gd name="connsiteX6" fmla="*/ 534546 w 1766358"/>
              <a:gd name="connsiteY6" fmla="*/ 1137954 h 1141141"/>
              <a:gd name="connsiteX7" fmla="*/ 534060 w 1766358"/>
              <a:gd name="connsiteY7" fmla="*/ 1141141 h 1141141"/>
              <a:gd name="connsiteX8" fmla="*/ 0 w 1766358"/>
              <a:gd name="connsiteY8" fmla="*/ 1141141 h 1141141"/>
              <a:gd name="connsiteX9" fmla="*/ 16743 w 1766358"/>
              <a:gd name="connsiteY9" fmla="*/ 1031434 h 1141141"/>
              <a:gd name="connsiteX10" fmla="*/ 1282270 w 1766358"/>
              <a:gd name="connsiteY10" fmla="*/ 0 h 114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6358" h="1141141">
                <a:moveTo>
                  <a:pt x="1282270" y="0"/>
                </a:moveTo>
                <a:cubicBezTo>
                  <a:pt x="1416037" y="0"/>
                  <a:pt x="1545056" y="20333"/>
                  <a:pt x="1666403" y="58076"/>
                </a:cubicBezTo>
                <a:lnTo>
                  <a:pt x="1766358" y="94660"/>
                </a:lnTo>
                <a:lnTo>
                  <a:pt x="1496141" y="562689"/>
                </a:lnTo>
                <a:lnTo>
                  <a:pt x="1436087" y="544047"/>
                </a:lnTo>
                <a:cubicBezTo>
                  <a:pt x="1386403" y="533880"/>
                  <a:pt x="1334960" y="528541"/>
                  <a:pt x="1282270" y="528541"/>
                </a:cubicBezTo>
                <a:cubicBezTo>
                  <a:pt x="913440" y="528541"/>
                  <a:pt x="605715" y="790163"/>
                  <a:pt x="534546" y="1137954"/>
                </a:cubicBezTo>
                <a:lnTo>
                  <a:pt x="534060" y="1141141"/>
                </a:lnTo>
                <a:lnTo>
                  <a:pt x="0" y="1141141"/>
                </a:lnTo>
                <a:lnTo>
                  <a:pt x="16743" y="1031434"/>
                </a:lnTo>
                <a:cubicBezTo>
                  <a:pt x="137196" y="442796"/>
                  <a:pt x="658023" y="0"/>
                  <a:pt x="1282270" y="0"/>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zh-CN" altLang="en-US">
              <a:solidFill>
                <a:sysClr val="windowText" lastClr="000000"/>
              </a:solidFill>
              <a:sym typeface="Arial" panose="020B0604020202020204" pitchFamily="34" charset="0"/>
            </a:endParaRPr>
          </a:p>
        </p:txBody>
      </p:sp>
      <p:sp>
        <p:nvSpPr>
          <p:cNvPr id="23" name="任意多边形 22"/>
          <p:cNvSpPr/>
          <p:nvPr>
            <p:custDataLst>
              <p:tags r:id="rId8"/>
            </p:custDataLst>
          </p:nvPr>
        </p:nvSpPr>
        <p:spPr>
          <a:xfrm rot="229356">
            <a:off x="6981190" y="2125980"/>
            <a:ext cx="1108075" cy="2878455"/>
          </a:xfrm>
          <a:custGeom>
            <a:avLst/>
            <a:gdLst>
              <a:gd name="connsiteX0" fmla="*/ 281055 w 798482"/>
              <a:gd name="connsiteY0" fmla="*/ 0 h 2074212"/>
              <a:gd name="connsiteX1" fmla="*/ 328397 w 798482"/>
              <a:gd name="connsiteY1" fmla="*/ 35402 h 2074212"/>
              <a:gd name="connsiteX2" fmla="*/ 798482 w 798482"/>
              <a:gd name="connsiteY2" fmla="*/ 1032195 h 2074212"/>
              <a:gd name="connsiteX3" fmla="*/ 328397 w 798482"/>
              <a:gd name="connsiteY3" fmla="*/ 2028988 h 2074212"/>
              <a:gd name="connsiteX4" fmla="*/ 267921 w 798482"/>
              <a:gd name="connsiteY4" fmla="*/ 2074212 h 2074212"/>
              <a:gd name="connsiteX5" fmla="*/ 0 w 798482"/>
              <a:gd name="connsiteY5" fmla="*/ 1610160 h 2074212"/>
              <a:gd name="connsiteX6" fmla="*/ 46396 w 798482"/>
              <a:gd name="connsiteY6" fmla="*/ 1571880 h 2074212"/>
              <a:gd name="connsiteX7" fmla="*/ 269941 w 798482"/>
              <a:gd name="connsiteY7" fmla="*/ 1032195 h 2074212"/>
              <a:gd name="connsiteX8" fmla="*/ 46396 w 798482"/>
              <a:gd name="connsiteY8" fmla="*/ 492510 h 2074212"/>
              <a:gd name="connsiteX9" fmla="*/ 12738 w 798482"/>
              <a:gd name="connsiteY9" fmla="*/ 464739 h 2074212"/>
              <a:gd name="connsiteX10" fmla="*/ 281055 w 798482"/>
              <a:gd name="connsiteY10" fmla="*/ 0 h 207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8482" h="2074212">
                <a:moveTo>
                  <a:pt x="281055" y="0"/>
                </a:moveTo>
                <a:lnTo>
                  <a:pt x="328397" y="35402"/>
                </a:lnTo>
                <a:cubicBezTo>
                  <a:pt x="615490" y="272332"/>
                  <a:pt x="798482" y="630894"/>
                  <a:pt x="798482" y="1032195"/>
                </a:cubicBezTo>
                <a:cubicBezTo>
                  <a:pt x="798482" y="1433497"/>
                  <a:pt x="615490" y="1792058"/>
                  <a:pt x="328397" y="2028988"/>
                </a:cubicBezTo>
                <a:lnTo>
                  <a:pt x="267921" y="2074212"/>
                </a:lnTo>
                <a:lnTo>
                  <a:pt x="0" y="1610160"/>
                </a:lnTo>
                <a:lnTo>
                  <a:pt x="46396" y="1571880"/>
                </a:lnTo>
                <a:cubicBezTo>
                  <a:pt x="184514" y="1433763"/>
                  <a:pt x="269941" y="1242955"/>
                  <a:pt x="269941" y="1032195"/>
                </a:cubicBezTo>
                <a:cubicBezTo>
                  <a:pt x="269941" y="821435"/>
                  <a:pt x="184514" y="630628"/>
                  <a:pt x="46396" y="492510"/>
                </a:cubicBezTo>
                <a:lnTo>
                  <a:pt x="12738" y="464739"/>
                </a:lnTo>
                <a:lnTo>
                  <a:pt x="281055" y="0"/>
                </a:lnTo>
                <a:close/>
              </a:path>
            </a:pathLst>
          </a:custGeom>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zh-CN" altLang="en-US">
              <a:solidFill>
                <a:sysClr val="windowText" lastClr="000000"/>
              </a:solidFill>
              <a:sym typeface="Arial" panose="020B0604020202020204" pitchFamily="34" charset="0"/>
            </a:endParaRPr>
          </a:p>
        </p:txBody>
      </p:sp>
      <p:sp>
        <p:nvSpPr>
          <p:cNvPr id="20" name="任意多边形 19"/>
          <p:cNvSpPr/>
          <p:nvPr>
            <p:custDataLst>
              <p:tags r:id="rId9"/>
            </p:custDataLst>
          </p:nvPr>
        </p:nvSpPr>
        <p:spPr>
          <a:xfrm rot="229356">
            <a:off x="4486275" y="3664585"/>
            <a:ext cx="2423160" cy="1538605"/>
          </a:xfrm>
          <a:custGeom>
            <a:avLst/>
            <a:gdLst>
              <a:gd name="connsiteX0" fmla="*/ 0 w 1745863"/>
              <a:gd name="connsiteY0" fmla="*/ 0 h 1108573"/>
              <a:gd name="connsiteX1" fmla="*/ 538697 w 1745863"/>
              <a:gd name="connsiteY1" fmla="*/ 0 h 1108573"/>
              <a:gd name="connsiteX2" fmla="*/ 574048 w 1745863"/>
              <a:gd name="connsiteY2" fmla="*/ 113885 h 1108573"/>
              <a:gd name="connsiteX3" fmla="*/ 1277300 w 1745863"/>
              <a:gd name="connsiteY3" fmla="*/ 580032 h 1108573"/>
              <a:gd name="connsiteX4" fmla="*/ 1431117 w 1745863"/>
              <a:gd name="connsiteY4" fmla="*/ 564526 h 1108573"/>
              <a:gd name="connsiteX5" fmla="*/ 1475224 w 1745863"/>
              <a:gd name="connsiteY5" fmla="*/ 550835 h 1108573"/>
              <a:gd name="connsiteX6" fmla="*/ 1745863 w 1745863"/>
              <a:gd name="connsiteY6" fmla="*/ 1019596 h 1108573"/>
              <a:gd name="connsiteX7" fmla="*/ 1661433 w 1745863"/>
              <a:gd name="connsiteY7" fmla="*/ 1050497 h 1108573"/>
              <a:gd name="connsiteX8" fmla="*/ 1277300 w 1745863"/>
              <a:gd name="connsiteY8" fmla="*/ 1108573 h 1108573"/>
              <a:gd name="connsiteX9" fmla="*/ 11773 w 1745863"/>
              <a:gd name="connsiteY9" fmla="*/ 77139 h 1108573"/>
              <a:gd name="connsiteX10" fmla="*/ 0 w 1745863"/>
              <a:gd name="connsiteY10" fmla="*/ 0 h 110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5863" h="1108573">
                <a:moveTo>
                  <a:pt x="0" y="0"/>
                </a:moveTo>
                <a:lnTo>
                  <a:pt x="538697" y="0"/>
                </a:lnTo>
                <a:lnTo>
                  <a:pt x="574048" y="113885"/>
                </a:lnTo>
                <a:cubicBezTo>
                  <a:pt x="689913" y="387820"/>
                  <a:pt x="961160" y="580032"/>
                  <a:pt x="1277300" y="580032"/>
                </a:cubicBezTo>
                <a:cubicBezTo>
                  <a:pt x="1329990" y="580032"/>
                  <a:pt x="1381433" y="574693"/>
                  <a:pt x="1431117" y="564526"/>
                </a:cubicBezTo>
                <a:lnTo>
                  <a:pt x="1475224" y="550835"/>
                </a:lnTo>
                <a:lnTo>
                  <a:pt x="1745863" y="1019596"/>
                </a:lnTo>
                <a:lnTo>
                  <a:pt x="1661433" y="1050497"/>
                </a:lnTo>
                <a:cubicBezTo>
                  <a:pt x="1540086" y="1088241"/>
                  <a:pt x="1411067" y="1108573"/>
                  <a:pt x="1277300" y="1108573"/>
                </a:cubicBezTo>
                <a:cubicBezTo>
                  <a:pt x="653053" y="1108573"/>
                  <a:pt x="132226" y="665777"/>
                  <a:pt x="11773" y="77139"/>
                </a:cubicBezTo>
                <a:lnTo>
                  <a:pt x="0" y="0"/>
                </a:lnTo>
                <a:close/>
              </a:path>
            </a:pathLst>
          </a:custGeom>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zh-CN" altLang="en-US">
              <a:solidFill>
                <a:sysClr val="windowText" lastClr="000000"/>
              </a:solidFill>
              <a:sym typeface="Arial" panose="020B0604020202020204" pitchFamily="34" charset="0"/>
            </a:endParaRPr>
          </a:p>
        </p:txBody>
      </p:sp>
      <p:sp>
        <p:nvSpPr>
          <p:cNvPr id="48" name="文本框 47"/>
          <p:cNvSpPr txBox="1"/>
          <p:nvPr>
            <p:custDataLst>
              <p:tags r:id="rId10"/>
            </p:custDataLst>
          </p:nvPr>
        </p:nvSpPr>
        <p:spPr>
          <a:xfrm>
            <a:off x="90805" y="4921885"/>
            <a:ext cx="3247390" cy="629285"/>
          </a:xfrm>
          <a:prstGeom prst="rect">
            <a:avLst/>
          </a:prstGeom>
          <a:noFill/>
          <a:effectLst>
            <a:outerShdw blurRad="50800" dist="38100" dir="2700000" algn="tl" rotWithShape="0">
              <a:prstClr val="black">
                <a:alpha val="40000"/>
              </a:prstClr>
            </a:outerShdw>
          </a:effectLst>
        </p:spPr>
        <p:txBody>
          <a:bodyPr wrap="square" lIns="90000" tIns="46800" rIns="90000" bIns="46800" rtlCol="0" anchor="ctr" anchorCtr="0">
            <a:normAutofit/>
          </a:bodyPr>
          <a:lstStyle/>
          <a:p>
            <a:pPr lvl="0" algn="r">
              <a:lnSpc>
                <a:spcPct val="120000"/>
              </a:lnSpc>
              <a:buClrTx/>
              <a:buSzTx/>
              <a:buFontTx/>
            </a:pPr>
            <a:r>
              <a:rPr lang="zh-CN" altLang="en-US" sz="2000" b="1" dirty="0">
                <a:solidFill>
                  <a:srgbClr val="FFC000"/>
                </a:solidFill>
                <a:latin typeface="微软雅黑" panose="020B0503020204020204" charset="-122"/>
                <a:ea typeface="微软雅黑" panose="020B0503020204020204" charset="-122"/>
                <a:sym typeface="+mn-ea"/>
              </a:rPr>
              <a:t>通讯系统</a:t>
            </a:r>
          </a:p>
        </p:txBody>
      </p:sp>
      <p:sp>
        <p:nvSpPr>
          <p:cNvPr id="49" name="文本框 48"/>
          <p:cNvSpPr txBox="1"/>
          <p:nvPr>
            <p:custDataLst>
              <p:tags r:id="rId11"/>
            </p:custDataLst>
          </p:nvPr>
        </p:nvSpPr>
        <p:spPr>
          <a:xfrm>
            <a:off x="90805" y="5504180"/>
            <a:ext cx="3247390" cy="1198880"/>
          </a:xfrm>
          <a:prstGeom prst="rect">
            <a:avLst/>
          </a:prstGeom>
          <a:noFill/>
        </p:spPr>
        <p:txBody>
          <a:bodyPr wrap="square" lIns="91440" tIns="45720" rIns="91440" bIns="45720" rtlCol="0" anchor="t" anchorCtr="0">
            <a:spAutoFit/>
          </a:bodyPr>
          <a:lstStyle/>
          <a:p>
            <a:pPr lvl="0" algn="r" fontAlgn="base">
              <a:buClrTx/>
              <a:buSzTx/>
              <a:buFontTx/>
              <a:defRPr/>
            </a:pPr>
            <a:r>
              <a:rPr lang="zh-CN" altLang="zh-CN" b="1" noProof="0" dirty="0">
                <a:ln>
                  <a:noFill/>
                </a:ln>
                <a:effectLst/>
                <a:uLnTx/>
                <a:uFillTx/>
                <a:latin typeface="黑体" panose="02010609060101010101" pitchFamily="49" charset="-122"/>
                <a:ea typeface="黑体" panose="02010609060101010101" pitchFamily="49" charset="-122"/>
                <a:sym typeface="+mn-ea"/>
              </a:rPr>
              <a:t>通讯网络</a:t>
            </a:r>
          </a:p>
          <a:p>
            <a:pPr lvl="0" algn="r" fontAlgn="base">
              <a:buClrTx/>
              <a:buSzTx/>
              <a:buFontTx/>
              <a:defRPr/>
            </a:pPr>
            <a:r>
              <a:rPr lang="zh-CN" altLang="zh-CN" b="1" noProof="0" dirty="0">
                <a:ln>
                  <a:noFill/>
                </a:ln>
                <a:effectLst/>
                <a:uLnTx/>
                <a:uFillTx/>
                <a:latin typeface="黑体" panose="02010609060101010101" pitchFamily="49" charset="-122"/>
                <a:ea typeface="黑体" panose="02010609060101010101" pitchFamily="49" charset="-122"/>
                <a:sym typeface="+mn-ea"/>
              </a:rPr>
              <a:t>多媒体融合系统、</a:t>
            </a:r>
          </a:p>
          <a:p>
            <a:pPr lvl="0" algn="r" fontAlgn="base">
              <a:buClrTx/>
              <a:buSzTx/>
              <a:buFontTx/>
              <a:defRPr/>
            </a:pPr>
            <a:r>
              <a:rPr lang="zh-CN" altLang="zh-CN" b="1" noProof="0" dirty="0">
                <a:ln>
                  <a:noFill/>
                </a:ln>
                <a:effectLst/>
                <a:uLnTx/>
                <a:uFillTx/>
                <a:latin typeface="黑体" panose="02010609060101010101" pitchFamily="49" charset="-122"/>
                <a:ea typeface="黑体" panose="02010609060101010101" pitchFamily="49" charset="-122"/>
                <a:sym typeface="+mn-ea"/>
              </a:rPr>
              <a:t>综合指挥调度系统</a:t>
            </a:r>
          </a:p>
          <a:p>
            <a:pPr lvl="0" algn="r" fontAlgn="base">
              <a:buClrTx/>
              <a:buSzTx/>
              <a:buFontTx/>
              <a:defRPr/>
            </a:pPr>
            <a:endParaRPr lang="zh-CN" altLang="zh-CN" b="1" noProof="0" dirty="0">
              <a:ln>
                <a:noFill/>
              </a:ln>
              <a:effectLst/>
              <a:uLnTx/>
              <a:uFillTx/>
              <a:latin typeface="黑体" panose="02010609060101010101" pitchFamily="49" charset="-122"/>
              <a:ea typeface="黑体" panose="02010609060101010101" pitchFamily="49" charset="-122"/>
              <a:sym typeface="+mn-ea"/>
            </a:endParaRPr>
          </a:p>
        </p:txBody>
      </p:sp>
      <p:sp>
        <p:nvSpPr>
          <p:cNvPr id="8" name="文本框 7"/>
          <p:cNvSpPr txBox="1"/>
          <p:nvPr/>
        </p:nvSpPr>
        <p:spPr>
          <a:xfrm>
            <a:off x="5175250" y="3058160"/>
            <a:ext cx="2284095" cy="1014730"/>
          </a:xfrm>
          <a:prstGeom prst="rect">
            <a:avLst/>
          </a:prstGeom>
          <a:noFill/>
          <a:ln>
            <a:noFill/>
          </a:ln>
          <a:effectLst>
            <a:outerShdw blurRad="50800" dist="38100" dir="5400000" algn="t" rotWithShape="0">
              <a:prstClr val="black">
                <a:alpha val="40000"/>
              </a:prstClr>
            </a:outerShdw>
          </a:effectLst>
        </p:spPr>
        <p:txBody>
          <a:bodyPr wrap="square" rtlCol="0" anchor="t">
            <a:spAutoFit/>
          </a:bodyPr>
          <a:lstStyle/>
          <a:p>
            <a:pPr lvl="0" algn="ctr">
              <a:lnSpc>
                <a:spcPct val="100000"/>
              </a:lnSpc>
              <a:spcBef>
                <a:spcPct val="0"/>
              </a:spcBef>
              <a:spcAft>
                <a:spcPct val="35000"/>
              </a:spcAft>
            </a:pPr>
            <a:r>
              <a:rPr lang="zh-CN" altLang="en-US" sz="2000" dirty="0">
                <a:latin typeface="黑体" panose="02010609060101010101" pitchFamily="49" charset="-122"/>
                <a:ea typeface="黑体" panose="02010609060101010101" pitchFamily="49" charset="-122"/>
                <a:sym typeface="+mn-ea"/>
              </a:rPr>
              <a:t>广州市轨道交通</a:t>
            </a:r>
            <a:r>
              <a:rPr lang="en-US" altLang="zh-CN" sz="2000" dirty="0">
                <a:latin typeface="黑体" panose="02010609060101010101" pitchFamily="49" charset="-122"/>
                <a:ea typeface="黑体" panose="02010609060101010101" pitchFamily="49" charset="-122"/>
                <a:sym typeface="+mn-ea"/>
              </a:rPr>
              <a:t>12</a:t>
            </a:r>
            <a:r>
              <a:rPr lang="zh-CN" altLang="en-US" sz="2000" dirty="0">
                <a:latin typeface="黑体" panose="02010609060101010101" pitchFamily="49" charset="-122"/>
                <a:ea typeface="黑体" panose="02010609060101010101" pitchFamily="49" charset="-122"/>
                <a:sym typeface="+mn-ea"/>
              </a:rPr>
              <a:t>号线建设工程综合监控系统</a:t>
            </a:r>
          </a:p>
        </p:txBody>
      </p:sp>
      <p:sp>
        <p:nvSpPr>
          <p:cNvPr id="9" name="文本框 8"/>
          <p:cNvSpPr txBox="1"/>
          <p:nvPr/>
        </p:nvSpPr>
        <p:spPr>
          <a:xfrm>
            <a:off x="8916035" y="3856355"/>
            <a:ext cx="2814320" cy="2030095"/>
          </a:xfrm>
          <a:prstGeom prst="rect">
            <a:avLst/>
          </a:prstGeom>
          <a:noFill/>
        </p:spPr>
        <p:txBody>
          <a:bodyPr wrap="square" rtlCol="0" anchor="t">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zh-CN" b="1" noProof="0" dirty="0">
                <a:ln>
                  <a:noFill/>
                </a:ln>
                <a:effectLst/>
                <a:uLnTx/>
                <a:uFillTx/>
                <a:latin typeface="黑体" panose="02010609060101010101" pitchFamily="49" charset="-122"/>
                <a:ea typeface="黑体" panose="02010609060101010101" pitchFamily="49" charset="-122"/>
                <a:sym typeface="+mn-ea"/>
              </a:rPr>
              <a:t>含有门禁系统</a:t>
            </a:r>
            <a:r>
              <a:rPr lang="zh-CN" altLang="en-US" b="1" noProof="0" dirty="0">
                <a:ln>
                  <a:noFill/>
                </a:ln>
                <a:effectLst/>
                <a:uLnTx/>
                <a:uFillTx/>
                <a:latin typeface="黑体" panose="02010609060101010101" pitchFamily="49" charset="-122"/>
                <a:ea typeface="黑体" panose="02010609060101010101" pitchFamily="49" charset="-122"/>
                <a:sym typeface="+mn-ea"/>
              </a:rPr>
              <a:t>、</a:t>
            </a:r>
          </a:p>
          <a:p>
            <a:pPr marL="0" marR="0" lvl="0" indent="0" algn="l" defTabSz="914400" rtl="0" eaLnBrk="1" fontAlgn="base" latinLnBrk="0" hangingPunct="1">
              <a:lnSpc>
                <a:spcPct val="100000"/>
              </a:lnSpc>
              <a:spcBef>
                <a:spcPct val="0"/>
              </a:spcBef>
              <a:spcAft>
                <a:spcPct val="0"/>
              </a:spcAft>
              <a:buClrTx/>
              <a:buSzTx/>
              <a:buFontTx/>
              <a:buNone/>
              <a:defRPr/>
            </a:pPr>
            <a:r>
              <a:rPr lang="zh-CN" altLang="zh-CN" b="1" noProof="0" dirty="0">
                <a:ln>
                  <a:noFill/>
                </a:ln>
                <a:effectLst/>
                <a:uLnTx/>
                <a:uFillTx/>
                <a:latin typeface="黑体" panose="02010609060101010101" pitchFamily="49" charset="-122"/>
                <a:ea typeface="黑体" panose="02010609060101010101" pitchFamily="49" charset="-122"/>
                <a:sym typeface="+mn-ea"/>
              </a:rPr>
              <a:t>定位系统</a:t>
            </a:r>
            <a:r>
              <a:rPr lang="zh-CN" altLang="en-US" b="1" noProof="0" dirty="0">
                <a:ln>
                  <a:noFill/>
                </a:ln>
                <a:effectLst/>
                <a:uLnTx/>
                <a:uFillTx/>
                <a:latin typeface="黑体" panose="02010609060101010101" pitchFamily="49" charset="-122"/>
                <a:ea typeface="黑体" panose="02010609060101010101" pitchFamily="49" charset="-122"/>
                <a:sym typeface="+mn-ea"/>
              </a:rPr>
              <a:t>、</a:t>
            </a:r>
          </a:p>
          <a:p>
            <a:pPr marL="0" marR="0" lvl="0" indent="0" algn="l" defTabSz="914400" rtl="0" eaLnBrk="1" fontAlgn="base" latinLnBrk="0" hangingPunct="1">
              <a:lnSpc>
                <a:spcPct val="100000"/>
              </a:lnSpc>
              <a:spcBef>
                <a:spcPct val="0"/>
              </a:spcBef>
              <a:spcAft>
                <a:spcPct val="0"/>
              </a:spcAft>
              <a:buClrTx/>
              <a:buSzTx/>
              <a:buFontTx/>
              <a:buNone/>
              <a:defRPr/>
            </a:pPr>
            <a:r>
              <a:rPr lang="zh-CN" altLang="zh-CN" b="1" noProof="0" dirty="0">
                <a:ln>
                  <a:noFill/>
                </a:ln>
                <a:effectLst/>
                <a:uLnTx/>
                <a:uFillTx/>
                <a:latin typeface="黑体" panose="02010609060101010101" pitchFamily="49" charset="-122"/>
                <a:ea typeface="黑体" panose="02010609060101010101" pitchFamily="49" charset="-122"/>
                <a:sym typeface="+mn-ea"/>
              </a:rPr>
              <a:t>盾构监测系统</a:t>
            </a:r>
            <a:r>
              <a:rPr lang="zh-CN" altLang="en-US" b="1" noProof="0" dirty="0">
                <a:ln>
                  <a:noFill/>
                </a:ln>
                <a:effectLst/>
                <a:uLnTx/>
                <a:uFillTx/>
                <a:latin typeface="黑体" panose="02010609060101010101" pitchFamily="49" charset="-122"/>
                <a:ea typeface="黑体" panose="02010609060101010101" pitchFamily="49" charset="-122"/>
                <a:sym typeface="+mn-ea"/>
              </a:rPr>
              <a:t>、</a:t>
            </a:r>
          </a:p>
          <a:p>
            <a:pPr marL="0" marR="0" lvl="0" indent="0" algn="l" defTabSz="914400" rtl="0" eaLnBrk="1" fontAlgn="base" latinLnBrk="0" hangingPunct="1">
              <a:lnSpc>
                <a:spcPct val="100000"/>
              </a:lnSpc>
              <a:spcBef>
                <a:spcPct val="0"/>
              </a:spcBef>
              <a:spcAft>
                <a:spcPct val="0"/>
              </a:spcAft>
              <a:buClrTx/>
              <a:buSzTx/>
              <a:buFontTx/>
              <a:buNone/>
              <a:defRPr/>
            </a:pPr>
            <a:r>
              <a:rPr lang="zh-CN" altLang="zh-CN" b="1" noProof="0" dirty="0">
                <a:ln>
                  <a:noFill/>
                </a:ln>
                <a:effectLst/>
                <a:uLnTx/>
                <a:uFillTx/>
                <a:latin typeface="黑体" panose="02010609060101010101" pitchFamily="49" charset="-122"/>
                <a:ea typeface="黑体" panose="02010609060101010101" pitchFamily="49" charset="-122"/>
                <a:sym typeface="+mn-ea"/>
              </a:rPr>
              <a:t>关键机械设备监测系统</a:t>
            </a:r>
            <a:r>
              <a:rPr lang="zh-CN" altLang="en-US" b="1" noProof="0" dirty="0">
                <a:ln>
                  <a:noFill/>
                </a:ln>
                <a:effectLst/>
                <a:uLnTx/>
                <a:uFillTx/>
                <a:latin typeface="黑体" panose="02010609060101010101" pitchFamily="49" charset="-122"/>
                <a:ea typeface="黑体" panose="02010609060101010101" pitchFamily="49" charset="-122"/>
                <a:sym typeface="+mn-ea"/>
              </a:rPr>
              <a:t>、</a:t>
            </a:r>
            <a:r>
              <a:rPr lang="zh-CN" altLang="zh-CN" b="1" noProof="0" dirty="0">
                <a:ln>
                  <a:noFill/>
                </a:ln>
                <a:effectLst/>
                <a:uLnTx/>
                <a:uFillTx/>
                <a:latin typeface="黑体" panose="02010609060101010101" pitchFamily="49" charset="-122"/>
                <a:ea typeface="黑体" panose="02010609060101010101" pitchFamily="49" charset="-122"/>
                <a:sym typeface="+mn-ea"/>
              </a:rPr>
              <a:t>关键位置监测系统</a:t>
            </a:r>
            <a:r>
              <a:rPr lang="zh-CN" altLang="en-US" b="1" noProof="0" dirty="0">
                <a:ln>
                  <a:noFill/>
                </a:ln>
                <a:effectLst/>
                <a:uLnTx/>
                <a:uFillTx/>
                <a:latin typeface="黑体" panose="02010609060101010101" pitchFamily="49" charset="-122"/>
                <a:ea typeface="黑体" panose="02010609060101010101" pitchFamily="49" charset="-122"/>
                <a:sym typeface="+mn-ea"/>
              </a:rPr>
              <a:t>、</a:t>
            </a:r>
          </a:p>
          <a:p>
            <a:pPr marL="0" marR="0" lvl="0" indent="0" algn="l" defTabSz="914400" rtl="0" eaLnBrk="1" fontAlgn="base" latinLnBrk="0" hangingPunct="1">
              <a:lnSpc>
                <a:spcPct val="100000"/>
              </a:lnSpc>
              <a:spcBef>
                <a:spcPct val="0"/>
              </a:spcBef>
              <a:spcAft>
                <a:spcPct val="0"/>
              </a:spcAft>
              <a:buClrTx/>
              <a:buSzTx/>
              <a:buFontTx/>
              <a:buNone/>
              <a:defRPr/>
            </a:pPr>
            <a:r>
              <a:rPr lang="zh-CN" altLang="zh-CN" b="1" noProof="0" dirty="0">
                <a:ln>
                  <a:noFill/>
                </a:ln>
                <a:effectLst/>
                <a:uLnTx/>
                <a:uFillTx/>
                <a:latin typeface="黑体" panose="02010609060101010101" pitchFamily="49" charset="-122"/>
                <a:ea typeface="黑体" panose="02010609060101010101" pitchFamily="49" charset="-122"/>
                <a:sym typeface="+mn-ea"/>
              </a:rPr>
              <a:t>环境监测系统</a:t>
            </a:r>
            <a:r>
              <a:rPr lang="zh-CN" altLang="en-US" b="1" noProof="0" dirty="0">
                <a:ln>
                  <a:noFill/>
                </a:ln>
                <a:effectLst/>
                <a:uLnTx/>
                <a:uFillTx/>
                <a:latin typeface="黑体" panose="02010609060101010101" pitchFamily="49" charset="-122"/>
                <a:ea typeface="黑体" panose="02010609060101010101" pitchFamily="49" charset="-122"/>
                <a:sym typeface="+mn-ea"/>
              </a:rPr>
              <a:t>、</a:t>
            </a:r>
          </a:p>
          <a:p>
            <a:pPr marL="0" marR="0" lvl="0" indent="0" algn="l" defTabSz="914400" rtl="0" eaLnBrk="1" fontAlgn="base" latinLnBrk="0" hangingPunct="1">
              <a:lnSpc>
                <a:spcPct val="100000"/>
              </a:lnSpc>
              <a:spcBef>
                <a:spcPct val="0"/>
              </a:spcBef>
              <a:spcAft>
                <a:spcPct val="0"/>
              </a:spcAft>
              <a:buClrTx/>
              <a:buSzTx/>
              <a:buFontTx/>
              <a:buNone/>
              <a:defRPr/>
            </a:pPr>
            <a:r>
              <a:rPr lang="zh-CN" altLang="zh-CN" b="1" noProof="0" dirty="0">
                <a:ln>
                  <a:noFill/>
                </a:ln>
                <a:effectLst/>
                <a:uLnTx/>
                <a:uFillTx/>
                <a:latin typeface="黑体" panose="02010609060101010101" pitchFamily="49" charset="-122"/>
                <a:ea typeface="黑体" panose="02010609060101010101" pitchFamily="49" charset="-122"/>
                <a:sym typeface="+mn-ea"/>
              </a:rPr>
              <a:t>视频监控</a:t>
            </a:r>
            <a:r>
              <a:rPr lang="zh-CN" altLang="en-US" b="1" noProof="0" dirty="0">
                <a:ln>
                  <a:noFill/>
                </a:ln>
                <a:effectLst/>
                <a:uLnTx/>
                <a:uFillTx/>
                <a:latin typeface="黑体" panose="02010609060101010101" pitchFamily="49" charset="-122"/>
                <a:ea typeface="黑体" panose="02010609060101010101" pitchFamily="49" charset="-122"/>
                <a:sym typeface="+mn-ea"/>
              </a:rPr>
              <a:t>及分析</a:t>
            </a:r>
            <a:r>
              <a:rPr lang="zh-CN" altLang="zh-CN" b="1" noProof="0" dirty="0">
                <a:ln>
                  <a:noFill/>
                </a:ln>
                <a:effectLst/>
                <a:uLnTx/>
                <a:uFillTx/>
                <a:latin typeface="黑体" panose="02010609060101010101" pitchFamily="49" charset="-122"/>
                <a:ea typeface="黑体" panose="02010609060101010101" pitchFamily="49" charset="-122"/>
                <a:sym typeface="+mn-ea"/>
              </a:rPr>
              <a:t>系统</a:t>
            </a:r>
            <a:r>
              <a:rPr lang="zh-CN" altLang="en-US" b="1" noProof="0" dirty="0">
                <a:ln>
                  <a:noFill/>
                </a:ln>
                <a:effectLst/>
                <a:uLnTx/>
                <a:uFillTx/>
                <a:latin typeface="黑体" panose="02010609060101010101" pitchFamily="49" charset="-122"/>
                <a:ea typeface="黑体" panose="02010609060101010101" pitchFamily="49" charset="-122"/>
                <a:sym typeface="+mn-ea"/>
              </a:rPr>
              <a:t>等</a:t>
            </a:r>
            <a:endParaRPr lang="zh-CN" altLang="en-US">
              <a:latin typeface="黑体" panose="02010609060101010101" pitchFamily="49" charset="-122"/>
              <a:ea typeface="黑体" panose="02010609060101010101" pitchFamily="49" charset="-122"/>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65" y="1689524"/>
            <a:ext cx="3251200" cy="1439333"/>
          </a:xfrm>
          <a:prstGeom prst="rect">
            <a:avLst/>
          </a:prstGeom>
          <a:noFill/>
          <a:ln w="9525">
            <a:noFill/>
          </a:ln>
        </p:spPr>
      </p:pic>
      <p:pic>
        <p:nvPicPr>
          <p:cNvPr id="1028"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0368" y="1676824"/>
            <a:ext cx="3399367" cy="1439333"/>
          </a:xfrm>
          <a:prstGeom prst="rect">
            <a:avLst/>
          </a:prstGeom>
          <a:noFill/>
          <a:ln w="9525">
            <a:noFill/>
          </a:ln>
        </p:spPr>
      </p:pic>
      <p:pic>
        <p:nvPicPr>
          <p:cNvPr id="1029" name="Picture 5"/>
          <p:cNvPicPr>
            <a:picLocks noChangeAspect="1"/>
          </p:cNvPicPr>
          <p:nvPr/>
        </p:nvPicPr>
        <p:blipFill>
          <a:blip r:embed="rId5"/>
          <a:stretch>
            <a:fillRect/>
          </a:stretch>
        </p:blipFill>
        <p:spPr>
          <a:xfrm>
            <a:off x="6888268" y="1683173"/>
            <a:ext cx="3763433" cy="1441451"/>
          </a:xfrm>
          <a:prstGeom prst="rect">
            <a:avLst/>
          </a:prstGeom>
          <a:noFill/>
          <a:ln w="9525">
            <a:noFill/>
          </a:ln>
        </p:spPr>
      </p:pic>
      <p:pic>
        <p:nvPicPr>
          <p:cNvPr id="1030" name="Picture 6"/>
          <p:cNvPicPr>
            <a:picLocks noChangeAspect="1"/>
          </p:cNvPicPr>
          <p:nvPr/>
        </p:nvPicPr>
        <p:blipFill>
          <a:blip r:embed="rId6"/>
          <a:stretch>
            <a:fillRect/>
          </a:stretch>
        </p:blipFill>
        <p:spPr>
          <a:xfrm>
            <a:off x="10770235" y="902124"/>
            <a:ext cx="1409700" cy="2209800"/>
          </a:xfrm>
          <a:prstGeom prst="rect">
            <a:avLst/>
          </a:prstGeom>
          <a:noFill/>
          <a:ln w="9525">
            <a:noFill/>
          </a:ln>
        </p:spPr>
      </p:pic>
      <p:pic>
        <p:nvPicPr>
          <p:cNvPr id="1031" name="Pictur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3835" y="4144857"/>
            <a:ext cx="2438400" cy="1439333"/>
          </a:xfrm>
          <a:prstGeom prst="rect">
            <a:avLst/>
          </a:prstGeom>
          <a:noFill/>
          <a:ln w="9525">
            <a:noFill/>
          </a:ln>
        </p:spPr>
      </p:pic>
      <p:pic>
        <p:nvPicPr>
          <p:cNvPr id="1032" name="Picture 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760768" y="4113107"/>
            <a:ext cx="3287184" cy="1439333"/>
          </a:xfrm>
          <a:prstGeom prst="rect">
            <a:avLst/>
          </a:prstGeom>
          <a:noFill/>
          <a:ln w="9525">
            <a:noFill/>
          </a:ln>
        </p:spPr>
      </p:pic>
      <p:pic>
        <p:nvPicPr>
          <p:cNvPr id="1033" name="Picture 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352752" y="4094057"/>
            <a:ext cx="2279649" cy="1439333"/>
          </a:xfrm>
          <a:prstGeom prst="rect">
            <a:avLst/>
          </a:prstGeom>
          <a:noFill/>
          <a:ln w="9525">
            <a:noFill/>
          </a:ln>
        </p:spPr>
      </p:pic>
      <p:pic>
        <p:nvPicPr>
          <p:cNvPr id="1034" name="Picture 1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877935" y="4113107"/>
            <a:ext cx="3302000" cy="1439333"/>
          </a:xfrm>
          <a:prstGeom prst="rect">
            <a:avLst/>
          </a:prstGeom>
          <a:noFill/>
          <a:ln w="9525">
            <a:noFill/>
          </a:ln>
        </p:spPr>
      </p:pic>
      <p:sp>
        <p:nvSpPr>
          <p:cNvPr id="12" name="TextBox 11"/>
          <p:cNvSpPr txBox="1"/>
          <p:nvPr/>
        </p:nvSpPr>
        <p:spPr>
          <a:xfrm>
            <a:off x="819786" y="3124624"/>
            <a:ext cx="1402080" cy="460375"/>
          </a:xfrm>
          <a:prstGeom prst="rect">
            <a:avLst/>
          </a:prstGeom>
          <a:noFill/>
          <a:ln w="9525">
            <a:noFill/>
          </a:ln>
        </p:spPr>
        <p:txBody>
          <a:bodyPr wrap="none" anchor="t">
            <a:spAutoFit/>
          </a:bodyPr>
          <a:lstStyle/>
          <a:p>
            <a:r>
              <a:rPr lang="zh-CN" altLang="en-US" sz="2400" dirty="0">
                <a:latin typeface="黑体" panose="02010609060101010101" pitchFamily="49" charset="-122"/>
                <a:ea typeface="黑体" panose="02010609060101010101" pitchFamily="49" charset="-122"/>
              </a:rPr>
              <a:t>门禁系统</a:t>
            </a:r>
          </a:p>
        </p:txBody>
      </p:sp>
      <p:sp>
        <p:nvSpPr>
          <p:cNvPr id="13" name="TextBox 12"/>
          <p:cNvSpPr txBox="1"/>
          <p:nvPr/>
        </p:nvSpPr>
        <p:spPr>
          <a:xfrm>
            <a:off x="4062519" y="3124624"/>
            <a:ext cx="2011680" cy="460375"/>
          </a:xfrm>
          <a:prstGeom prst="rect">
            <a:avLst/>
          </a:prstGeom>
          <a:noFill/>
          <a:ln w="9525">
            <a:noFill/>
          </a:ln>
        </p:spPr>
        <p:txBody>
          <a:bodyPr wrap="none" anchor="t">
            <a:spAutoFit/>
          </a:bodyPr>
          <a:lstStyle/>
          <a:p>
            <a:pPr lvl="0" algn="l">
              <a:buClrTx/>
              <a:buSzTx/>
              <a:buFontTx/>
            </a:pPr>
            <a:r>
              <a:rPr lang="zh-CN" altLang="en-US" sz="2400" dirty="0">
                <a:latin typeface="黑体" panose="02010609060101010101" pitchFamily="49" charset="-122"/>
                <a:ea typeface="黑体" panose="02010609060101010101" pitchFamily="49" charset="-122"/>
                <a:sym typeface="+mn-ea"/>
              </a:rPr>
              <a:t>人员定位系统</a:t>
            </a:r>
          </a:p>
        </p:txBody>
      </p:sp>
      <p:sp>
        <p:nvSpPr>
          <p:cNvPr id="14" name="TextBox 13"/>
          <p:cNvSpPr txBox="1"/>
          <p:nvPr/>
        </p:nvSpPr>
        <p:spPr>
          <a:xfrm>
            <a:off x="7762452" y="3124624"/>
            <a:ext cx="2011680" cy="460375"/>
          </a:xfrm>
          <a:prstGeom prst="rect">
            <a:avLst/>
          </a:prstGeom>
          <a:noFill/>
          <a:ln w="9525">
            <a:noFill/>
          </a:ln>
        </p:spPr>
        <p:txBody>
          <a:bodyPr wrap="none" anchor="t">
            <a:spAutoFit/>
          </a:bodyPr>
          <a:lstStyle/>
          <a:p>
            <a:pPr lvl="0" algn="l">
              <a:buClrTx/>
              <a:buSzTx/>
              <a:buFontTx/>
            </a:pPr>
            <a:r>
              <a:rPr lang="zh-CN" altLang="en-US" sz="2400" dirty="0">
                <a:latin typeface="黑体" panose="02010609060101010101" pitchFamily="49" charset="-122"/>
                <a:ea typeface="黑体" panose="02010609060101010101" pitchFamily="49" charset="-122"/>
                <a:sym typeface="+mn-ea"/>
              </a:rPr>
              <a:t>盾构监测系统</a:t>
            </a:r>
          </a:p>
        </p:txBody>
      </p:sp>
      <p:sp>
        <p:nvSpPr>
          <p:cNvPr id="15" name="TextBox 14"/>
          <p:cNvSpPr txBox="1"/>
          <p:nvPr/>
        </p:nvSpPr>
        <p:spPr>
          <a:xfrm>
            <a:off x="10744835" y="3133090"/>
            <a:ext cx="1259205" cy="829945"/>
          </a:xfrm>
          <a:prstGeom prst="rect">
            <a:avLst/>
          </a:prstGeom>
          <a:noFill/>
          <a:ln w="9525">
            <a:noFill/>
          </a:ln>
        </p:spPr>
        <p:txBody>
          <a:bodyPr wrap="square" lIns="91440" rIns="91440" anchor="t">
            <a:spAutoFit/>
          </a:bodyPr>
          <a:lstStyle/>
          <a:p>
            <a:pPr lvl="0" algn="l">
              <a:buClrTx/>
              <a:buSzTx/>
              <a:buFontTx/>
            </a:pPr>
            <a:r>
              <a:rPr lang="zh-CN" altLang="en-US" sz="2400" dirty="0">
                <a:latin typeface="黑体" panose="02010609060101010101" pitchFamily="49" charset="-122"/>
                <a:ea typeface="黑体" panose="02010609060101010101" pitchFamily="49" charset="-122"/>
                <a:sym typeface="+mn-ea"/>
              </a:rPr>
              <a:t>关键设备监测</a:t>
            </a:r>
          </a:p>
        </p:txBody>
      </p:sp>
      <p:sp>
        <p:nvSpPr>
          <p:cNvPr id="16" name="TextBox 15"/>
          <p:cNvSpPr txBox="1"/>
          <p:nvPr/>
        </p:nvSpPr>
        <p:spPr>
          <a:xfrm>
            <a:off x="3334386" y="5548207"/>
            <a:ext cx="2011680" cy="460375"/>
          </a:xfrm>
          <a:prstGeom prst="rect">
            <a:avLst/>
          </a:prstGeom>
          <a:noFill/>
          <a:ln w="9525">
            <a:noFill/>
          </a:ln>
        </p:spPr>
        <p:txBody>
          <a:bodyPr wrap="none" anchor="t">
            <a:spAutoFit/>
          </a:bodyPr>
          <a:lstStyle/>
          <a:p>
            <a:pPr lvl="0" algn="l">
              <a:buClrTx/>
              <a:buSzTx/>
              <a:buFontTx/>
            </a:pPr>
            <a:r>
              <a:rPr lang="zh-CN" altLang="en-US" sz="2400" dirty="0">
                <a:latin typeface="黑体" panose="02010609060101010101" pitchFamily="49" charset="-122"/>
                <a:ea typeface="黑体" panose="02010609060101010101" pitchFamily="49" charset="-122"/>
                <a:sym typeface="+mn-ea"/>
              </a:rPr>
              <a:t>环境监测系统</a:t>
            </a:r>
          </a:p>
        </p:txBody>
      </p:sp>
      <p:sp>
        <p:nvSpPr>
          <p:cNvPr id="17" name="TextBox 16"/>
          <p:cNvSpPr txBox="1"/>
          <p:nvPr/>
        </p:nvSpPr>
        <p:spPr>
          <a:xfrm>
            <a:off x="6448002" y="5533391"/>
            <a:ext cx="2011680" cy="460375"/>
          </a:xfrm>
          <a:prstGeom prst="rect">
            <a:avLst/>
          </a:prstGeom>
          <a:noFill/>
          <a:ln w="9525">
            <a:noFill/>
          </a:ln>
        </p:spPr>
        <p:txBody>
          <a:bodyPr wrap="none" anchor="t">
            <a:spAutoFit/>
          </a:bodyPr>
          <a:lstStyle/>
          <a:p>
            <a:pPr lvl="0" algn="l">
              <a:buClrTx/>
              <a:buSzTx/>
              <a:buFontTx/>
            </a:pPr>
            <a:r>
              <a:rPr lang="zh-CN" altLang="en-US" sz="2400" dirty="0">
                <a:latin typeface="黑体" panose="02010609060101010101" pitchFamily="49" charset="-122"/>
                <a:ea typeface="黑体" panose="02010609060101010101" pitchFamily="49" charset="-122"/>
                <a:sym typeface="+mn-ea"/>
              </a:rPr>
              <a:t>视频监控系统</a:t>
            </a:r>
          </a:p>
        </p:txBody>
      </p:sp>
      <p:sp>
        <p:nvSpPr>
          <p:cNvPr id="18" name="TextBox 17"/>
          <p:cNvSpPr txBox="1"/>
          <p:nvPr/>
        </p:nvSpPr>
        <p:spPr>
          <a:xfrm>
            <a:off x="9487535" y="5548207"/>
            <a:ext cx="2011680" cy="460375"/>
          </a:xfrm>
          <a:prstGeom prst="rect">
            <a:avLst/>
          </a:prstGeom>
          <a:noFill/>
          <a:ln w="9525">
            <a:noFill/>
          </a:ln>
        </p:spPr>
        <p:txBody>
          <a:bodyPr wrap="none" anchor="t">
            <a:spAutoFit/>
          </a:bodyPr>
          <a:lstStyle/>
          <a:p>
            <a:pPr lvl="0" algn="l">
              <a:buClrTx/>
              <a:buSzTx/>
              <a:buFontTx/>
            </a:pPr>
            <a:r>
              <a:rPr lang="zh-CN" altLang="en-US" sz="2400" dirty="0">
                <a:latin typeface="黑体" panose="02010609060101010101" pitchFamily="49" charset="-122"/>
                <a:ea typeface="黑体" panose="02010609060101010101" pitchFamily="49" charset="-122"/>
                <a:sym typeface="+mn-ea"/>
              </a:rPr>
              <a:t>视频分析系统</a:t>
            </a:r>
          </a:p>
        </p:txBody>
      </p:sp>
      <p:sp>
        <p:nvSpPr>
          <p:cNvPr id="19" name="TextBox 18"/>
          <p:cNvSpPr txBox="1"/>
          <p:nvPr/>
        </p:nvSpPr>
        <p:spPr>
          <a:xfrm>
            <a:off x="375286" y="5584191"/>
            <a:ext cx="2011680" cy="460375"/>
          </a:xfrm>
          <a:prstGeom prst="rect">
            <a:avLst/>
          </a:prstGeom>
          <a:noFill/>
          <a:ln w="9525">
            <a:noFill/>
          </a:ln>
        </p:spPr>
        <p:txBody>
          <a:bodyPr wrap="none" anchor="t">
            <a:spAutoFit/>
          </a:bodyPr>
          <a:lstStyle/>
          <a:p>
            <a:pPr lvl="0" algn="l">
              <a:buClrTx/>
              <a:buSzTx/>
              <a:buFontTx/>
            </a:pPr>
            <a:r>
              <a:rPr lang="zh-CN" altLang="en-US" sz="2400" dirty="0">
                <a:latin typeface="黑体" panose="02010609060101010101" pitchFamily="49" charset="-122"/>
                <a:ea typeface="黑体" panose="02010609060101010101" pitchFamily="49" charset="-122"/>
                <a:sym typeface="+mn-ea"/>
              </a:rPr>
              <a:t>关键位置监测</a:t>
            </a:r>
          </a:p>
        </p:txBody>
      </p:sp>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3.1.2 工地感知系统 </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7" name="组合 3"/>
          <p:cNvGrpSpPr/>
          <p:nvPr/>
        </p:nvGrpSpPr>
        <p:grpSpPr>
          <a:xfrm>
            <a:off x="3393017" y="1333500"/>
            <a:ext cx="5463116" cy="5014384"/>
            <a:chOff x="2606937" y="981061"/>
            <a:chExt cx="3912196" cy="3759911"/>
          </a:xfrm>
        </p:grpSpPr>
        <p:sp>
          <p:nvSpPr>
            <p:cNvPr id="22" name="任意多边形: 形状 21"/>
            <p:cNvSpPr/>
            <p:nvPr/>
          </p:nvSpPr>
          <p:spPr>
            <a:xfrm>
              <a:off x="2606937" y="981061"/>
              <a:ext cx="3865580" cy="635097"/>
            </a:xfrm>
            <a:custGeom>
              <a:avLst/>
              <a:gdLst>
                <a:gd name="connsiteX0" fmla="*/ 0 w 3865580"/>
                <a:gd name="connsiteY0" fmla="*/ 0 h 635097"/>
                <a:gd name="connsiteX1" fmla="*/ 3865580 w 3865580"/>
                <a:gd name="connsiteY1" fmla="*/ 0 h 635097"/>
                <a:gd name="connsiteX2" fmla="*/ 3865580 w 3865580"/>
                <a:gd name="connsiteY2" fmla="*/ 635097 h 635097"/>
                <a:gd name="connsiteX3" fmla="*/ 0 w 3865580"/>
                <a:gd name="connsiteY3" fmla="*/ 635097 h 635097"/>
                <a:gd name="connsiteX4" fmla="*/ 0 w 3865580"/>
                <a:gd name="connsiteY4" fmla="*/ 0 h 635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635097">
                  <a:moveTo>
                    <a:pt x="0" y="0"/>
                  </a:moveTo>
                  <a:lnTo>
                    <a:pt x="3865580" y="0"/>
                  </a:lnTo>
                  <a:lnTo>
                    <a:pt x="3865580" y="635097"/>
                  </a:lnTo>
                  <a:lnTo>
                    <a:pt x="0" y="635097"/>
                  </a:lnTo>
                  <a:lnTo>
                    <a:pt x="0" y="0"/>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04309" tIns="104309" rIns="104309" bIns="493836" spcCol="1270" anchor="ctr"/>
            <a:lstStyle/>
            <a:p>
              <a:pPr marL="0" marR="0" lvl="0" indent="0" algn="ctr" defTabSz="488950" rtl="0" eaLnBrk="1" fontAlgn="base" latinLnBrk="0" hangingPunct="1">
                <a:lnSpc>
                  <a:spcPct val="90000"/>
                </a:lnSpc>
                <a:spcBef>
                  <a:spcPct val="0"/>
                </a:spcBef>
                <a:spcAft>
                  <a:spcPct val="35000"/>
                </a:spcAft>
                <a:buClrTx/>
                <a:buSzTx/>
                <a:buFontTx/>
                <a:buNone/>
                <a:defRPr/>
              </a:pPr>
              <a:endParaRPr kumimoji="0" lang="en-US" altLang="zh-CN" sz="1465" b="0"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488950" rtl="0" eaLnBrk="1" fontAlgn="base" latinLnBrk="0" hangingPunct="1">
                <a:lnSpc>
                  <a:spcPct val="90000"/>
                </a:lnSpc>
                <a:spcBef>
                  <a:spcPct val="0"/>
                </a:spcBef>
                <a:spcAft>
                  <a:spcPct val="35000"/>
                </a:spcAft>
                <a:buClrTx/>
                <a:buSzTx/>
                <a:buFontTx/>
                <a:buNone/>
                <a:defRPr/>
              </a:pPr>
              <a:r>
                <a:rPr kumimoji="0" lang="zh-CN" altLang="en-US" sz="1465" b="0" i="0" u="none" strike="noStrike" kern="1200" cap="none" spc="0" normalizeH="0" baseline="0" noProof="0" dirty="0">
                  <a:ln>
                    <a:noFill/>
                  </a:ln>
                  <a:solidFill>
                    <a:schemeClr val="lt1"/>
                  </a:solidFill>
                  <a:effectLst/>
                  <a:uLnTx/>
                  <a:uFillTx/>
                  <a:latin typeface="+mn-lt"/>
                  <a:ea typeface="+mn-ea"/>
                  <a:cs typeface="+mn-cs"/>
                </a:rPr>
                <a:t>建设总部级监控中心</a:t>
              </a:r>
            </a:p>
            <a:p>
              <a:pPr marL="0" marR="0" lvl="0" indent="0" algn="ctr" defTabSz="488950" rtl="0" eaLnBrk="1" fontAlgn="base" latinLnBrk="0" hangingPunct="1">
                <a:lnSpc>
                  <a:spcPct val="90000"/>
                </a:lnSpc>
                <a:spcBef>
                  <a:spcPct val="0"/>
                </a:spcBef>
                <a:spcAft>
                  <a:spcPct val="35000"/>
                </a:spcAft>
                <a:buClrTx/>
                <a:buSzTx/>
                <a:buFontTx/>
                <a:buNone/>
                <a:defRPr/>
              </a:pPr>
              <a:endParaRPr kumimoji="0" lang="zh-CN" altLang="en-US" sz="1465" b="0" i="0" u="none" strike="noStrike" kern="1200" cap="none" spc="0" normalizeH="0" baseline="0" noProof="0" dirty="0">
                <a:ln>
                  <a:noFill/>
                </a:ln>
                <a:solidFill>
                  <a:schemeClr val="lt1"/>
                </a:solidFill>
                <a:effectLst/>
                <a:uLnTx/>
                <a:uFillTx/>
                <a:latin typeface="+mn-lt"/>
                <a:ea typeface="+mn-ea"/>
                <a:cs typeface="+mn-cs"/>
              </a:endParaRPr>
            </a:p>
          </p:txBody>
        </p:sp>
        <p:sp>
          <p:nvSpPr>
            <p:cNvPr id="23" name="任意多边形: 形状 22"/>
            <p:cNvSpPr/>
            <p:nvPr/>
          </p:nvSpPr>
          <p:spPr>
            <a:xfrm>
              <a:off x="2653553" y="4448828"/>
              <a:ext cx="3865580" cy="292144"/>
            </a:xfrm>
            <a:custGeom>
              <a:avLst/>
              <a:gdLst>
                <a:gd name="connsiteX0" fmla="*/ 0 w 3865580"/>
                <a:gd name="connsiteY0" fmla="*/ 0 h 292144"/>
                <a:gd name="connsiteX1" fmla="*/ 3865580 w 3865580"/>
                <a:gd name="connsiteY1" fmla="*/ 0 h 292144"/>
                <a:gd name="connsiteX2" fmla="*/ 3865580 w 3865580"/>
                <a:gd name="connsiteY2" fmla="*/ 292144 h 292144"/>
                <a:gd name="connsiteX3" fmla="*/ 0 w 3865580"/>
                <a:gd name="connsiteY3" fmla="*/ 292144 h 292144"/>
                <a:gd name="connsiteX4" fmla="*/ 0 w 3865580"/>
                <a:gd name="connsiteY4" fmla="*/ 0 h 29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292144">
                  <a:moveTo>
                    <a:pt x="0" y="0"/>
                  </a:moveTo>
                  <a:lnTo>
                    <a:pt x="3865580" y="0"/>
                  </a:lnTo>
                  <a:lnTo>
                    <a:pt x="3865580" y="292144"/>
                  </a:lnTo>
                  <a:lnTo>
                    <a:pt x="0" y="292144"/>
                  </a:lnTo>
                  <a:lnTo>
                    <a:pt x="0" y="0"/>
                  </a:lnTo>
                  <a:close/>
                </a:path>
              </a:pathLst>
            </a:custGeom>
            <a:scene3d>
              <a:camera prst="orthographicFront"/>
              <a:lightRig rig="threePt" dir="t">
                <a:rot lat="0" lon="0" rev="7500000"/>
              </a:lightRig>
            </a:scene3d>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32757" tIns="23706" rIns="132757" bIns="23706" spcCol="1270" anchor="ctr"/>
            <a:lstStyle/>
            <a:p>
              <a:pPr marL="0" marR="0" lvl="0" indent="0" algn="ctr" defTabSz="622300" rtl="0" eaLnBrk="1" fontAlgn="base" latinLnBrk="0" hangingPunct="1">
                <a:lnSpc>
                  <a:spcPct val="90000"/>
                </a:lnSpc>
                <a:spcBef>
                  <a:spcPct val="0"/>
                </a:spcBef>
                <a:spcAft>
                  <a:spcPct val="35000"/>
                </a:spcAft>
                <a:buClrTx/>
                <a:buSzTx/>
                <a:buFontTx/>
                <a:buNone/>
                <a:defRPr/>
              </a:pPr>
              <a:r>
                <a:rPr kumimoji="0" lang="zh-CN" altLang="en-US" sz="1865" b="0" i="0" u="none" strike="noStrike" kern="1200" cap="none" spc="0" normalizeH="0" baseline="0" noProof="0" dirty="0">
                  <a:ln>
                    <a:noFill/>
                  </a:ln>
                  <a:solidFill>
                    <a:schemeClr val="dk1">
                      <a:hueOff val="0"/>
                      <a:satOff val="0"/>
                      <a:lumOff val="0"/>
                      <a:alphaOff val="0"/>
                    </a:schemeClr>
                  </a:solidFill>
                  <a:effectLst/>
                  <a:uLnTx/>
                  <a:uFillTx/>
                  <a:latin typeface="+mn-lt"/>
                  <a:ea typeface="+mn-ea"/>
                  <a:cs typeface="+mn-cs"/>
                </a:rPr>
                <a:t>在工点内设置监控中心，对工点就地管控</a:t>
              </a:r>
            </a:p>
          </p:txBody>
        </p:sp>
        <p:sp>
          <p:nvSpPr>
            <p:cNvPr id="25" name="任意多边形: 形状 24"/>
            <p:cNvSpPr/>
            <p:nvPr/>
          </p:nvSpPr>
          <p:spPr>
            <a:xfrm>
              <a:off x="2653553" y="3494174"/>
              <a:ext cx="3865580" cy="292057"/>
            </a:xfrm>
            <a:custGeom>
              <a:avLst/>
              <a:gdLst>
                <a:gd name="connsiteX0" fmla="*/ 0 w 3865580"/>
                <a:gd name="connsiteY0" fmla="*/ 0 h 292057"/>
                <a:gd name="connsiteX1" fmla="*/ 3865580 w 3865580"/>
                <a:gd name="connsiteY1" fmla="*/ 0 h 292057"/>
                <a:gd name="connsiteX2" fmla="*/ 3865580 w 3865580"/>
                <a:gd name="connsiteY2" fmla="*/ 292057 h 292057"/>
                <a:gd name="connsiteX3" fmla="*/ 0 w 3865580"/>
                <a:gd name="connsiteY3" fmla="*/ 292057 h 292057"/>
                <a:gd name="connsiteX4" fmla="*/ 0 w 3865580"/>
                <a:gd name="connsiteY4" fmla="*/ 0 h 292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292057">
                  <a:moveTo>
                    <a:pt x="0" y="0"/>
                  </a:moveTo>
                  <a:lnTo>
                    <a:pt x="3865580" y="0"/>
                  </a:lnTo>
                  <a:lnTo>
                    <a:pt x="3865580" y="292057"/>
                  </a:lnTo>
                  <a:lnTo>
                    <a:pt x="0" y="292057"/>
                  </a:lnTo>
                  <a:lnTo>
                    <a:pt x="0" y="0"/>
                  </a:lnTo>
                  <a:close/>
                </a:path>
              </a:pathLst>
            </a:custGeom>
            <a:scene3d>
              <a:camera prst="orthographicFront"/>
              <a:lightRig rig="threePt" dir="t">
                <a:rot lat="0" lon="0" rev="7500000"/>
              </a:lightRig>
            </a:scene3d>
            <a:sp3d z="152400" extrusionH="63500" prstMaterial="dkEdge">
              <a:bevelT w="125400" h="36350" prst="relaxedInset"/>
              <a:contourClr>
                <a:schemeClr val="bg1"/>
              </a:contourClr>
            </a:sp3d>
          </p:spPr>
          <p:style>
            <a:lnRef idx="1">
              <a:schemeClr val="accent2">
                <a:tint val="40000"/>
                <a:alpha val="90000"/>
                <a:hueOff val="1675274"/>
                <a:satOff val="-1449"/>
                <a:lumOff val="0"/>
                <a:alphaOff val="0"/>
              </a:schemeClr>
            </a:lnRef>
            <a:fillRef idx="1">
              <a:schemeClr val="accent2">
                <a:tint val="40000"/>
                <a:alpha val="90000"/>
                <a:hueOff val="1675274"/>
                <a:satOff val="-1449"/>
                <a:lumOff val="0"/>
                <a:alphaOff val="0"/>
              </a:schemeClr>
            </a:fillRef>
            <a:effectRef idx="0">
              <a:schemeClr val="accent2">
                <a:tint val="40000"/>
                <a:alpha val="90000"/>
                <a:hueOff val="1675274"/>
                <a:satOff val="-1449"/>
                <a:lumOff val="0"/>
                <a:alphaOff val="0"/>
              </a:schemeClr>
            </a:effectRef>
            <a:fontRef idx="minor">
              <a:schemeClr val="dk1">
                <a:hueOff val="0"/>
                <a:satOff val="0"/>
                <a:lumOff val="0"/>
                <a:alphaOff val="0"/>
              </a:schemeClr>
            </a:fontRef>
          </p:style>
          <p:txBody>
            <a:bodyPr lIns="132757" tIns="23706" rIns="132757" bIns="23706" spcCol="1270" anchor="ctr"/>
            <a:lstStyle/>
            <a:p>
              <a:pPr marL="0" marR="0" lvl="0" indent="0" algn="ctr" defTabSz="622300" rtl="0" eaLnBrk="1" fontAlgn="base" latinLnBrk="0" hangingPunct="1">
                <a:lnSpc>
                  <a:spcPct val="90000"/>
                </a:lnSpc>
                <a:spcBef>
                  <a:spcPct val="0"/>
                </a:spcBef>
                <a:spcAft>
                  <a:spcPct val="35000"/>
                </a:spcAft>
                <a:buClrTx/>
                <a:buSzTx/>
                <a:buFontTx/>
                <a:buNone/>
                <a:defRPr/>
              </a:pPr>
              <a:r>
                <a:rPr kumimoji="0" lang="zh-CN" altLang="en-US" sz="1865" b="0" i="0" u="none" strike="noStrike" kern="1200" cap="none" spc="0" normalizeH="0" baseline="0" noProof="0" dirty="0">
                  <a:ln>
                    <a:noFill/>
                  </a:ln>
                  <a:solidFill>
                    <a:schemeClr val="dk1">
                      <a:hueOff val="0"/>
                      <a:satOff val="0"/>
                      <a:lumOff val="0"/>
                      <a:alphaOff val="0"/>
                    </a:schemeClr>
                  </a:solidFill>
                  <a:effectLst/>
                  <a:uLnTx/>
                  <a:uFillTx/>
                  <a:latin typeface="+mn-lt"/>
                  <a:ea typeface="+mn-ea"/>
                  <a:cs typeface="+mn-cs"/>
                </a:rPr>
                <a:t>各项目部所在地设置工区级监控中心</a:t>
              </a:r>
            </a:p>
          </p:txBody>
        </p:sp>
        <p:sp>
          <p:nvSpPr>
            <p:cNvPr id="27" name="任意多边形: 形状 26"/>
            <p:cNvSpPr/>
            <p:nvPr/>
          </p:nvSpPr>
          <p:spPr>
            <a:xfrm>
              <a:off x="2618694" y="2444793"/>
              <a:ext cx="3865580" cy="292057"/>
            </a:xfrm>
            <a:custGeom>
              <a:avLst/>
              <a:gdLst>
                <a:gd name="connsiteX0" fmla="*/ 0 w 3865580"/>
                <a:gd name="connsiteY0" fmla="*/ 0 h 292057"/>
                <a:gd name="connsiteX1" fmla="*/ 3865580 w 3865580"/>
                <a:gd name="connsiteY1" fmla="*/ 0 h 292057"/>
                <a:gd name="connsiteX2" fmla="*/ 3865580 w 3865580"/>
                <a:gd name="connsiteY2" fmla="*/ 292057 h 292057"/>
                <a:gd name="connsiteX3" fmla="*/ 0 w 3865580"/>
                <a:gd name="connsiteY3" fmla="*/ 292057 h 292057"/>
                <a:gd name="connsiteX4" fmla="*/ 0 w 3865580"/>
                <a:gd name="connsiteY4" fmla="*/ 0 h 292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292057">
                  <a:moveTo>
                    <a:pt x="0" y="0"/>
                  </a:moveTo>
                  <a:lnTo>
                    <a:pt x="3865580" y="0"/>
                  </a:lnTo>
                  <a:lnTo>
                    <a:pt x="3865580" y="292057"/>
                  </a:lnTo>
                  <a:lnTo>
                    <a:pt x="0" y="292057"/>
                  </a:lnTo>
                  <a:lnTo>
                    <a:pt x="0" y="0"/>
                  </a:lnTo>
                  <a:close/>
                </a:path>
              </a:pathLst>
            </a:custGeom>
            <a:scene3d>
              <a:camera prst="orthographicFront"/>
              <a:lightRig rig="threePt" dir="t">
                <a:rot lat="0" lon="0" rev="7500000"/>
              </a:lightRig>
            </a:scene3d>
            <a:sp3d z="152400" extrusionH="63500" prstMaterial="dkEdge">
              <a:bevelT w="125400" h="36350" prst="relaxedInset"/>
              <a:contourClr>
                <a:schemeClr val="bg1"/>
              </a:contourClr>
            </a:sp3d>
          </p:spPr>
          <p:style>
            <a:lnRef idx="1">
              <a:schemeClr val="accent2">
                <a:tint val="40000"/>
                <a:alpha val="90000"/>
                <a:hueOff val="3350547"/>
                <a:satOff val="-2909"/>
                <a:lumOff val="0"/>
                <a:alphaOff val="0"/>
              </a:schemeClr>
            </a:lnRef>
            <a:fillRef idx="1">
              <a:schemeClr val="accent2">
                <a:tint val="40000"/>
                <a:alpha val="90000"/>
                <a:hueOff val="3350547"/>
                <a:satOff val="-2909"/>
                <a:lumOff val="0"/>
                <a:alphaOff val="0"/>
              </a:schemeClr>
            </a:fillRef>
            <a:effectRef idx="0">
              <a:schemeClr val="accent2">
                <a:tint val="40000"/>
                <a:alpha val="90000"/>
                <a:hueOff val="3350547"/>
                <a:satOff val="-2909"/>
                <a:lumOff val="0"/>
                <a:alphaOff val="0"/>
              </a:schemeClr>
            </a:effectRef>
            <a:fontRef idx="minor">
              <a:schemeClr val="dk1">
                <a:hueOff val="0"/>
                <a:satOff val="0"/>
                <a:lumOff val="0"/>
                <a:alphaOff val="0"/>
              </a:schemeClr>
            </a:fontRef>
          </p:style>
          <p:txBody>
            <a:bodyPr lIns="132757" tIns="23706" rIns="132757" bIns="23706" spcCol="1270" anchor="ctr"/>
            <a:lstStyle/>
            <a:p>
              <a:pPr marL="0" marR="0" lvl="0" indent="0" algn="ctr" defTabSz="622300" rtl="0" eaLnBrk="1" fontAlgn="base" latinLnBrk="0" hangingPunct="1">
                <a:lnSpc>
                  <a:spcPct val="90000"/>
                </a:lnSpc>
                <a:spcBef>
                  <a:spcPct val="0"/>
                </a:spcBef>
                <a:spcAft>
                  <a:spcPct val="35000"/>
                </a:spcAft>
                <a:buClrTx/>
                <a:buSzTx/>
                <a:buFontTx/>
                <a:buNone/>
                <a:defRPr/>
              </a:pPr>
              <a:r>
                <a:rPr kumimoji="0" lang="zh-CN" altLang="en-US" sz="1865" b="0" i="0" u="none" strike="noStrike" kern="1200" cap="none" spc="0" normalizeH="0" baseline="0" noProof="0" dirty="0">
                  <a:ln>
                    <a:noFill/>
                  </a:ln>
                  <a:solidFill>
                    <a:schemeClr val="dk1">
                      <a:hueOff val="0"/>
                      <a:satOff val="0"/>
                      <a:lumOff val="0"/>
                      <a:alphaOff val="0"/>
                    </a:schemeClr>
                  </a:solidFill>
                  <a:effectLst/>
                  <a:uLnTx/>
                  <a:uFillTx/>
                  <a:latin typeface="+mn-lt"/>
                  <a:ea typeface="+mn-ea"/>
                  <a:cs typeface="+mn-cs"/>
                </a:rPr>
                <a:t>设置于项目总承包经理部</a:t>
              </a:r>
            </a:p>
          </p:txBody>
        </p:sp>
        <p:sp>
          <p:nvSpPr>
            <p:cNvPr id="29" name="任意多边形: 形状 28"/>
            <p:cNvSpPr/>
            <p:nvPr/>
          </p:nvSpPr>
          <p:spPr>
            <a:xfrm>
              <a:off x="2606937" y="1338354"/>
              <a:ext cx="3865580" cy="292057"/>
            </a:xfrm>
            <a:custGeom>
              <a:avLst/>
              <a:gdLst>
                <a:gd name="connsiteX0" fmla="*/ 0 w 3865580"/>
                <a:gd name="connsiteY0" fmla="*/ 0 h 292057"/>
                <a:gd name="connsiteX1" fmla="*/ 3865580 w 3865580"/>
                <a:gd name="connsiteY1" fmla="*/ 0 h 292057"/>
                <a:gd name="connsiteX2" fmla="*/ 3865580 w 3865580"/>
                <a:gd name="connsiteY2" fmla="*/ 292057 h 292057"/>
                <a:gd name="connsiteX3" fmla="*/ 0 w 3865580"/>
                <a:gd name="connsiteY3" fmla="*/ 292057 h 292057"/>
                <a:gd name="connsiteX4" fmla="*/ 0 w 3865580"/>
                <a:gd name="connsiteY4" fmla="*/ 0 h 292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292057">
                  <a:moveTo>
                    <a:pt x="0" y="0"/>
                  </a:moveTo>
                  <a:lnTo>
                    <a:pt x="3865580" y="0"/>
                  </a:lnTo>
                  <a:lnTo>
                    <a:pt x="3865580" y="292057"/>
                  </a:lnTo>
                  <a:lnTo>
                    <a:pt x="0" y="292057"/>
                  </a:lnTo>
                  <a:lnTo>
                    <a:pt x="0" y="0"/>
                  </a:lnTo>
                  <a:close/>
                </a:path>
              </a:pathLst>
            </a:custGeom>
            <a:scene3d>
              <a:camera prst="orthographicFront"/>
              <a:lightRig rig="threePt" dir="t">
                <a:rot lat="0" lon="0" rev="7500000"/>
              </a:lightRig>
            </a:scene3d>
            <a:sp3d z="152400" extrusionH="63500" prstMaterial="dkEdge">
              <a:bevelT w="125400" h="36350" prst="relaxedInset"/>
              <a:contourClr>
                <a:schemeClr val="bg1"/>
              </a:contourClr>
            </a:sp3d>
          </p:spPr>
          <p:style>
            <a:lnRef idx="1">
              <a:schemeClr val="accent2">
                <a:tint val="40000"/>
                <a:alpha val="90000"/>
                <a:hueOff val="5025821"/>
                <a:satOff val="-4368"/>
                <a:lumOff val="0"/>
                <a:alphaOff val="0"/>
              </a:schemeClr>
            </a:lnRef>
            <a:fillRef idx="1">
              <a:schemeClr val="accent2">
                <a:tint val="40000"/>
                <a:alpha val="90000"/>
                <a:hueOff val="5025821"/>
                <a:satOff val="-4368"/>
                <a:lumOff val="0"/>
                <a:alphaOff val="0"/>
              </a:schemeClr>
            </a:fillRef>
            <a:effectRef idx="0">
              <a:schemeClr val="accent2">
                <a:tint val="40000"/>
                <a:alpha val="90000"/>
                <a:hueOff val="5025821"/>
                <a:satOff val="-4368"/>
                <a:lumOff val="0"/>
                <a:alphaOff val="0"/>
              </a:schemeClr>
            </a:effectRef>
            <a:fontRef idx="minor">
              <a:schemeClr val="dk1">
                <a:hueOff val="0"/>
                <a:satOff val="0"/>
                <a:lumOff val="0"/>
                <a:alphaOff val="0"/>
              </a:schemeClr>
            </a:fontRef>
          </p:style>
          <p:txBody>
            <a:bodyPr lIns="132757" tIns="23706" rIns="132757" bIns="23706" spcCol="1270" anchor="ctr"/>
            <a:lstStyle/>
            <a:p>
              <a:pPr marL="0" marR="0" lvl="0" indent="0" algn="ctr" defTabSz="622300" rtl="0" eaLnBrk="1" fontAlgn="base" latinLnBrk="0" hangingPunct="1">
                <a:lnSpc>
                  <a:spcPct val="90000"/>
                </a:lnSpc>
                <a:spcBef>
                  <a:spcPct val="0"/>
                </a:spcBef>
                <a:spcAft>
                  <a:spcPct val="35000"/>
                </a:spcAft>
                <a:buClrTx/>
                <a:buSzTx/>
                <a:buFontTx/>
                <a:buNone/>
                <a:defRPr/>
              </a:pPr>
              <a:r>
                <a:rPr kumimoji="0" lang="zh-CN" altLang="en-US" sz="1865" b="0" i="0" u="none" strike="noStrike" kern="1200" cap="none" spc="0" normalizeH="0" baseline="0" noProof="0" dirty="0">
                  <a:ln>
                    <a:noFill/>
                  </a:ln>
                  <a:solidFill>
                    <a:schemeClr val="dk1">
                      <a:hueOff val="0"/>
                      <a:satOff val="0"/>
                      <a:lumOff val="0"/>
                      <a:alphaOff val="0"/>
                    </a:schemeClr>
                  </a:solidFill>
                  <a:effectLst/>
                  <a:uLnTx/>
                  <a:uFillTx/>
                  <a:latin typeface="+mn-lt"/>
                  <a:ea typeface="+mn-ea"/>
                  <a:cs typeface="+mn-cs"/>
                </a:rPr>
                <a:t>万胜围</a:t>
              </a:r>
              <a:r>
                <a:rPr kumimoji="0" lang="en-US" altLang="zh-CN" sz="1865" b="0" i="0" u="none" strike="noStrike" kern="1200" cap="none" spc="0" normalizeH="0" baseline="0" noProof="0" dirty="0">
                  <a:ln>
                    <a:noFill/>
                  </a:ln>
                  <a:solidFill>
                    <a:schemeClr val="dk1">
                      <a:hueOff val="0"/>
                      <a:satOff val="0"/>
                      <a:lumOff val="0"/>
                      <a:alphaOff val="0"/>
                    </a:schemeClr>
                  </a:solidFill>
                  <a:effectLst/>
                  <a:uLnTx/>
                  <a:uFillTx/>
                  <a:latin typeface="+mn-lt"/>
                  <a:ea typeface="+mn-ea"/>
                  <a:cs typeface="+mn-cs"/>
                </a:rPr>
                <a:t>A</a:t>
              </a:r>
              <a:r>
                <a:rPr kumimoji="0" lang="zh-CN" altLang="en-US" sz="1865" b="0" i="0" u="none" strike="noStrike" kern="1200" cap="none" spc="0" normalizeH="0" baseline="0" noProof="0" dirty="0">
                  <a:ln>
                    <a:noFill/>
                  </a:ln>
                  <a:solidFill>
                    <a:schemeClr val="dk1">
                      <a:hueOff val="0"/>
                      <a:satOff val="0"/>
                      <a:lumOff val="0"/>
                      <a:alphaOff val="0"/>
                    </a:schemeClr>
                  </a:solidFill>
                  <a:effectLst/>
                  <a:uLnTx/>
                  <a:uFillTx/>
                  <a:latin typeface="+mn-lt"/>
                  <a:ea typeface="+mn-ea"/>
                  <a:cs typeface="+mn-cs"/>
                </a:rPr>
                <a:t>塔，实现对各线路建设状态的集中监控</a:t>
              </a:r>
            </a:p>
          </p:txBody>
        </p:sp>
      </p:grpSp>
      <p:sp>
        <p:nvSpPr>
          <p:cNvPr id="6" name="矩形标注 5"/>
          <p:cNvSpPr/>
          <p:nvPr/>
        </p:nvSpPr>
        <p:spPr>
          <a:xfrm>
            <a:off x="242755" y="1411445"/>
            <a:ext cx="2467088" cy="1965063"/>
          </a:xfrm>
          <a:prstGeom prst="wedgeRectCallout">
            <a:avLst>
              <a:gd name="adj1" fmla="val 85563"/>
              <a:gd name="adj2" fmla="val -36436"/>
            </a:avLst>
          </a:prstGeom>
          <a:noFill/>
          <a:ln>
            <a:solidFill>
              <a:srgbClr val="DB001C"/>
            </a:solidFill>
          </a:ln>
        </p:spPr>
        <p:style>
          <a:lnRef idx="0">
            <a:schemeClr val="accent5"/>
          </a:lnRef>
          <a:fillRef idx="3">
            <a:schemeClr val="accent5"/>
          </a:fillRef>
          <a:effectRef idx="3">
            <a:schemeClr val="accent5"/>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865"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线网指挥中心（</a:t>
            </a:r>
            <a:r>
              <a:rPr kumimoji="0" lang="en-US" altLang="zh-CN" sz="1865"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COCC</a:t>
            </a:r>
            <a:r>
              <a:rPr kumimoji="0" lang="zh-CN" altLang="en-US" sz="1865"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）实现对各线路的集中监控</a:t>
            </a:r>
          </a:p>
        </p:txBody>
      </p:sp>
      <p:sp>
        <p:nvSpPr>
          <p:cNvPr id="8" name="矩形标注 7"/>
          <p:cNvSpPr/>
          <p:nvPr/>
        </p:nvSpPr>
        <p:spPr>
          <a:xfrm>
            <a:off x="9582601" y="2172667"/>
            <a:ext cx="2557848" cy="1965063"/>
          </a:xfrm>
          <a:prstGeom prst="wedgeRectCallout">
            <a:avLst>
              <a:gd name="adj1" fmla="val -83378"/>
              <a:gd name="adj2" fmla="val -5999"/>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vertOverflow="overflow" horzOverflow="overflow" vert="horz" wrap="square" numCol="1" spcCol="0" rtlCol="0" fromWordArt="0" anchor="ctr" anchorCtr="0" forceAA="0" compatLnSpc="1">
            <a:noAutofit/>
          </a:bodyPr>
          <a:lstStyle/>
          <a:p>
            <a:pPr lvl="0" algn="l" fontAlgn="base">
              <a:buClrTx/>
              <a:buSzTx/>
              <a:buFont typeface="Arial" panose="020B0604020202020204" pitchFamily="34" charset="0"/>
              <a:defRPr/>
            </a:pPr>
            <a:r>
              <a:rPr lang="zh-CN" altLang="en-US" sz="1865"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线路指挥调度中心</a:t>
            </a:r>
          </a:p>
          <a:p>
            <a:pPr lvl="0" algn="l" fontAlgn="base">
              <a:buClrTx/>
              <a:buSzTx/>
              <a:buFont typeface="Arial" panose="020B0604020202020204" pitchFamily="34" charset="0"/>
              <a:defRPr/>
            </a:pPr>
            <a:r>
              <a:rPr lang="zh-CN" altLang="en-US" sz="1865" noProof="0" dirty="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实现对本线路各项目部、各工点的集中监控</a:t>
            </a:r>
          </a:p>
        </p:txBody>
      </p:sp>
      <p:sp>
        <p:nvSpPr>
          <p:cNvPr id="10" name="矩形 9"/>
          <p:cNvSpPr/>
          <p:nvPr/>
        </p:nvSpPr>
        <p:spPr>
          <a:xfrm>
            <a:off x="246380" y="5584825"/>
            <a:ext cx="2463165" cy="403225"/>
          </a:xfrm>
          <a:prstGeom prst="rect">
            <a:avLst/>
          </a:prstGeom>
          <a:solidFill>
            <a:schemeClr val="accent3"/>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4" name="矩形 13"/>
          <p:cNvSpPr/>
          <p:nvPr/>
        </p:nvSpPr>
        <p:spPr>
          <a:xfrm>
            <a:off x="9600565" y="5584825"/>
            <a:ext cx="2440940" cy="403225"/>
          </a:xfrm>
          <a:prstGeom prst="rect">
            <a:avLst/>
          </a:prstGeom>
          <a:solidFill>
            <a:schemeClr val="accent3"/>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7" name="矩形 16"/>
          <p:cNvSpPr/>
          <p:nvPr/>
        </p:nvSpPr>
        <p:spPr>
          <a:xfrm>
            <a:off x="242570" y="5988050"/>
            <a:ext cx="2440940" cy="721360"/>
          </a:xfrm>
          <a:prstGeom prst="rect">
            <a:avLst/>
          </a:prstGeom>
          <a:scene3d>
            <a:camera prst="orthographicFront"/>
            <a:lightRig rig="threePt" dir="t">
              <a:rot lat="0" lon="0" rev="7500000"/>
            </a:lightRig>
          </a:scene3d>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0" name="矩形 19"/>
          <p:cNvSpPr/>
          <p:nvPr/>
        </p:nvSpPr>
        <p:spPr>
          <a:xfrm>
            <a:off x="9582785" y="5988050"/>
            <a:ext cx="2440940" cy="724535"/>
          </a:xfrm>
          <a:prstGeom prst="rect">
            <a:avLst/>
          </a:prstGeom>
          <a:scene3d>
            <a:camera prst="orthographicFront"/>
            <a:lightRig rig="threePt" dir="t">
              <a:rot lat="0" lon="0" rev="7500000"/>
            </a:lightRig>
          </a:scene3d>
          <a:sp3d z="152400" extrusionH="63500" prstMaterial="dkEdge">
            <a:bevelT w="125400" h="36350" prst="relaxedInset"/>
            <a:contourClr>
              <a:schemeClr val="bg1"/>
            </a:contourClr>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81930" name="文本框 1"/>
          <p:cNvSpPr txBox="1"/>
          <p:nvPr/>
        </p:nvSpPr>
        <p:spPr>
          <a:xfrm>
            <a:off x="2681817" y="5456767"/>
            <a:ext cx="825500" cy="460375"/>
          </a:xfrm>
          <a:prstGeom prst="rect">
            <a:avLst/>
          </a:prstGeom>
          <a:noFill/>
          <a:ln w="9525">
            <a:noFill/>
          </a:ln>
        </p:spPr>
        <p:txBody>
          <a:bodyPr anchor="t">
            <a:spAutoFit/>
          </a:bodyPr>
          <a:lstStyle/>
          <a:p>
            <a:r>
              <a:rPr lang="en-US" altLang="zh-CN" sz="2400" dirty="0">
                <a:latin typeface="Arial" panose="020B0604020202020204" pitchFamily="34" charset="0"/>
                <a:ea typeface="宋体" panose="02010600030101010101" pitchFamily="2" charset="-122"/>
              </a:rPr>
              <a:t>..….</a:t>
            </a:r>
            <a:endParaRPr lang="zh-CN" altLang="en-US" sz="2400" dirty="0">
              <a:latin typeface="Arial" panose="020B0604020202020204" pitchFamily="34" charset="0"/>
              <a:ea typeface="宋体" panose="02010600030101010101" pitchFamily="2" charset="-122"/>
            </a:endParaRPr>
          </a:p>
        </p:txBody>
      </p:sp>
      <p:sp>
        <p:nvSpPr>
          <p:cNvPr id="81931" name="矩形 2"/>
          <p:cNvSpPr/>
          <p:nvPr/>
        </p:nvSpPr>
        <p:spPr>
          <a:xfrm>
            <a:off x="8724900" y="5484284"/>
            <a:ext cx="741045" cy="460375"/>
          </a:xfrm>
          <a:prstGeom prst="rect">
            <a:avLst/>
          </a:prstGeom>
          <a:noFill/>
          <a:ln w="9525">
            <a:noFill/>
          </a:ln>
        </p:spPr>
        <p:txBody>
          <a:bodyPr wrap="none" anchor="t">
            <a:spAutoFit/>
          </a:bodyPr>
          <a:lstStyle/>
          <a:p>
            <a:r>
              <a:rPr lang="en-US" altLang="zh-CN" sz="2400" dirty="0">
                <a:latin typeface="Arial" panose="020B0604020202020204" pitchFamily="34" charset="0"/>
                <a:ea typeface="宋体" panose="02010600030101010101" pitchFamily="2" charset="-122"/>
              </a:rPr>
              <a:t>..….</a:t>
            </a:r>
            <a:endParaRPr lang="zh-CN" altLang="en-US" sz="2400" dirty="0">
              <a:latin typeface="Arial" panose="020B0604020202020204" pitchFamily="34" charset="0"/>
              <a:ea typeface="宋体" panose="02010600030101010101" pitchFamily="2" charset="-122"/>
            </a:endParaRPr>
          </a:p>
        </p:txBody>
      </p:sp>
      <p:sp>
        <p:nvSpPr>
          <p:cNvPr id="31" name="任意多边形: 形状 30"/>
          <p:cNvSpPr/>
          <p:nvPr/>
        </p:nvSpPr>
        <p:spPr>
          <a:xfrm>
            <a:off x="3408469" y="2817025"/>
            <a:ext cx="5399465" cy="449551"/>
          </a:xfrm>
          <a:custGeom>
            <a:avLst/>
            <a:gdLst>
              <a:gd name="connsiteX0" fmla="*/ 0 w 3865580"/>
              <a:gd name="connsiteY0" fmla="*/ 0 h 635097"/>
              <a:gd name="connsiteX1" fmla="*/ 3865580 w 3865580"/>
              <a:gd name="connsiteY1" fmla="*/ 0 h 635097"/>
              <a:gd name="connsiteX2" fmla="*/ 3865580 w 3865580"/>
              <a:gd name="connsiteY2" fmla="*/ 635097 h 635097"/>
              <a:gd name="connsiteX3" fmla="*/ 0 w 3865580"/>
              <a:gd name="connsiteY3" fmla="*/ 635097 h 635097"/>
              <a:gd name="connsiteX4" fmla="*/ 0 w 3865580"/>
              <a:gd name="connsiteY4" fmla="*/ 0 h 635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635097">
                <a:moveTo>
                  <a:pt x="0" y="0"/>
                </a:moveTo>
                <a:lnTo>
                  <a:pt x="3865580" y="0"/>
                </a:lnTo>
                <a:lnTo>
                  <a:pt x="3865580" y="635097"/>
                </a:lnTo>
                <a:lnTo>
                  <a:pt x="0" y="635097"/>
                </a:lnTo>
                <a:lnTo>
                  <a:pt x="0" y="0"/>
                </a:lnTo>
                <a:close/>
              </a:path>
            </a:pathLst>
          </a:custGeom>
          <a:solidFill>
            <a:schemeClr val="tx2">
              <a:lumMod val="60000"/>
              <a:lumOff val="4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04309" tIns="104309" rIns="104309" bIns="493836" spcCol="1270" anchor="ctr"/>
          <a:lstStyle/>
          <a:p>
            <a:pPr marL="0" marR="0" lvl="0" indent="0" algn="ctr" defTabSz="488950" rtl="0" eaLnBrk="1" fontAlgn="base" latinLnBrk="0" hangingPunct="1">
              <a:lnSpc>
                <a:spcPct val="90000"/>
              </a:lnSpc>
              <a:spcBef>
                <a:spcPct val="0"/>
              </a:spcBef>
              <a:spcAft>
                <a:spcPct val="35000"/>
              </a:spcAft>
              <a:buClrTx/>
              <a:buSzTx/>
              <a:buFontTx/>
              <a:buNone/>
              <a:defRPr/>
            </a:pPr>
            <a:endParaRPr kumimoji="0" lang="zh-CN" altLang="en-US" sz="1465" b="0" i="0" u="none" strike="noStrike" kern="1200" cap="none" spc="0" normalizeH="0" baseline="0" noProof="0" dirty="0">
              <a:ln>
                <a:noFill/>
              </a:ln>
              <a:solidFill>
                <a:schemeClr val="lt1"/>
              </a:solidFill>
              <a:effectLst/>
              <a:uLnTx/>
              <a:uFillTx/>
              <a:latin typeface="+mn-lt"/>
              <a:ea typeface="+mn-ea"/>
              <a:cs typeface="+mn-cs"/>
            </a:endParaRPr>
          </a:p>
        </p:txBody>
      </p:sp>
      <p:sp>
        <p:nvSpPr>
          <p:cNvPr id="32" name="文本框 31"/>
          <p:cNvSpPr txBox="1"/>
          <p:nvPr/>
        </p:nvSpPr>
        <p:spPr>
          <a:xfrm>
            <a:off x="5408084" y="2910417"/>
            <a:ext cx="1303020" cy="316865"/>
          </a:xfrm>
          <a:prstGeom prst="rect">
            <a:avLst/>
          </a:prstGeom>
          <a:noFill/>
        </p:spPr>
        <p:txBody>
          <a:bodyPr wrap="none">
            <a:spAutoFit/>
          </a:bodyPr>
          <a:lstStyle/>
          <a:p>
            <a:pPr marR="0" defTabSz="914400">
              <a:buClrTx/>
              <a:buSzTx/>
              <a:buFontTx/>
              <a:defRPr/>
            </a:pPr>
            <a:r>
              <a:rPr kumimoji="0" lang="zh-CN" altLang="en-US" sz="1465" kern="1200" cap="none" spc="0" normalizeH="0" baseline="0" noProof="0" dirty="0">
                <a:solidFill>
                  <a:schemeClr val="lt1"/>
                </a:solidFill>
                <a:latin typeface="+mn-lt"/>
                <a:ea typeface="+mn-ea"/>
                <a:cs typeface="+mn-cs"/>
              </a:rPr>
              <a:t>指挥调度中心</a:t>
            </a:r>
          </a:p>
        </p:txBody>
      </p:sp>
      <p:sp>
        <p:nvSpPr>
          <p:cNvPr id="33" name="任意多边形: 形状 32"/>
          <p:cNvSpPr/>
          <p:nvPr/>
        </p:nvSpPr>
        <p:spPr>
          <a:xfrm>
            <a:off x="3457160" y="4237865"/>
            <a:ext cx="5399465" cy="449551"/>
          </a:xfrm>
          <a:custGeom>
            <a:avLst/>
            <a:gdLst>
              <a:gd name="connsiteX0" fmla="*/ 0 w 3865580"/>
              <a:gd name="connsiteY0" fmla="*/ 0 h 635097"/>
              <a:gd name="connsiteX1" fmla="*/ 3865580 w 3865580"/>
              <a:gd name="connsiteY1" fmla="*/ 0 h 635097"/>
              <a:gd name="connsiteX2" fmla="*/ 3865580 w 3865580"/>
              <a:gd name="connsiteY2" fmla="*/ 635097 h 635097"/>
              <a:gd name="connsiteX3" fmla="*/ 0 w 3865580"/>
              <a:gd name="connsiteY3" fmla="*/ 635097 h 635097"/>
              <a:gd name="connsiteX4" fmla="*/ 0 w 3865580"/>
              <a:gd name="connsiteY4" fmla="*/ 0 h 635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635097">
                <a:moveTo>
                  <a:pt x="0" y="0"/>
                </a:moveTo>
                <a:lnTo>
                  <a:pt x="3865580" y="0"/>
                </a:lnTo>
                <a:lnTo>
                  <a:pt x="3865580" y="635097"/>
                </a:lnTo>
                <a:lnTo>
                  <a:pt x="0" y="635097"/>
                </a:lnTo>
                <a:lnTo>
                  <a:pt x="0" y="0"/>
                </a:lnTo>
                <a:close/>
              </a:path>
            </a:pathLst>
          </a:custGeom>
          <a:gradFill>
            <a:gsLst>
              <a:gs pos="0">
                <a:srgbClr val="007BD3"/>
              </a:gs>
              <a:gs pos="100000">
                <a:srgbClr val="034373"/>
              </a:gs>
            </a:gsLst>
            <a:lin ang="16200000" scaled="0"/>
          </a:gra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04309" tIns="104309" rIns="104309" bIns="493836" spcCol="1270" anchor="ctr"/>
          <a:lstStyle/>
          <a:p>
            <a:pPr marL="0" marR="0" lvl="0" indent="0" algn="ctr" defTabSz="488950" rtl="0" eaLnBrk="1" fontAlgn="base" latinLnBrk="0" hangingPunct="1">
              <a:lnSpc>
                <a:spcPct val="90000"/>
              </a:lnSpc>
              <a:spcBef>
                <a:spcPct val="0"/>
              </a:spcBef>
              <a:spcAft>
                <a:spcPct val="35000"/>
              </a:spcAft>
              <a:buClrTx/>
              <a:buSzTx/>
              <a:buFontTx/>
              <a:buNone/>
              <a:defRPr/>
            </a:pPr>
            <a:endParaRPr kumimoji="0" lang="en-US" altLang="zh-CN" sz="1465" b="0"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488950" rtl="0" eaLnBrk="1" fontAlgn="base" latinLnBrk="0" hangingPunct="1">
              <a:lnSpc>
                <a:spcPct val="90000"/>
              </a:lnSpc>
              <a:spcBef>
                <a:spcPct val="0"/>
              </a:spcBef>
              <a:spcAft>
                <a:spcPct val="35000"/>
              </a:spcAft>
              <a:buClrTx/>
              <a:buSzTx/>
              <a:buFontTx/>
              <a:buNone/>
              <a:defRPr/>
            </a:pPr>
            <a:r>
              <a:rPr kumimoji="0" lang="zh-CN" altLang="en-US" sz="1465" b="0" i="0" u="none" strike="noStrike" kern="1200" cap="none" spc="0" normalizeH="0" baseline="0" noProof="0" dirty="0">
                <a:ln>
                  <a:noFill/>
                </a:ln>
                <a:solidFill>
                  <a:schemeClr val="lt1"/>
                </a:solidFill>
                <a:effectLst/>
                <a:uLnTx/>
                <a:uFillTx/>
                <a:latin typeface="+mn-lt"/>
                <a:ea typeface="+mn-ea"/>
                <a:cs typeface="+mn-cs"/>
              </a:rPr>
              <a:t>项目部级监控中心</a:t>
            </a:r>
          </a:p>
        </p:txBody>
      </p:sp>
      <p:sp>
        <p:nvSpPr>
          <p:cNvPr id="34" name="任意多边形: 形状 33"/>
          <p:cNvSpPr/>
          <p:nvPr/>
        </p:nvSpPr>
        <p:spPr>
          <a:xfrm>
            <a:off x="3424737" y="5548552"/>
            <a:ext cx="5399465" cy="389409"/>
          </a:xfrm>
          <a:custGeom>
            <a:avLst/>
            <a:gdLst>
              <a:gd name="connsiteX0" fmla="*/ 0 w 3865580"/>
              <a:gd name="connsiteY0" fmla="*/ 0 h 635097"/>
              <a:gd name="connsiteX1" fmla="*/ 3865580 w 3865580"/>
              <a:gd name="connsiteY1" fmla="*/ 0 h 635097"/>
              <a:gd name="connsiteX2" fmla="*/ 3865580 w 3865580"/>
              <a:gd name="connsiteY2" fmla="*/ 635097 h 635097"/>
              <a:gd name="connsiteX3" fmla="*/ 0 w 3865580"/>
              <a:gd name="connsiteY3" fmla="*/ 635097 h 635097"/>
              <a:gd name="connsiteX4" fmla="*/ 0 w 3865580"/>
              <a:gd name="connsiteY4" fmla="*/ 0 h 635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580" h="635097">
                <a:moveTo>
                  <a:pt x="0" y="0"/>
                </a:moveTo>
                <a:lnTo>
                  <a:pt x="3865580" y="0"/>
                </a:lnTo>
                <a:lnTo>
                  <a:pt x="3865580" y="635097"/>
                </a:lnTo>
                <a:lnTo>
                  <a:pt x="0" y="635097"/>
                </a:lnTo>
                <a:lnTo>
                  <a:pt x="0" y="0"/>
                </a:lnTo>
                <a:close/>
              </a:path>
            </a:pathLst>
          </a:custGeom>
          <a:solidFill>
            <a:schemeClr val="accent3"/>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04309" tIns="104309" rIns="104309" bIns="493836" spcCol="1270" anchor="ctr"/>
          <a:lstStyle/>
          <a:p>
            <a:pPr marL="0" marR="0" lvl="0" indent="0" algn="ctr" defTabSz="488950" rtl="0" eaLnBrk="1" fontAlgn="base" latinLnBrk="0" hangingPunct="1">
              <a:lnSpc>
                <a:spcPct val="90000"/>
              </a:lnSpc>
              <a:spcBef>
                <a:spcPct val="0"/>
              </a:spcBef>
              <a:spcAft>
                <a:spcPct val="35000"/>
              </a:spcAft>
              <a:buClrTx/>
              <a:buSzTx/>
              <a:buFontTx/>
              <a:buNone/>
              <a:defRPr/>
            </a:pPr>
            <a:endParaRPr kumimoji="0" lang="en-US" altLang="zh-CN" sz="1465" b="0"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488950" rtl="0" eaLnBrk="1" fontAlgn="base" latinLnBrk="0" hangingPunct="1">
              <a:lnSpc>
                <a:spcPct val="90000"/>
              </a:lnSpc>
              <a:spcBef>
                <a:spcPct val="0"/>
              </a:spcBef>
              <a:spcAft>
                <a:spcPct val="35000"/>
              </a:spcAft>
              <a:buClrTx/>
              <a:buSzTx/>
              <a:buFontTx/>
              <a:buNone/>
              <a:defRPr/>
            </a:pPr>
            <a:endParaRPr kumimoji="0" lang="en-US" altLang="zh-CN" sz="1465" b="0"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488950" rtl="0" eaLnBrk="1" fontAlgn="base" latinLnBrk="0" hangingPunct="1">
              <a:lnSpc>
                <a:spcPct val="90000"/>
              </a:lnSpc>
              <a:spcBef>
                <a:spcPct val="0"/>
              </a:spcBef>
              <a:spcAft>
                <a:spcPct val="35000"/>
              </a:spcAft>
              <a:buClrTx/>
              <a:buSzTx/>
              <a:buFontTx/>
              <a:buNone/>
              <a:defRPr/>
            </a:pPr>
            <a:endParaRPr kumimoji="0" lang="zh-CN" altLang="en-US" sz="1465" b="0"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488950" rtl="0" eaLnBrk="1" fontAlgn="base" latinLnBrk="0" hangingPunct="1">
              <a:lnSpc>
                <a:spcPct val="90000"/>
              </a:lnSpc>
              <a:spcBef>
                <a:spcPct val="0"/>
              </a:spcBef>
              <a:spcAft>
                <a:spcPct val="35000"/>
              </a:spcAft>
              <a:buClrTx/>
              <a:buSzTx/>
              <a:buFontTx/>
              <a:buNone/>
              <a:defRPr/>
            </a:pPr>
            <a:endParaRPr kumimoji="0" lang="zh-CN" altLang="en-US" sz="1465" b="0" i="0" u="none" strike="noStrike" kern="1200" cap="none" spc="0" normalizeH="0" baseline="0" noProof="0" dirty="0">
              <a:ln>
                <a:noFill/>
              </a:ln>
              <a:solidFill>
                <a:schemeClr val="lt1"/>
              </a:solidFill>
              <a:effectLst/>
              <a:uLnTx/>
              <a:uFillTx/>
              <a:latin typeface="+mn-lt"/>
              <a:ea typeface="+mn-ea"/>
              <a:cs typeface="+mn-cs"/>
            </a:endParaRPr>
          </a:p>
        </p:txBody>
      </p:sp>
      <p:sp>
        <p:nvSpPr>
          <p:cNvPr id="35" name="箭头: 右 34"/>
          <p:cNvSpPr/>
          <p:nvPr/>
        </p:nvSpPr>
        <p:spPr>
          <a:xfrm rot="16200000">
            <a:off x="5785245" y="5126993"/>
            <a:ext cx="430899" cy="362164"/>
          </a:xfrm>
          <a:prstGeom prst="rightArrow">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endParaRPr lang="zh-CN" altLang="en-US" sz="2400" noProof="0">
              <a:ln>
                <a:noFill/>
              </a:ln>
              <a:effectLst/>
              <a:uLnTx/>
              <a:uFillTx/>
              <a:sym typeface="+mn-ea"/>
            </a:endParaRPr>
          </a:p>
        </p:txBody>
      </p:sp>
      <p:sp>
        <p:nvSpPr>
          <p:cNvPr id="36" name="箭头: 右 35"/>
          <p:cNvSpPr/>
          <p:nvPr/>
        </p:nvSpPr>
        <p:spPr>
          <a:xfrm rot="16200000">
            <a:off x="5668160" y="3760969"/>
            <a:ext cx="485069" cy="362164"/>
          </a:xfrm>
          <a:prstGeom prst="rightArrow">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endParaRPr lang="zh-CN" altLang="en-US" sz="2400" noProof="0">
              <a:ln>
                <a:noFill/>
              </a:ln>
              <a:effectLst/>
              <a:uLnTx/>
              <a:uFillTx/>
              <a:sym typeface="+mn-ea"/>
            </a:endParaRPr>
          </a:p>
        </p:txBody>
      </p:sp>
      <p:sp>
        <p:nvSpPr>
          <p:cNvPr id="37" name="箭头: 右 36"/>
          <p:cNvSpPr/>
          <p:nvPr/>
        </p:nvSpPr>
        <p:spPr>
          <a:xfrm rot="16200000">
            <a:off x="5598901" y="2322535"/>
            <a:ext cx="531744" cy="362164"/>
          </a:xfrm>
          <a:prstGeom prst="rightArrow">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38" name="箭头: 右 37"/>
          <p:cNvSpPr/>
          <p:nvPr/>
        </p:nvSpPr>
        <p:spPr>
          <a:xfrm rot="19754985">
            <a:off x="2490484" y="5055144"/>
            <a:ext cx="1030700" cy="362164"/>
          </a:xfrm>
          <a:prstGeom prst="rightArrow">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endParaRPr lang="zh-CN" altLang="en-US" sz="2400" noProof="0">
              <a:ln>
                <a:noFill/>
              </a:ln>
              <a:effectLst/>
              <a:uLnTx/>
              <a:uFillTx/>
              <a:sym typeface="+mn-ea"/>
            </a:endParaRPr>
          </a:p>
        </p:txBody>
      </p:sp>
      <p:sp>
        <p:nvSpPr>
          <p:cNvPr id="39" name="箭头: 右 38"/>
          <p:cNvSpPr/>
          <p:nvPr/>
        </p:nvSpPr>
        <p:spPr>
          <a:xfrm rot="12926683">
            <a:off x="8788727" y="5024948"/>
            <a:ext cx="972433" cy="362164"/>
          </a:xfrm>
          <a:prstGeom prst="rightArrow">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buClrTx/>
              <a:buSzTx/>
              <a:buFontTx/>
              <a:defRPr/>
            </a:pPr>
            <a:endParaRPr lang="zh-CN" altLang="en-US" sz="2400" noProof="0">
              <a:ln>
                <a:noFill/>
              </a:ln>
              <a:effectLst/>
              <a:uLnTx/>
              <a:uFillTx/>
              <a:sym typeface="+mn-ea"/>
            </a:endParaRPr>
          </a:p>
        </p:txBody>
      </p:sp>
      <p:sp>
        <p:nvSpPr>
          <p:cNvPr id="81941" name="文本框 4"/>
          <p:cNvSpPr txBox="1"/>
          <p:nvPr/>
        </p:nvSpPr>
        <p:spPr>
          <a:xfrm>
            <a:off x="9632951" y="6046894"/>
            <a:ext cx="2457449" cy="665480"/>
          </a:xfrm>
          <a:prstGeom prst="rect">
            <a:avLst/>
          </a:prstGeom>
          <a:noFill/>
          <a:ln w="9525">
            <a:noFill/>
          </a:ln>
        </p:spPr>
        <p:txBody>
          <a:bodyPr anchor="t">
            <a:spAutoFit/>
          </a:bodyPr>
          <a:lstStyle/>
          <a:p>
            <a:pPr algn="ctr"/>
            <a:r>
              <a:rPr lang="zh-CN" altLang="en-US" sz="1865" dirty="0">
                <a:latin typeface="Arial" panose="020B0604020202020204" pitchFamily="34" charset="0"/>
                <a:ea typeface="宋体" panose="02010600030101010101" pitchFamily="2" charset="-122"/>
                <a:sym typeface="+mn-ea"/>
              </a:rPr>
              <a:t>在工点内设置监控中心，对工点就地管</a:t>
            </a:r>
          </a:p>
        </p:txBody>
      </p:sp>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3.1.3 综合监控系统各层级的关系定位</a:t>
            </a:r>
          </a:p>
        </p:txBody>
      </p:sp>
      <p:sp>
        <p:nvSpPr>
          <p:cNvPr id="2" name="文本框 1"/>
          <p:cNvSpPr txBox="1"/>
          <p:nvPr/>
        </p:nvSpPr>
        <p:spPr>
          <a:xfrm>
            <a:off x="300355" y="6023610"/>
            <a:ext cx="2240280" cy="688975"/>
          </a:xfrm>
          <a:prstGeom prst="rect">
            <a:avLst/>
          </a:prstGeom>
          <a:noFill/>
        </p:spPr>
        <p:txBody>
          <a:bodyPr wrap="none" rtlCol="0" anchor="t">
            <a:spAutoFit/>
          </a:bodyPr>
          <a:lstStyle/>
          <a:p>
            <a:pPr marL="0" marR="0" lvl="0" indent="0" algn="ctr" defTabSz="622300" rtl="0" eaLnBrk="1" fontAlgn="base" latinLnBrk="0" hangingPunct="1">
              <a:lnSpc>
                <a:spcPct val="90000"/>
              </a:lnSpc>
              <a:spcBef>
                <a:spcPct val="0"/>
              </a:spcBef>
              <a:spcAft>
                <a:spcPct val="35000"/>
              </a:spcAft>
              <a:buClrTx/>
              <a:buSzTx/>
              <a:buFontTx/>
              <a:buNone/>
              <a:defRPr/>
            </a:pPr>
            <a:r>
              <a:rPr lang="zh-CN" altLang="en-US" noProof="0" dirty="0">
                <a:ln>
                  <a:noFill/>
                </a:ln>
                <a:solidFill>
                  <a:schemeClr val="dk1">
                    <a:hueOff val="0"/>
                    <a:satOff val="0"/>
                    <a:lumOff val="0"/>
                    <a:alphaOff val="0"/>
                  </a:schemeClr>
                </a:solidFill>
                <a:effectLst/>
                <a:uLnTx/>
                <a:uFillTx/>
                <a:sym typeface="+mn-ea"/>
              </a:rPr>
              <a:t>在工点内设置监控中</a:t>
            </a:r>
          </a:p>
          <a:p>
            <a:pPr marL="0" marR="0" lvl="0" indent="0" algn="ctr" defTabSz="622300" rtl="0" eaLnBrk="1" fontAlgn="base" latinLnBrk="0" hangingPunct="1">
              <a:lnSpc>
                <a:spcPct val="90000"/>
              </a:lnSpc>
              <a:spcBef>
                <a:spcPct val="0"/>
              </a:spcBef>
              <a:spcAft>
                <a:spcPct val="35000"/>
              </a:spcAft>
              <a:buClrTx/>
              <a:buSzTx/>
              <a:buFontTx/>
              <a:buNone/>
              <a:defRPr/>
            </a:pPr>
            <a:r>
              <a:rPr lang="zh-CN" altLang="en-US" noProof="0" dirty="0">
                <a:ln>
                  <a:noFill/>
                </a:ln>
                <a:solidFill>
                  <a:schemeClr val="dk1">
                    <a:hueOff val="0"/>
                    <a:satOff val="0"/>
                    <a:lumOff val="0"/>
                    <a:alphaOff val="0"/>
                  </a:schemeClr>
                </a:solidFill>
                <a:effectLst/>
                <a:uLnTx/>
                <a:uFillTx/>
                <a:sym typeface="+mn-ea"/>
              </a:rPr>
              <a:t>心，对工点就地管控</a:t>
            </a:r>
            <a:endParaRPr lang="zh-CN" altLang="en-US"/>
          </a:p>
        </p:txBody>
      </p:sp>
      <p:sp>
        <p:nvSpPr>
          <p:cNvPr id="3" name="文本框 2"/>
          <p:cNvSpPr txBox="1"/>
          <p:nvPr/>
        </p:nvSpPr>
        <p:spPr>
          <a:xfrm>
            <a:off x="5109210" y="5548630"/>
            <a:ext cx="1783080" cy="368300"/>
          </a:xfrm>
          <a:prstGeom prst="rect">
            <a:avLst/>
          </a:prstGeom>
          <a:noFill/>
        </p:spPr>
        <p:txBody>
          <a:bodyPr wrap="none" rtlCol="0" anchor="t">
            <a:spAutoFit/>
          </a:bodyPr>
          <a:lstStyle/>
          <a:p>
            <a:pPr algn="l"/>
            <a:r>
              <a:rPr lang="zh-CN" altLang="en-US" noProof="0" dirty="0">
                <a:ln>
                  <a:noFill/>
                </a:ln>
                <a:solidFill>
                  <a:schemeClr val="lt1"/>
                </a:solidFill>
                <a:effectLst/>
                <a:uLnTx/>
                <a:uFillTx/>
                <a:sym typeface="+mn-ea"/>
              </a:rPr>
              <a:t>工点级监控中心</a:t>
            </a:r>
            <a:endParaRPr lang="zh-CN" altLang="en-US"/>
          </a:p>
        </p:txBody>
      </p:sp>
      <p:sp>
        <p:nvSpPr>
          <p:cNvPr id="5" name="文本框 4"/>
          <p:cNvSpPr txBox="1"/>
          <p:nvPr/>
        </p:nvSpPr>
        <p:spPr>
          <a:xfrm>
            <a:off x="586740" y="5602605"/>
            <a:ext cx="1783080" cy="368300"/>
          </a:xfrm>
          <a:prstGeom prst="rect">
            <a:avLst/>
          </a:prstGeom>
          <a:noFill/>
        </p:spPr>
        <p:txBody>
          <a:bodyPr wrap="none" rtlCol="0" anchor="t">
            <a:spAutoFit/>
          </a:bodyPr>
          <a:lstStyle/>
          <a:p>
            <a:r>
              <a:rPr lang="zh-CN" altLang="en-US" noProof="0" dirty="0">
                <a:ln>
                  <a:noFill/>
                </a:ln>
                <a:solidFill>
                  <a:schemeClr val="lt1"/>
                </a:solidFill>
                <a:effectLst/>
                <a:uLnTx/>
                <a:uFillTx/>
                <a:sym typeface="+mn-ea"/>
              </a:rPr>
              <a:t>工点级监控中心</a:t>
            </a:r>
            <a:endParaRPr lang="zh-CN" altLang="en-US"/>
          </a:p>
        </p:txBody>
      </p:sp>
      <p:sp>
        <p:nvSpPr>
          <p:cNvPr id="7" name="文本框 6"/>
          <p:cNvSpPr txBox="1"/>
          <p:nvPr/>
        </p:nvSpPr>
        <p:spPr>
          <a:xfrm>
            <a:off x="9970135" y="5619750"/>
            <a:ext cx="1783080" cy="368300"/>
          </a:xfrm>
          <a:prstGeom prst="rect">
            <a:avLst/>
          </a:prstGeom>
          <a:noFill/>
        </p:spPr>
        <p:txBody>
          <a:bodyPr wrap="none" rtlCol="0" anchor="t">
            <a:spAutoFit/>
          </a:bodyPr>
          <a:lstStyle/>
          <a:p>
            <a:r>
              <a:rPr lang="zh-CN" altLang="en-US" noProof="0" dirty="0">
                <a:ln>
                  <a:noFill/>
                </a:ln>
                <a:solidFill>
                  <a:schemeClr val="lt1"/>
                </a:solidFill>
                <a:effectLst/>
                <a:uLnTx/>
                <a:uFillTx/>
                <a:sym typeface="+mn-ea"/>
              </a:rPr>
              <a:t>工点级监控中心</a:t>
            </a:r>
            <a:endParaRPr lang="zh-CN" altLang="en-US"/>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图片 2" descr="工作站"/>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217" y="1119717"/>
            <a:ext cx="9899649" cy="5568949"/>
          </a:xfrm>
          <a:prstGeom prst="rect">
            <a:avLst/>
          </a:prstGeom>
          <a:noFill/>
          <a:ln w="9525">
            <a:noFill/>
          </a:ln>
        </p:spPr>
      </p:pic>
      <p:sp>
        <p:nvSpPr>
          <p:cNvPr id="70" name="矩形: 圆角 69"/>
          <p:cNvSpPr/>
          <p:nvPr/>
        </p:nvSpPr>
        <p:spPr>
          <a:xfrm>
            <a:off x="10189633" y="1270424"/>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项目总揽</a:t>
            </a:r>
          </a:p>
        </p:txBody>
      </p:sp>
      <p:sp>
        <p:nvSpPr>
          <p:cNvPr id="5" name="矩形: 圆角 69"/>
          <p:cNvSpPr/>
          <p:nvPr/>
        </p:nvSpPr>
        <p:spPr>
          <a:xfrm>
            <a:off x="10189633" y="1932940"/>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数字工地</a:t>
            </a:r>
          </a:p>
        </p:txBody>
      </p:sp>
      <p:sp>
        <p:nvSpPr>
          <p:cNvPr id="6" name="矩形: 圆角 69"/>
          <p:cNvSpPr/>
          <p:nvPr/>
        </p:nvSpPr>
        <p:spPr>
          <a:xfrm>
            <a:off x="10189633" y="3905673"/>
            <a:ext cx="1943100" cy="563033"/>
          </a:xfrm>
          <a:prstGeom prst="round2DiagRect">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风险管控</a:t>
            </a:r>
          </a:p>
        </p:txBody>
      </p:sp>
      <p:sp>
        <p:nvSpPr>
          <p:cNvPr id="7" name="矩形: 圆角 69"/>
          <p:cNvSpPr/>
          <p:nvPr/>
        </p:nvSpPr>
        <p:spPr>
          <a:xfrm>
            <a:off x="10189633" y="5273040"/>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指挥调度</a:t>
            </a:r>
          </a:p>
        </p:txBody>
      </p:sp>
      <p:sp>
        <p:nvSpPr>
          <p:cNvPr id="10" name="矩形: 圆角 69"/>
          <p:cNvSpPr/>
          <p:nvPr/>
        </p:nvSpPr>
        <p:spPr>
          <a:xfrm>
            <a:off x="10189633" y="4589357"/>
            <a:ext cx="1943100" cy="565151"/>
          </a:xfrm>
          <a:prstGeom prst="round2DiagRect">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进度管控</a:t>
            </a:r>
          </a:p>
        </p:txBody>
      </p:sp>
      <p:sp>
        <p:nvSpPr>
          <p:cNvPr id="13" name="矩形: 圆角 69"/>
          <p:cNvSpPr/>
          <p:nvPr/>
        </p:nvSpPr>
        <p:spPr>
          <a:xfrm>
            <a:off x="10189633" y="5937673"/>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劳务监管</a:t>
            </a:r>
          </a:p>
        </p:txBody>
      </p:sp>
      <p:sp>
        <p:nvSpPr>
          <p:cNvPr id="4" name="矩形: 圆角 69"/>
          <p:cNvSpPr/>
          <p:nvPr/>
        </p:nvSpPr>
        <p:spPr>
          <a:xfrm>
            <a:off x="10189633" y="3243157"/>
            <a:ext cx="1943100" cy="565151"/>
          </a:xfrm>
          <a:prstGeom prst="round2DiagRect">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质量管控</a:t>
            </a:r>
          </a:p>
        </p:txBody>
      </p:sp>
      <p:sp>
        <p:nvSpPr>
          <p:cNvPr id="8" name="矩形: 圆角 69"/>
          <p:cNvSpPr/>
          <p:nvPr/>
        </p:nvSpPr>
        <p:spPr>
          <a:xfrm>
            <a:off x="10189633" y="2593340"/>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地质信息</a:t>
            </a:r>
          </a:p>
        </p:txBody>
      </p:sp>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3" name="文本框 2"/>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3.1.4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项目总揽</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图片 8" descr="微信图片_201903110949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217" y="1130300"/>
            <a:ext cx="9899649" cy="5562600"/>
          </a:xfrm>
          <a:prstGeom prst="rect">
            <a:avLst/>
          </a:prstGeom>
          <a:noFill/>
          <a:ln w="9525">
            <a:noFill/>
          </a:ln>
        </p:spPr>
      </p:pic>
      <p:sp>
        <p:nvSpPr>
          <p:cNvPr id="15" name="矩形: 圆角 69"/>
          <p:cNvSpPr/>
          <p:nvPr/>
        </p:nvSpPr>
        <p:spPr>
          <a:xfrm>
            <a:off x="10189633" y="1280584"/>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项目总揽</a:t>
            </a:r>
          </a:p>
        </p:txBody>
      </p:sp>
      <p:sp>
        <p:nvSpPr>
          <p:cNvPr id="16" name="矩形: 圆角 69"/>
          <p:cNvSpPr/>
          <p:nvPr/>
        </p:nvSpPr>
        <p:spPr>
          <a:xfrm>
            <a:off x="10189633" y="1943100"/>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数字工地</a:t>
            </a:r>
          </a:p>
        </p:txBody>
      </p:sp>
      <p:sp>
        <p:nvSpPr>
          <p:cNvPr id="17" name="矩形: 圆角 69"/>
          <p:cNvSpPr/>
          <p:nvPr/>
        </p:nvSpPr>
        <p:spPr>
          <a:xfrm>
            <a:off x="10189633" y="3915833"/>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风险管控</a:t>
            </a:r>
          </a:p>
        </p:txBody>
      </p:sp>
      <p:sp>
        <p:nvSpPr>
          <p:cNvPr id="18" name="矩形: 圆角 69"/>
          <p:cNvSpPr/>
          <p:nvPr/>
        </p:nvSpPr>
        <p:spPr>
          <a:xfrm>
            <a:off x="10189633" y="5283200"/>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指挥调度</a:t>
            </a:r>
          </a:p>
        </p:txBody>
      </p:sp>
      <p:sp>
        <p:nvSpPr>
          <p:cNvPr id="19" name="矩形: 圆角 69"/>
          <p:cNvSpPr/>
          <p:nvPr/>
        </p:nvSpPr>
        <p:spPr>
          <a:xfrm>
            <a:off x="10189633" y="4599517"/>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进度管控</a:t>
            </a:r>
          </a:p>
        </p:txBody>
      </p:sp>
      <p:sp>
        <p:nvSpPr>
          <p:cNvPr id="20" name="矩形: 圆角 69"/>
          <p:cNvSpPr/>
          <p:nvPr/>
        </p:nvSpPr>
        <p:spPr>
          <a:xfrm>
            <a:off x="10189633" y="5947833"/>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劳务监管</a:t>
            </a:r>
          </a:p>
        </p:txBody>
      </p:sp>
      <p:sp>
        <p:nvSpPr>
          <p:cNvPr id="21" name="矩形: 圆角 69"/>
          <p:cNvSpPr/>
          <p:nvPr/>
        </p:nvSpPr>
        <p:spPr>
          <a:xfrm>
            <a:off x="10189633" y="3253317"/>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质量管控</a:t>
            </a:r>
          </a:p>
        </p:txBody>
      </p:sp>
      <p:sp>
        <p:nvSpPr>
          <p:cNvPr id="8" name="矩形: 圆角 69"/>
          <p:cNvSpPr/>
          <p:nvPr/>
        </p:nvSpPr>
        <p:spPr>
          <a:xfrm>
            <a:off x="10189633" y="2603500"/>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地质信息</a:t>
            </a:r>
          </a:p>
        </p:txBody>
      </p:sp>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3.1.6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进度管控 </a:t>
            </a: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整体进度</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图片 1" descr="微信图片_2019031109485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217" y="1170940"/>
            <a:ext cx="9861549" cy="5537200"/>
          </a:xfrm>
          <a:prstGeom prst="rect">
            <a:avLst/>
          </a:prstGeom>
          <a:noFill/>
          <a:ln w="9525">
            <a:noFill/>
          </a:ln>
        </p:spPr>
      </p:pic>
      <p:pic>
        <p:nvPicPr>
          <p:cNvPr id="4" name="图片 3" descr="微信图片_201903110949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217" y="1173057"/>
            <a:ext cx="9861549" cy="5535083"/>
          </a:xfrm>
          <a:prstGeom prst="rect">
            <a:avLst/>
          </a:prstGeom>
          <a:noFill/>
          <a:ln w="9525">
            <a:noFill/>
          </a:ln>
        </p:spPr>
      </p:pic>
      <p:pic>
        <p:nvPicPr>
          <p:cNvPr id="8" name="图片 7" descr="微信图片_201903110949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217" y="1170940"/>
            <a:ext cx="9861549" cy="5537200"/>
          </a:xfrm>
          <a:prstGeom prst="rect">
            <a:avLst/>
          </a:prstGeom>
          <a:noFill/>
          <a:ln w="9525">
            <a:noFill/>
          </a:ln>
        </p:spPr>
      </p:pic>
      <p:sp>
        <p:nvSpPr>
          <p:cNvPr id="15" name="矩形: 圆角 69"/>
          <p:cNvSpPr/>
          <p:nvPr/>
        </p:nvSpPr>
        <p:spPr>
          <a:xfrm>
            <a:off x="10189633" y="1321224"/>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项目总揽</a:t>
            </a:r>
          </a:p>
        </p:txBody>
      </p:sp>
      <p:sp>
        <p:nvSpPr>
          <p:cNvPr id="16" name="矩形: 圆角 69"/>
          <p:cNvSpPr/>
          <p:nvPr/>
        </p:nvSpPr>
        <p:spPr>
          <a:xfrm>
            <a:off x="10189633" y="1983740"/>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数字工地</a:t>
            </a:r>
          </a:p>
        </p:txBody>
      </p:sp>
      <p:sp>
        <p:nvSpPr>
          <p:cNvPr id="17" name="矩形: 圆角 69"/>
          <p:cNvSpPr/>
          <p:nvPr/>
        </p:nvSpPr>
        <p:spPr>
          <a:xfrm>
            <a:off x="10189633" y="3956473"/>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风险管控</a:t>
            </a:r>
          </a:p>
        </p:txBody>
      </p:sp>
      <p:sp>
        <p:nvSpPr>
          <p:cNvPr id="18" name="矩形: 圆角 69"/>
          <p:cNvSpPr/>
          <p:nvPr/>
        </p:nvSpPr>
        <p:spPr>
          <a:xfrm>
            <a:off x="10189633" y="5323840"/>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指挥调度</a:t>
            </a:r>
          </a:p>
        </p:txBody>
      </p:sp>
      <p:sp>
        <p:nvSpPr>
          <p:cNvPr id="19" name="矩形: 圆角 69"/>
          <p:cNvSpPr/>
          <p:nvPr/>
        </p:nvSpPr>
        <p:spPr>
          <a:xfrm>
            <a:off x="10189633" y="4640157"/>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进度管控</a:t>
            </a:r>
          </a:p>
        </p:txBody>
      </p:sp>
      <p:sp>
        <p:nvSpPr>
          <p:cNvPr id="20" name="矩形: 圆角 69"/>
          <p:cNvSpPr/>
          <p:nvPr/>
        </p:nvSpPr>
        <p:spPr>
          <a:xfrm>
            <a:off x="10189633" y="5988473"/>
            <a:ext cx="1943100" cy="563033"/>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劳务监管</a:t>
            </a:r>
          </a:p>
        </p:txBody>
      </p:sp>
      <p:sp>
        <p:nvSpPr>
          <p:cNvPr id="21" name="矩形: 圆角 69"/>
          <p:cNvSpPr/>
          <p:nvPr/>
        </p:nvSpPr>
        <p:spPr>
          <a:xfrm>
            <a:off x="10189633" y="3293957"/>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质量管控</a:t>
            </a:r>
          </a:p>
        </p:txBody>
      </p:sp>
      <p:sp>
        <p:nvSpPr>
          <p:cNvPr id="2" name="矩形: 圆角 69"/>
          <p:cNvSpPr/>
          <p:nvPr/>
        </p:nvSpPr>
        <p:spPr>
          <a:xfrm>
            <a:off x="10189633" y="2644140"/>
            <a:ext cx="1943100" cy="565151"/>
          </a:xfrm>
          <a:prstGeom prst="round2DiagRect">
            <a:avLst/>
          </a:prstGeom>
        </p:spPr>
        <p:style>
          <a:lnRef idx="0">
            <a:schemeClr val="accent6"/>
          </a:lnRef>
          <a:fillRef idx="3">
            <a:schemeClr val="accent6"/>
          </a:fillRef>
          <a:effectRef idx="3">
            <a:schemeClr val="accent6"/>
          </a:effectRef>
          <a:fontRef idx="minor">
            <a:schemeClr val="lt1"/>
          </a:fontRef>
        </p:style>
        <p:txBody>
          <a:bodyPr anchor="ctr"/>
          <a:lstStyle/>
          <a:p>
            <a:pPr marL="0" marR="0" lvl="0" indent="0" algn="ctr" defTabSz="768985" rtl="0" eaLnBrk="0" fontAlgn="auto" latinLnBrk="0" hangingPunct="0">
              <a:lnSpc>
                <a:spcPct val="90000"/>
              </a:lnSpc>
              <a:spcBef>
                <a:spcPts val="0"/>
              </a:spcBef>
              <a:spcAft>
                <a:spcPct val="35000"/>
              </a:spcAft>
              <a:buClrTx/>
              <a:buSzTx/>
              <a:buFont typeface="Arial" panose="020B0604020202020204" pitchFamily="34" charset="0"/>
              <a:buNone/>
              <a:defRPr/>
            </a:pPr>
            <a:r>
              <a:rPr kumimoji="0" lang="zh-CN" altLang="en-US" sz="2665" b="1" i="0" u="none" strike="noStrike" kern="0" cap="none" spc="0" normalizeH="0" baseline="0" noProof="1">
                <a:ln>
                  <a:noFill/>
                </a:ln>
                <a:solidFill>
                  <a:srgbClr val="FFFFFF"/>
                </a:solidFill>
                <a:effectLst/>
                <a:uLnTx/>
                <a:uFillTx/>
                <a:latin typeface="微软雅黑" panose="020B0503020204020204" charset="-122"/>
                <a:ea typeface="微软雅黑" panose="020B0503020204020204" charset="-122"/>
                <a:cs typeface="+mn-cs"/>
                <a:sym typeface="+mn-ea"/>
              </a:rPr>
              <a:t>地质信息</a:t>
            </a:r>
          </a:p>
        </p:txBody>
      </p:sp>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3" name="文本框 2"/>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3.1.7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进度管控 </a:t>
            </a: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形象进度</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000"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000"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3.1,8.1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特种设备监控 </a:t>
            </a: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盾构机监测系统</a:t>
            </a:r>
          </a:p>
        </p:txBody>
      </p:sp>
      <p:pic>
        <p:nvPicPr>
          <p:cNvPr id="93186" name="图片 2" descr="盾构机图片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35767" y="1135592"/>
            <a:ext cx="9446684" cy="5477933"/>
          </a:xfrm>
          <a:prstGeom prst="rect">
            <a:avLst/>
          </a:prstGeom>
          <a:noFill/>
          <a:ln w="9525">
            <a:noFill/>
          </a:ln>
        </p:spPr>
      </p:pic>
      <p:sp>
        <p:nvSpPr>
          <p:cNvPr id="93188" name="文本框 5"/>
          <p:cNvSpPr txBox="1"/>
          <p:nvPr/>
        </p:nvSpPr>
        <p:spPr>
          <a:xfrm>
            <a:off x="90805" y="1464945"/>
            <a:ext cx="2444750" cy="2030095"/>
          </a:xfrm>
          <a:prstGeom prst="rect">
            <a:avLst/>
          </a:prstGeom>
          <a:noFill/>
          <a:ln w="9525">
            <a:noFill/>
          </a:ln>
        </p:spPr>
        <p:txBody>
          <a:bodyPr wrap="square" anchor="t">
            <a:spAutoFit/>
          </a:bodyPr>
          <a:lstStyle/>
          <a:p>
            <a:pPr marL="0" lvl="2" indent="0" algn="l" eaLnBrk="0" hangingPunct="0"/>
            <a:r>
              <a:rPr lang="en-US" altLang="zh-CN" dirty="0">
                <a:latin typeface="黑体" panose="02010609060101010101" pitchFamily="49" charset="-122"/>
                <a:ea typeface="黑体" panose="02010609060101010101" pitchFamily="49" charset="-122"/>
                <a:sym typeface="宋体" panose="02010600030101010101" pitchFamily="2" charset="-122"/>
              </a:rPr>
              <a:t>1</a:t>
            </a:r>
            <a:r>
              <a:rPr lang="zh-CN" altLang="en-US" dirty="0">
                <a:latin typeface="黑体" panose="02010609060101010101" pitchFamily="49" charset="-122"/>
                <a:ea typeface="黑体" panose="02010609060101010101" pitchFamily="49" charset="-122"/>
                <a:sym typeface="宋体" panose="02010600030101010101" pitchFamily="2" charset="-122"/>
              </a:rPr>
              <a:t>）</a:t>
            </a:r>
            <a:r>
              <a:rPr lang="zh-CN" altLang="zh-CN" dirty="0">
                <a:latin typeface="黑体" panose="02010609060101010101" pitchFamily="49" charset="-122"/>
                <a:ea typeface="黑体" panose="02010609060101010101" pitchFamily="49" charset="-122"/>
                <a:sym typeface="宋体" panose="02010600030101010101" pitchFamily="2" charset="-122"/>
              </a:rPr>
              <a:t>显示工程信息</a:t>
            </a:r>
          </a:p>
          <a:p>
            <a:pPr marL="0" lvl="2" indent="0" algn="l" eaLnBrk="0" hangingPunct="0"/>
            <a:r>
              <a:rPr lang="zh-CN" altLang="en-US" dirty="0">
                <a:latin typeface="黑体" panose="02010609060101010101" pitchFamily="49" charset="-122"/>
                <a:ea typeface="黑体" panose="02010609060101010101" pitchFamily="49" charset="-122"/>
                <a:sym typeface="宋体" panose="02010600030101010101" pitchFamily="2" charset="-122"/>
              </a:rPr>
              <a:t>区间概况、盾构机履历、区间经纬坐标、管片划分图、区间地质钻孔资料、沉降监测数据等</a:t>
            </a:r>
            <a:endParaRPr lang="zh-CN" altLang="en-US">
              <a:latin typeface="黑体" panose="02010609060101010101" pitchFamily="49" charset="-122"/>
              <a:ea typeface="黑体" panose="02010609060101010101" pitchFamily="49" charset="-122"/>
            </a:endParaRPr>
          </a:p>
          <a:p>
            <a:pPr marL="0" lvl="2" indent="0" algn="l" eaLnBrk="0" hangingPunct="0"/>
            <a:endParaRPr lang="zh-CN" altLang="en-US">
              <a:latin typeface="黑体" panose="02010609060101010101" pitchFamily="49" charset="-122"/>
              <a:ea typeface="黑体" panose="02010609060101010101" pitchFamily="49" charset="-122"/>
            </a:endParaRPr>
          </a:p>
        </p:txBody>
      </p:sp>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7" name="文本框 6"/>
          <p:cNvSpPr txBox="1"/>
          <p:nvPr/>
        </p:nvSpPr>
        <p:spPr>
          <a:xfrm>
            <a:off x="90805" y="3246120"/>
            <a:ext cx="2444750" cy="3415030"/>
          </a:xfrm>
          <a:prstGeom prst="rect">
            <a:avLst/>
          </a:prstGeom>
          <a:noFill/>
          <a:ln w="9525">
            <a:noFill/>
          </a:ln>
        </p:spPr>
        <p:txBody>
          <a:bodyPr wrap="square" rtlCol="0" anchor="t">
            <a:spAutoFit/>
          </a:bodyPr>
          <a:lstStyle/>
          <a:p>
            <a:pPr lvl="0" algn="l" defTabSz="1219200"/>
            <a:r>
              <a:rPr>
                <a:latin typeface="黑体" panose="02010609060101010101" pitchFamily="49" charset="-122"/>
                <a:ea typeface="黑体" panose="02010609060101010101" pitchFamily="49" charset="-122"/>
                <a:cs typeface="黑体" panose="02010609060101010101" pitchFamily="49" charset="-122"/>
                <a:sym typeface="+mn-ea"/>
              </a:rPr>
              <a:t>2）显示设备信息 </a:t>
            </a:r>
          </a:p>
          <a:p>
            <a:pPr lvl="0" algn="l" defTabSz="1219200"/>
            <a:r>
              <a:rPr>
                <a:latin typeface="黑体" panose="02010609060101010101" pitchFamily="49" charset="-122"/>
                <a:ea typeface="黑体" panose="02010609060101010101" pitchFamily="49" charset="-122"/>
                <a:cs typeface="黑体" panose="02010609060101010101" pitchFamily="49" charset="-122"/>
                <a:sym typeface="+mn-ea"/>
              </a:rPr>
              <a:t>刀盘、螺旋机（土压）、环流（泥水）、导向系统、同步注浆、渣土改良等操作参数显示。实现对盾构机土压，铰接，同步注浆，总推力、刀盘扭矩、螺旋机转数、盾尾油脂、盾构机姿态偏差等参数进行监测，及时纠偏。</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pic>
        <p:nvPicPr>
          <p:cNvPr id="95233"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2355" y="1230630"/>
            <a:ext cx="9686925" cy="5448300"/>
          </a:xfrm>
          <a:prstGeom prst="rect">
            <a:avLst/>
          </a:prstGeom>
          <a:noFill/>
          <a:ln w="9525">
            <a:noFill/>
          </a:ln>
        </p:spPr>
      </p:pic>
      <p:sp>
        <p:nvSpPr>
          <p:cNvPr id="2" name="文本框 1"/>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3.1.8.2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特种设备监控 </a:t>
            </a: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盾构机监测系统</a:t>
            </a:r>
          </a:p>
        </p:txBody>
      </p:sp>
      <p:sp>
        <p:nvSpPr>
          <p:cNvPr id="5" name="文本框 4"/>
          <p:cNvSpPr txBox="1"/>
          <p:nvPr/>
        </p:nvSpPr>
        <p:spPr>
          <a:xfrm>
            <a:off x="-26035" y="1318895"/>
            <a:ext cx="2480945" cy="1568450"/>
          </a:xfrm>
          <a:prstGeom prst="rect">
            <a:avLst/>
          </a:prstGeom>
          <a:noFill/>
        </p:spPr>
        <p:txBody>
          <a:bodyPr wrap="square" rtlCol="0" anchor="t">
            <a:spAutoFit/>
          </a:bodyPr>
          <a:lstStyle/>
          <a:p>
            <a:r>
              <a:rPr lang="zh-CN" altLang="en-US" sz="1600">
                <a:latin typeface="黑体" panose="02010609060101010101" pitchFamily="49" charset="-122"/>
                <a:ea typeface="黑体" panose="02010609060101010101" pitchFamily="49" charset="-122"/>
                <a:cs typeface="黑体" panose="02010609060101010101" pitchFamily="49" charset="-122"/>
              </a:rPr>
              <a:t>3）预警功能</a:t>
            </a:r>
          </a:p>
          <a:p>
            <a:r>
              <a:rPr lang="zh-CN" altLang="en-US" sz="1600">
                <a:latin typeface="黑体" panose="02010609060101010101" pitchFamily="49" charset="-122"/>
                <a:ea typeface="黑体" panose="02010609060101010101" pitchFamily="49" charset="-122"/>
                <a:cs typeface="黑体" panose="02010609060101010101" pitchFamily="49" charset="-122"/>
              </a:rPr>
              <a:t>根据区间不同地层不同风险源，设置掘进参数预警值；超出预警值会报警提醒，并对超出预警值的事件进行记录并保存。</a:t>
            </a:r>
          </a:p>
        </p:txBody>
      </p:sp>
      <p:sp>
        <p:nvSpPr>
          <p:cNvPr id="7" name="文本框 6"/>
          <p:cNvSpPr txBox="1"/>
          <p:nvPr/>
        </p:nvSpPr>
        <p:spPr>
          <a:xfrm>
            <a:off x="-1905" y="2971800"/>
            <a:ext cx="2334895" cy="3784600"/>
          </a:xfrm>
          <a:prstGeom prst="rect">
            <a:avLst/>
          </a:prstGeom>
          <a:noFill/>
        </p:spPr>
        <p:txBody>
          <a:bodyPr wrap="square" rtlCol="0" anchor="t">
            <a:spAutoFit/>
          </a:bodyPr>
          <a:lstStyle/>
          <a:p>
            <a:r>
              <a:rPr lang="zh-CN" altLang="en-US" sz="1600">
                <a:latin typeface="黑体" panose="02010609060101010101" pitchFamily="49" charset="-122"/>
                <a:ea typeface="黑体" panose="02010609060101010101" pitchFamily="49" charset="-122"/>
                <a:cs typeface="黑体" panose="02010609060101010101" pitchFamily="49" charset="-122"/>
              </a:rPr>
              <a:t>4）盾构实时监控叠加GIS(地理信息系统)，实时显示各盾构机工程进度、穿越地层信息及周边风险源，全面掌控盾构区间的安全状态。盾构管片拼装机位置安装二维码扫码装置，通过对管片上二维码扫描，对每块管片在隧道中位置进行自动准确定位。管片拼装质量通过隧道内人工检查后在手机APP现场记录，手机联网后数据自动上传至本系统。</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9"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184" y="1219200"/>
            <a:ext cx="2385483" cy="5143500"/>
          </a:xfrm>
          <a:prstGeom prst="rect">
            <a:avLst/>
          </a:prstGeom>
          <a:noFill/>
          <a:ln w="9525">
            <a:noFill/>
          </a:ln>
        </p:spPr>
      </p:pic>
      <p:pic>
        <p:nvPicPr>
          <p:cNvPr id="96260"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54867" y="1219200"/>
            <a:ext cx="8961967" cy="5143500"/>
          </a:xfrm>
          <a:prstGeom prst="rect">
            <a:avLst/>
          </a:prstGeom>
          <a:noFill/>
          <a:ln w="9525">
            <a:noFill/>
          </a:ln>
        </p:spPr>
      </p:pic>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5" name="文本框 4"/>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9.1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深基坑监测系统</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73960" y="1167765"/>
            <a:ext cx="9305925" cy="5434330"/>
          </a:xfrm>
          <a:prstGeom prst="rect">
            <a:avLst/>
          </a:prstGeom>
          <a:noFill/>
          <a:ln w="9525">
            <a:noFill/>
          </a:ln>
        </p:spPr>
      </p:pic>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5" name="文本框 4"/>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9.2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深基坑监测系统</a:t>
            </a:r>
          </a:p>
        </p:txBody>
      </p:sp>
      <p:sp>
        <p:nvSpPr>
          <p:cNvPr id="3" name="文本框 2"/>
          <p:cNvSpPr txBox="1"/>
          <p:nvPr/>
        </p:nvSpPr>
        <p:spPr>
          <a:xfrm>
            <a:off x="-66040" y="1517015"/>
            <a:ext cx="2540000" cy="2584450"/>
          </a:xfrm>
          <a:prstGeom prst="rect">
            <a:avLst/>
          </a:prstGeom>
          <a:noFill/>
        </p:spPr>
        <p:txBody>
          <a:bodyPr wrap="square" rtlCol="0" anchor="t">
            <a:spAutoFit/>
          </a:bodyPr>
          <a:lstStyle/>
          <a:p>
            <a:r>
              <a:rPr lang="en-US" altLang="zh-CN">
                <a:solidFill>
                  <a:schemeClr val="tx1"/>
                </a:solidFill>
                <a:latin typeface="黑体" panose="02010609060101010101" pitchFamily="49" charset="-122"/>
                <a:ea typeface="黑体" panose="02010609060101010101" pitchFamily="49" charset="-122"/>
              </a:rPr>
              <a:t>1</a:t>
            </a:r>
            <a:r>
              <a:rPr lang="zh-CN" altLang="en-US">
                <a:solidFill>
                  <a:schemeClr val="tx1"/>
                </a:solidFill>
                <a:latin typeface="黑体" panose="02010609060101010101" pitchFamily="49" charset="-122"/>
                <a:ea typeface="黑体" panose="02010609060101010101" pitchFamily="49" charset="-122"/>
              </a:rPr>
              <a:t>）基坑监测系统采集硬件数据，并帮助安全员在系统上监控基坑安全信息，并进行汇总分析等业务操作</a:t>
            </a:r>
          </a:p>
          <a:p>
            <a:endParaRPr lang="zh-CN" altLang="en-US">
              <a:solidFill>
                <a:schemeClr val="tx1"/>
              </a:solidFill>
              <a:latin typeface="黑体" panose="02010609060101010101" pitchFamily="49" charset="-122"/>
              <a:ea typeface="黑体" panose="02010609060101010101" pitchFamily="49" charset="-122"/>
            </a:endParaRPr>
          </a:p>
          <a:p>
            <a:r>
              <a:rPr lang="en-US" altLang="zh-CN">
                <a:solidFill>
                  <a:schemeClr val="tx1"/>
                </a:solidFill>
                <a:latin typeface="黑体" panose="02010609060101010101" pitchFamily="49" charset="-122"/>
                <a:ea typeface="黑体" panose="02010609060101010101" pitchFamily="49" charset="-122"/>
              </a:rPr>
              <a:t>2</a:t>
            </a:r>
            <a:r>
              <a:rPr lang="zh-CN" altLang="en-US">
                <a:solidFill>
                  <a:schemeClr val="tx1"/>
                </a:solidFill>
                <a:latin typeface="黑体" panose="02010609060101010101" pitchFamily="49" charset="-122"/>
                <a:ea typeface="黑体" panose="02010609060101010101" pitchFamily="49" charset="-122"/>
              </a:rPr>
              <a:t>）基坑隐患信息上传安全管理系统，并生成任务下发对人责任人</a:t>
            </a:r>
          </a:p>
        </p:txBody>
      </p:sp>
      <p:sp>
        <p:nvSpPr>
          <p:cNvPr id="4" name="文本框 3"/>
          <p:cNvSpPr txBox="1"/>
          <p:nvPr/>
        </p:nvSpPr>
        <p:spPr>
          <a:xfrm>
            <a:off x="-66040" y="4272280"/>
            <a:ext cx="2540000" cy="1753235"/>
          </a:xfrm>
          <a:prstGeom prst="rect">
            <a:avLst/>
          </a:prstGeom>
          <a:noFill/>
        </p:spPr>
        <p:txBody>
          <a:bodyPr wrap="square" rtlCol="0" anchor="t">
            <a:spAutoFit/>
          </a:bodyPr>
          <a:lstStyle/>
          <a:p>
            <a:pPr lvl="0" algn="l">
              <a:buClrTx/>
              <a:buSzTx/>
              <a:buFontTx/>
            </a:pPr>
            <a:r>
              <a:rPr lang="en-US" altLang="zh-CN">
                <a:latin typeface="黑体" panose="02010609060101010101" pitchFamily="49" charset="-122"/>
                <a:ea typeface="黑体" panose="02010609060101010101" pitchFamily="49" charset="-122"/>
                <a:sym typeface="+mn-ea"/>
              </a:rPr>
              <a:t>3</a:t>
            </a:r>
            <a:r>
              <a:rPr lang="zh-CN" altLang="en-US">
                <a:latin typeface="黑体" panose="02010609060101010101" pitchFamily="49" charset="-122"/>
                <a:ea typeface="黑体" panose="02010609060101010101" pitchFamily="49" charset="-122"/>
                <a:sym typeface="+mn-ea"/>
              </a:rPr>
              <a:t>）</a:t>
            </a:r>
            <a:r>
              <a:rPr lang="en-US" altLang="zh-CN">
                <a:latin typeface="黑体" panose="02010609060101010101" pitchFamily="49" charset="-122"/>
                <a:ea typeface="黑体" panose="02010609060101010101" pitchFamily="49" charset="-122"/>
                <a:sym typeface="+mn-ea"/>
              </a:rPr>
              <a:t>实时监控并了解基坑安全情况</a:t>
            </a:r>
          </a:p>
          <a:p>
            <a:pPr lvl="0" algn="l">
              <a:buClrTx/>
              <a:buSzTx/>
              <a:buFontTx/>
            </a:pPr>
            <a:endParaRPr lang="en-US" altLang="zh-CN">
              <a:latin typeface="黑体" panose="02010609060101010101" pitchFamily="49" charset="-122"/>
              <a:ea typeface="黑体" panose="02010609060101010101" pitchFamily="49" charset="-122"/>
              <a:sym typeface="+mn-ea"/>
            </a:endParaRPr>
          </a:p>
          <a:p>
            <a:pPr lvl="0" algn="l">
              <a:buClrTx/>
              <a:buSzTx/>
              <a:buFontTx/>
            </a:pPr>
            <a:r>
              <a:rPr lang="en-US" altLang="zh-CN">
                <a:latin typeface="黑体" panose="02010609060101010101" pitchFamily="49" charset="-122"/>
                <a:ea typeface="黑体" panose="02010609060101010101" pitchFamily="49" charset="-122"/>
                <a:sym typeface="+mn-ea"/>
              </a:rPr>
              <a:t>4</a:t>
            </a:r>
            <a:r>
              <a:rPr lang="zh-CN" altLang="en-US">
                <a:latin typeface="黑体" panose="02010609060101010101" pitchFamily="49" charset="-122"/>
                <a:ea typeface="黑体" panose="02010609060101010101" pitchFamily="49" charset="-122"/>
                <a:sym typeface="+mn-ea"/>
              </a:rPr>
              <a:t>）</a:t>
            </a:r>
            <a:r>
              <a:rPr lang="en-US" altLang="zh-CN">
                <a:latin typeface="黑体" panose="02010609060101010101" pitchFamily="49" charset="-122"/>
                <a:ea typeface="黑体" panose="02010609060101010101" pitchFamily="49" charset="-122"/>
                <a:sym typeface="+mn-ea"/>
              </a:rPr>
              <a:t>对外观摩演示大屏展示出现预警，立刻生成隐患整改任务</a:t>
            </a: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文本框 12"/>
          <p:cNvSpPr txBox="1"/>
          <p:nvPr/>
        </p:nvSpPr>
        <p:spPr>
          <a:xfrm>
            <a:off x="160655" y="1182370"/>
            <a:ext cx="3695700" cy="1568450"/>
          </a:xfrm>
          <a:prstGeom prst="rect">
            <a:avLst/>
          </a:prstGeom>
          <a:noFill/>
          <a:ln w="9525">
            <a:noFill/>
          </a:ln>
        </p:spPr>
        <p:txBody>
          <a:bodyPr wrap="square" anchor="t">
            <a:spAutoFit/>
          </a:bodyPr>
          <a:lstStyle/>
          <a:p>
            <a:r>
              <a:rPr lang="en-US" altLang="zh-CN" sz="1600" dirty="0">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通过视频检测安全帽佩戴：对进入施工现场及正在作业人员未佩戴安全帽的画面及时预警，在系统模型中定位报警。保证进场人员按要求佩戴安全帽以及作业面人员一直按规定要求佩戴安全帽。</a:t>
            </a:r>
          </a:p>
        </p:txBody>
      </p:sp>
      <p:pic>
        <p:nvPicPr>
          <p:cNvPr id="100356" name="图片 9" descr="安全帽"/>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56355" y="757555"/>
            <a:ext cx="8221345" cy="5788025"/>
          </a:xfrm>
          <a:prstGeom prst="rect">
            <a:avLst/>
          </a:prstGeom>
          <a:noFill/>
          <a:ln w="9525">
            <a:noFill/>
          </a:ln>
        </p:spPr>
      </p:pic>
      <p:grpSp>
        <p:nvGrpSpPr>
          <p:cNvPr id="100357" name="组合 1"/>
          <p:cNvGrpSpPr/>
          <p:nvPr/>
        </p:nvGrpSpPr>
        <p:grpSpPr>
          <a:xfrm>
            <a:off x="469900" y="2681817"/>
            <a:ext cx="3274484" cy="3862916"/>
            <a:chOff x="85" y="4345"/>
            <a:chExt cx="2728" cy="3505"/>
          </a:xfrm>
        </p:grpSpPr>
        <p:pic>
          <p:nvPicPr>
            <p:cNvPr id="100358" name="图片 10" descr="安全帽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 y="4345"/>
              <a:ext cx="2728" cy="1692"/>
            </a:xfrm>
            <a:prstGeom prst="rect">
              <a:avLst/>
            </a:prstGeom>
            <a:noFill/>
            <a:ln w="9525">
              <a:noFill/>
            </a:ln>
          </p:spPr>
        </p:pic>
        <p:pic>
          <p:nvPicPr>
            <p:cNvPr id="100359" name="图片 12" descr="安全帽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 y="6180"/>
              <a:ext cx="2708" cy="1671"/>
            </a:xfrm>
            <a:prstGeom prst="rect">
              <a:avLst/>
            </a:prstGeom>
            <a:noFill/>
            <a:ln w="9525">
              <a:noFill/>
            </a:ln>
          </p:spPr>
        </p:pic>
      </p:grpSp>
      <p:sp>
        <p:nvSpPr>
          <p:cNvPr id="3" name="矩形 2"/>
          <p:cNvSpPr/>
          <p:nvPr/>
        </p:nvSpPr>
        <p:spPr>
          <a:xfrm>
            <a:off x="112184" y="2679700"/>
            <a:ext cx="357717" cy="18669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35"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rPr>
              <a:t>出入口安全帽检测</a:t>
            </a:r>
          </a:p>
        </p:txBody>
      </p:sp>
      <p:sp>
        <p:nvSpPr>
          <p:cNvPr id="4" name="矩形 3"/>
          <p:cNvSpPr/>
          <p:nvPr/>
        </p:nvSpPr>
        <p:spPr>
          <a:xfrm>
            <a:off x="112184" y="4703233"/>
            <a:ext cx="357717" cy="18415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335"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sym typeface="+mn-ea"/>
              </a:rPr>
              <a:t>作业面安全帽检测</a:t>
            </a:r>
          </a:p>
        </p:txBody>
      </p:sp>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2" name="文本框 1"/>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3.1.10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安全帽监测系统</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ext Box 10"/>
          <p:cNvSpPr txBox="1"/>
          <p:nvPr/>
        </p:nvSpPr>
        <p:spPr>
          <a:xfrm>
            <a:off x="243417" y="552451"/>
            <a:ext cx="5655733" cy="1322070"/>
          </a:xfrm>
          <a:prstGeom prst="rect">
            <a:avLst/>
          </a:prstGeom>
          <a:noFill/>
          <a:ln w="9525">
            <a:noFill/>
          </a:ln>
        </p:spPr>
        <p:txBody>
          <a:bodyPr anchor="t">
            <a:spAutoFit/>
          </a:bodyPr>
          <a:lstStyle/>
          <a:p>
            <a:pPr latinLnBrk="1"/>
            <a:r>
              <a:rPr lang="en-US" altLang="ko-KR" sz="8000" b="1" dirty="0">
                <a:solidFill>
                  <a:srgbClr val="5F5F5F"/>
                </a:solidFill>
                <a:latin typeface="Times New Roman" panose="02020603050405020304" pitchFamily="18" charset="0"/>
                <a:ea typeface="Malgun Gothic" panose="020B0503020000020004" pitchFamily="34" charset="-127"/>
              </a:rPr>
              <a:t>Contents</a:t>
            </a:r>
          </a:p>
        </p:txBody>
      </p:sp>
      <p:sp>
        <p:nvSpPr>
          <p:cNvPr id="79874" name="TextBox 1"/>
          <p:cNvSpPr txBox="1"/>
          <p:nvPr/>
        </p:nvSpPr>
        <p:spPr>
          <a:xfrm>
            <a:off x="243417" y="88900"/>
            <a:ext cx="2220383" cy="501650"/>
          </a:xfrm>
          <a:prstGeom prst="rect">
            <a:avLst/>
          </a:prstGeom>
          <a:noFill/>
          <a:ln w="9525">
            <a:noFill/>
          </a:ln>
        </p:spPr>
        <p:txBody>
          <a:bodyPr anchor="t">
            <a:spAutoFit/>
          </a:bodyPr>
          <a:lstStyle/>
          <a:p>
            <a:r>
              <a:rPr lang="zh-CN" altLang="en-US" sz="2665" dirty="0">
                <a:solidFill>
                  <a:schemeClr val="bg1"/>
                </a:solidFill>
                <a:latin typeface="微软雅黑" panose="020B0503020204020204" charset="-122"/>
                <a:ea typeface="微软雅黑" panose="020B0503020204020204" charset="-122"/>
              </a:rPr>
              <a:t>目 录</a:t>
            </a:r>
          </a:p>
        </p:txBody>
      </p:sp>
      <p:pic>
        <p:nvPicPr>
          <p:cNvPr id="79875"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83" y="2950633"/>
            <a:ext cx="3835400" cy="3090333"/>
          </a:xfrm>
          <a:prstGeom prst="rect">
            <a:avLst/>
          </a:prstGeom>
          <a:noFill/>
          <a:ln w="9525">
            <a:noFill/>
          </a:ln>
        </p:spPr>
      </p:pic>
      <p:grpSp>
        <p:nvGrpSpPr>
          <p:cNvPr id="79876" name="组合 13"/>
          <p:cNvGrpSpPr/>
          <p:nvPr/>
        </p:nvGrpSpPr>
        <p:grpSpPr>
          <a:xfrm>
            <a:off x="5065184" y="3031067"/>
            <a:ext cx="5628216" cy="524933"/>
            <a:chOff x="5117538" y="2234003"/>
            <a:chExt cx="2520000" cy="396000"/>
          </a:xfrm>
        </p:grpSpPr>
        <p:sp>
          <p:nvSpPr>
            <p:cNvPr id="79877" name="圆角矩形 14"/>
            <p:cNvSpPr/>
            <p:nvPr/>
          </p:nvSpPr>
          <p:spPr>
            <a:xfrm>
              <a:off x="5117538" y="223400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9878" name="矩形 15"/>
            <p:cNvSpPr/>
            <p:nvPr/>
          </p:nvSpPr>
          <p:spPr>
            <a:xfrm>
              <a:off x="5315139" y="2262745"/>
              <a:ext cx="2285912" cy="317119"/>
            </a:xfrm>
            <a:prstGeom prst="rect">
              <a:avLst/>
            </a:prstGeom>
            <a:noFill/>
            <a:ln w="9525">
              <a:noFill/>
            </a:ln>
          </p:spPr>
          <p:txBody>
            <a:bodyPr wrap="square" anchor="t">
              <a:spAutoFit/>
            </a:bodyPr>
            <a:lstStyle/>
            <a:p>
              <a:pPr marL="0" lvl="1" indent="0" defTabSz="914400" eaLnBrk="1" hangingPunct="1">
                <a:buClr>
                  <a:schemeClr val="tx1"/>
                </a:buClr>
                <a:tabLst>
                  <a:tab pos="228600" algn="l"/>
                </a:tabLst>
              </a:pPr>
              <a:r>
                <a:rPr lang="en-US" altLang="zh-CN" sz="2135" dirty="0">
                  <a:solidFill>
                    <a:schemeClr val="bg1"/>
                  </a:solidFill>
                  <a:latin typeface="微软雅黑" panose="020B0503020204020204" charset="-122"/>
                  <a:ea typeface="微软雅黑" panose="020B0503020204020204" charset="-122"/>
                </a:rPr>
                <a:t>1</a:t>
              </a:r>
              <a:r>
                <a:rPr lang="zh-CN" altLang="en-US" sz="2135" dirty="0">
                  <a:solidFill>
                    <a:schemeClr val="bg1"/>
                  </a:solidFill>
                  <a:latin typeface="微软雅黑" panose="020B0503020204020204" charset="-122"/>
                  <a:ea typeface="微软雅黑" panose="020B0503020204020204" charset="-122"/>
                </a:rPr>
                <a:t>、城市轨道交通建设综合管理监控平台</a:t>
              </a:r>
            </a:p>
          </p:txBody>
        </p:sp>
      </p:grpSp>
      <p:grpSp>
        <p:nvGrpSpPr>
          <p:cNvPr id="79879" name="组合 13"/>
          <p:cNvGrpSpPr/>
          <p:nvPr/>
        </p:nvGrpSpPr>
        <p:grpSpPr>
          <a:xfrm>
            <a:off x="5065184" y="3810000"/>
            <a:ext cx="5628216" cy="524933"/>
            <a:chOff x="5117538" y="2234003"/>
            <a:chExt cx="2520000" cy="396000"/>
          </a:xfrm>
        </p:grpSpPr>
        <p:sp>
          <p:nvSpPr>
            <p:cNvPr id="79880" name="圆角矩形 14"/>
            <p:cNvSpPr/>
            <p:nvPr/>
          </p:nvSpPr>
          <p:spPr>
            <a:xfrm>
              <a:off x="5117538" y="223400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9881" name="矩形 15"/>
            <p:cNvSpPr/>
            <p:nvPr/>
          </p:nvSpPr>
          <p:spPr>
            <a:xfrm>
              <a:off x="5315008" y="2262653"/>
              <a:ext cx="2070530" cy="317120"/>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en-US" altLang="zh-CN" sz="2135" dirty="0">
                  <a:solidFill>
                    <a:schemeClr val="bg1"/>
                  </a:solidFill>
                  <a:latin typeface="微软雅黑" panose="020B0503020204020204" charset="-122"/>
                  <a:ea typeface="微软雅黑" panose="020B0503020204020204" charset="-122"/>
                </a:rPr>
                <a:t>2</a:t>
              </a:r>
              <a:r>
                <a:rPr lang="zh-CN" altLang="en-US" sz="2135" dirty="0">
                  <a:solidFill>
                    <a:schemeClr val="bg1"/>
                  </a:solidFill>
                  <a:latin typeface="微软雅黑" panose="020B0503020204020204" charset="-122"/>
                  <a:ea typeface="微软雅黑" panose="020B0503020204020204" charset="-122"/>
                </a:rPr>
                <a:t>、轨道交通信息模型管理系统平台</a:t>
              </a:r>
            </a:p>
          </p:txBody>
        </p:sp>
      </p:grpSp>
      <p:grpSp>
        <p:nvGrpSpPr>
          <p:cNvPr id="79882" name="组合 10"/>
          <p:cNvGrpSpPr/>
          <p:nvPr/>
        </p:nvGrpSpPr>
        <p:grpSpPr>
          <a:xfrm>
            <a:off x="5065184" y="2243667"/>
            <a:ext cx="5628216" cy="529167"/>
            <a:chOff x="5117538" y="1744548"/>
            <a:chExt cx="2520000" cy="396000"/>
          </a:xfrm>
        </p:grpSpPr>
        <p:sp>
          <p:nvSpPr>
            <p:cNvPr id="79883" name="圆角矩形 11"/>
            <p:cNvSpPr/>
            <p:nvPr/>
          </p:nvSpPr>
          <p:spPr>
            <a:xfrm>
              <a:off x="5117538" y="1744548"/>
              <a:ext cx="2520000" cy="396000"/>
            </a:xfrm>
            <a:prstGeom prst="roundRect">
              <a:avLst>
                <a:gd name="adj" fmla="val 11926"/>
              </a:avLst>
            </a:prstGeom>
            <a:gradFill rotWithShape="1">
              <a:gsLst>
                <a:gs pos="0">
                  <a:srgbClr val="E0001E"/>
                </a:gs>
                <a:gs pos="100000">
                  <a:srgbClr val="9D0005"/>
                </a:gs>
              </a:gsLst>
              <a:lin ang="54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79884" name="矩形 12"/>
            <p:cNvSpPr/>
            <p:nvPr/>
          </p:nvSpPr>
          <p:spPr>
            <a:xfrm>
              <a:off x="5315008" y="1773060"/>
              <a:ext cx="2070530" cy="314582"/>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三、BIM工程综合管理平台</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79879"/>
                                        </p:tgtEl>
                                      </p:cBhvr>
                                    </p:animEffect>
                                    <p:animScale>
                                      <p:cBhvr>
                                        <p:cTn id="7" dur="250" autoRev="1" fill="hold"/>
                                        <p:tgtEl>
                                          <p:spTgt spid="7987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390443" y="400236"/>
            <a:ext cx="7273925" cy="645160"/>
          </a:xfrm>
          <a:prstGeom prst="rect">
            <a:avLst/>
          </a:prstGeom>
          <a:noFill/>
        </p:spPr>
        <p:txBody>
          <a:bodyPr wrap="square" rtlCol="0" anchor="t">
            <a:spAutoFit/>
            <a:scene3d>
              <a:camera prst="orthographicFront"/>
              <a:lightRig rig="threePt" dir="t"/>
            </a:scene3d>
          </a:bodyPr>
          <a:lstStyle/>
          <a:p>
            <a:pPr lvl="0"/>
            <a:endParaRPr lang="zh-CN" altLang="en-US" sz="3600" b="1" dirty="0">
              <a:ln w="13462">
                <a:solidFill>
                  <a:srgbClr val="FFFFFF"/>
                </a:solidFill>
                <a:prstDash val="solid"/>
              </a:ln>
              <a:gradFill>
                <a:gsLst>
                  <a:gs pos="27000">
                    <a:srgbClr val="0070C0"/>
                  </a:gs>
                  <a:gs pos="100000">
                    <a:srgbClr val="0E2557"/>
                  </a:gs>
                </a:gsLst>
                <a:lin ang="5400000" scaled="0"/>
              </a:gradFill>
              <a:effectLst>
                <a:outerShdw dist="38100" dir="2700000" algn="bl" rotWithShape="0">
                  <a:srgbClr val="000000">
                    <a:alpha val="52000"/>
                  </a:srgbClr>
                </a:outerShdw>
              </a:effectLst>
              <a:latin typeface="微软雅黑" panose="020B0503020204020204" charset="-122"/>
              <a:ea typeface="微软雅黑" panose="020B0503020204020204" charset="-122"/>
              <a:sym typeface="微软雅黑" panose="020B0503020204020204" charset="-122"/>
            </a:endParaRPr>
          </a:p>
        </p:txBody>
      </p:sp>
      <p:pic>
        <p:nvPicPr>
          <p:cNvPr id="2" name="13平台">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27381" y="1356976"/>
            <a:ext cx="8782828" cy="4940340"/>
          </a:xfrm>
          <a:prstGeom prst="rect">
            <a:avLst/>
          </a:prstGeom>
        </p:spPr>
      </p:pic>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3.2.1 C/S端客户端—软件管理端</a:t>
            </a:r>
          </a:p>
        </p:txBody>
      </p:sp>
      <p:sp>
        <p:nvSpPr>
          <p:cNvPr id="11" name="剪去对角的矩形 10"/>
          <p:cNvSpPr/>
          <p:nvPr/>
        </p:nvSpPr>
        <p:spPr>
          <a:xfrm>
            <a:off x="9669780" y="1356995"/>
            <a:ext cx="2242820" cy="711200"/>
          </a:xfrm>
          <a:prstGeom prst="snip2DiagRect">
            <a:avLst/>
          </a:prstGeom>
          <a:solidFill>
            <a:srgbClr val="5B9BD5"/>
          </a:solidFill>
          <a:ln>
            <a:noFill/>
          </a:ln>
          <a:effectLst/>
        </p:spPr>
        <p:txBody>
          <a:bodyPr rtlCol="0" anchor="ctr"/>
          <a:lstStyle/>
          <a:p>
            <a:pPr algn="ctr"/>
            <a:r>
              <a:rPr lang="zh-CN" altLang="en-US" sz="2400" dirty="0">
                <a:ea typeface="微软雅黑" panose="020B0503020204020204" charset="-122"/>
              </a:rPr>
              <a:t>派工单管理</a:t>
            </a:r>
          </a:p>
        </p:txBody>
      </p:sp>
      <p:sp>
        <p:nvSpPr>
          <p:cNvPr id="12" name="剪去对角的矩形 11"/>
          <p:cNvSpPr/>
          <p:nvPr/>
        </p:nvSpPr>
        <p:spPr>
          <a:xfrm>
            <a:off x="9669780" y="2365375"/>
            <a:ext cx="2242820" cy="711200"/>
          </a:xfrm>
          <a:prstGeom prst="snip2DiagRect">
            <a:avLst/>
          </a:prstGeom>
          <a:solidFill>
            <a:srgbClr val="44546A">
              <a:lumMod val="75000"/>
            </a:srgbClr>
          </a:solidFill>
          <a:ln>
            <a:noFill/>
          </a:ln>
          <a:effectLst/>
        </p:spPr>
        <p:txBody>
          <a:bodyPr rtlCol="0" anchor="ctr"/>
          <a:lstStyle/>
          <a:p>
            <a:pPr algn="ctr"/>
            <a:r>
              <a:rPr lang="zh-CN" altLang="en-US" sz="2400" dirty="0">
                <a:ea typeface="微软雅黑" panose="020B0503020204020204" charset="-122"/>
              </a:rPr>
              <a:t>验交管理</a:t>
            </a:r>
          </a:p>
        </p:txBody>
      </p:sp>
      <p:sp>
        <p:nvSpPr>
          <p:cNvPr id="13" name="剪去对角的矩形 12"/>
          <p:cNvSpPr/>
          <p:nvPr/>
        </p:nvSpPr>
        <p:spPr>
          <a:xfrm>
            <a:off x="9669780" y="3373755"/>
            <a:ext cx="2242820" cy="711200"/>
          </a:xfrm>
          <a:prstGeom prst="snip2DiagRect">
            <a:avLst/>
          </a:prstGeom>
          <a:solidFill>
            <a:srgbClr val="5B9BD5"/>
          </a:solidFill>
          <a:ln>
            <a:noFill/>
          </a:ln>
          <a:effectLst/>
        </p:spPr>
        <p:txBody>
          <a:bodyPr rtlCol="0" anchor="ctr"/>
          <a:lstStyle/>
          <a:p>
            <a:pPr algn="ctr"/>
            <a:r>
              <a:rPr lang="zh-CN" altLang="en-US" sz="2400" dirty="0">
                <a:ea typeface="微软雅黑" panose="020B0503020204020204" charset="-122"/>
              </a:rPr>
              <a:t>计划管理</a:t>
            </a:r>
          </a:p>
        </p:txBody>
      </p:sp>
      <p:sp>
        <p:nvSpPr>
          <p:cNvPr id="14" name="剪去对角的矩形 13"/>
          <p:cNvSpPr/>
          <p:nvPr/>
        </p:nvSpPr>
        <p:spPr>
          <a:xfrm>
            <a:off x="9669780" y="4382770"/>
            <a:ext cx="2242185" cy="711200"/>
          </a:xfrm>
          <a:prstGeom prst="snip2DiagRect">
            <a:avLst/>
          </a:prstGeom>
          <a:solidFill>
            <a:srgbClr val="44546A">
              <a:lumMod val="75000"/>
            </a:srgbClr>
          </a:solidFill>
          <a:ln>
            <a:noFill/>
          </a:ln>
          <a:effectLst/>
        </p:spPr>
        <p:txBody>
          <a:bodyPr rtlCol="0" anchor="ctr"/>
          <a:lstStyle/>
          <a:p>
            <a:pPr algn="ctr"/>
            <a:r>
              <a:rPr lang="zh-CN" altLang="en-US" sz="2400" dirty="0">
                <a:ea typeface="微软雅黑" panose="020B0503020204020204" charset="-122"/>
              </a:rPr>
              <a:t>质量安全管控</a:t>
            </a:r>
          </a:p>
        </p:txBody>
      </p:sp>
      <p:sp>
        <p:nvSpPr>
          <p:cNvPr id="15" name="剪去对角的矩形 14"/>
          <p:cNvSpPr/>
          <p:nvPr/>
        </p:nvSpPr>
        <p:spPr>
          <a:xfrm>
            <a:off x="9669780" y="5391150"/>
            <a:ext cx="2242820" cy="711200"/>
          </a:xfrm>
          <a:prstGeom prst="snip2DiagRect">
            <a:avLst/>
          </a:prstGeom>
          <a:solidFill>
            <a:srgbClr val="5B9BD5"/>
          </a:solidFill>
          <a:ln>
            <a:noFill/>
          </a:ln>
          <a:effectLst/>
        </p:spPr>
        <p:txBody>
          <a:bodyPr rtlCol="0" anchor="ctr"/>
          <a:lstStyle/>
          <a:p>
            <a:pPr algn="ctr"/>
            <a:r>
              <a:rPr lang="zh-CN" altLang="en-US" sz="2400" dirty="0">
                <a:ea typeface="微软雅黑" panose="020B0503020204020204" charset="-122"/>
              </a:rPr>
              <a:t>档案资料管理</a:t>
            </a:r>
          </a:p>
        </p:txBody>
      </p:sp>
      <p:sp>
        <p:nvSpPr>
          <p:cNvPr id="3" name="文本框 2"/>
          <p:cNvSpPr txBox="1"/>
          <p:nvPr/>
        </p:nvSpPr>
        <p:spPr>
          <a:xfrm>
            <a:off x="99060" y="6405880"/>
            <a:ext cx="11993880" cy="329565"/>
          </a:xfrm>
          <a:prstGeom prst="rect">
            <a:avLst/>
          </a:prstGeom>
          <a:noFill/>
        </p:spPr>
        <p:txBody>
          <a:bodyPr wrap="none" rtlCol="0" anchor="t">
            <a:spAutoFit/>
          </a:bodyPr>
          <a:lstStyle/>
          <a:p>
            <a:r>
              <a:rPr lang="en-US" altLang="zh-CN" sz="1550" dirty="0">
                <a:latin typeface="黑体" panose="02010609060101010101" pitchFamily="49" charset="-122"/>
                <a:ea typeface="黑体" panose="02010609060101010101" pitchFamily="49" charset="-122"/>
                <a:cs typeface="黑体" panose="02010609060101010101" pitchFamily="49" charset="-122"/>
                <a:sym typeface="+mn-ea"/>
              </a:rPr>
              <a:t>CS</a:t>
            </a:r>
            <a:r>
              <a:rPr lang="zh-CN" altLang="en-US" sz="1550" dirty="0">
                <a:latin typeface="黑体" panose="02010609060101010101" pitchFamily="49" charset="-122"/>
                <a:ea typeface="黑体" panose="02010609060101010101" pitchFamily="49" charset="-122"/>
                <a:cs typeface="黑体" panose="02010609060101010101" pitchFamily="49" charset="-122"/>
                <a:sym typeface="+mn-ea"/>
              </a:rPr>
              <a:t>端，也就是客户端，主要偏向于全专业合模、施工组织计划</a:t>
            </a:r>
            <a:r>
              <a:rPr lang="en-US" altLang="zh-CN" sz="1550" dirty="0">
                <a:latin typeface="黑体" panose="02010609060101010101" pitchFamily="49" charset="-122"/>
                <a:ea typeface="黑体" panose="02010609060101010101" pitchFamily="49" charset="-122"/>
                <a:cs typeface="黑体" panose="02010609060101010101" pitchFamily="49" charset="-122"/>
                <a:sym typeface="+mn-ea"/>
              </a:rPr>
              <a:t>WBS</a:t>
            </a:r>
            <a:r>
              <a:rPr lang="zh-CN" altLang="en-US" sz="1550" dirty="0">
                <a:latin typeface="黑体" panose="02010609060101010101" pitchFamily="49" charset="-122"/>
                <a:ea typeface="黑体" panose="02010609060101010101" pitchFamily="49" charset="-122"/>
                <a:cs typeface="黑体" panose="02010609060101010101" pitchFamily="49" charset="-122"/>
                <a:sym typeface="+mn-ea"/>
              </a:rPr>
              <a:t>的编制上传、审批以及实现</a:t>
            </a:r>
            <a:r>
              <a:rPr lang="en-US" altLang="zh-CN" sz="1550" dirty="0">
                <a:latin typeface="黑体" panose="02010609060101010101" pitchFamily="49" charset="-122"/>
                <a:ea typeface="黑体" panose="02010609060101010101" pitchFamily="49" charset="-122"/>
                <a:cs typeface="黑体" panose="02010609060101010101" pitchFamily="49" charset="-122"/>
                <a:sym typeface="+mn-ea"/>
              </a:rPr>
              <a:t>WBS</a:t>
            </a:r>
            <a:r>
              <a:rPr lang="zh-CN" altLang="en-US" sz="1550" dirty="0">
                <a:latin typeface="黑体" panose="02010609060101010101" pitchFamily="49" charset="-122"/>
                <a:ea typeface="黑体" panose="02010609060101010101" pitchFamily="49" charset="-122"/>
                <a:cs typeface="黑体" panose="02010609060101010101" pitchFamily="49" charset="-122"/>
                <a:sym typeface="+mn-ea"/>
              </a:rPr>
              <a:t>与模型的自动关联等涉及到模型的操作。</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53" fill="hold"/>
                                        <p:tgtEl>
                                          <p:spTgt spid="2"/>
                                        </p:tgtEl>
                                      </p:cBhvr>
                                    </p:cmd>
                                  </p:childTnLst>
                                </p:cTn>
                              </p:par>
                              <p:par>
                                <p:cTn id="7" presetID="26" presetClass="emph" presetSubtype="0" fill="hold" grpId="0" nodeType="withEffect">
                                  <p:stCondLst>
                                    <p:cond delay="0"/>
                                  </p:stCondLst>
                                  <p:childTnLst>
                                    <p:animEffect transition="out" filter="fade">
                                      <p:cBhvr>
                                        <p:cTn id="8" dur="500" tmFilter="0, 0; .2, .5; .8, .5; 1, 0"/>
                                        <p:tgtEl>
                                          <p:spTgt spid="11"/>
                                        </p:tgtEl>
                                      </p:cBhvr>
                                    </p:animEffect>
                                    <p:animScale>
                                      <p:cBhvr>
                                        <p:cTn id="9" dur="250" autoRev="1" fill="hold"/>
                                        <p:tgtEl>
                                          <p:spTgt spid="11"/>
                                        </p:tgtEl>
                                      </p:cBhvr>
                                      <p:by x="105000" y="105000"/>
                                    </p:animScale>
                                  </p:childTnLst>
                                </p:cTn>
                              </p:par>
                              <p:par>
                                <p:cTn id="10" presetID="26" presetClass="emph" presetSubtype="0" fill="hold" grpId="0" nodeType="withEffect">
                                  <p:stCondLst>
                                    <p:cond delay="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par>
                                <p:cTn id="13" presetID="26" presetClass="emph" presetSubtype="0" fill="hold" grpId="0" nodeType="withEffect">
                                  <p:stCondLst>
                                    <p:cond delay="0"/>
                                  </p:stCondLst>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par>
                                <p:cTn id="16" presetID="26" presetClass="emph" presetSubtype="0" fill="hold" grpId="0" nodeType="withEffect">
                                  <p:stCondLst>
                                    <p:cond delay="0"/>
                                  </p:stCondLst>
                                  <p:childTnLst>
                                    <p:animEffect transition="out" filter="fade">
                                      <p:cBhvr>
                                        <p:cTn id="17" dur="500" tmFilter="0, 0; .2, .5; .8, .5; 1, 0"/>
                                        <p:tgtEl>
                                          <p:spTgt spid="14"/>
                                        </p:tgtEl>
                                      </p:cBhvr>
                                    </p:animEffect>
                                    <p:animScale>
                                      <p:cBhvr>
                                        <p:cTn id="18" dur="250" autoRev="1" fill="hold"/>
                                        <p:tgtEl>
                                          <p:spTgt spid="14"/>
                                        </p:tgtEl>
                                      </p:cBhvr>
                                      <p:by x="105000" y="105000"/>
                                    </p:animScale>
                                  </p:childTnLst>
                                </p:cTn>
                              </p:par>
                              <p:par>
                                <p:cTn id="19" presetID="26" presetClass="emph" presetSubtype="0" fill="hold" grpId="0" nodeType="withEffect">
                                  <p:stCondLst>
                                    <p:cond delay="0"/>
                                  </p:stCondLst>
                                  <p:childTnLst>
                                    <p:animEffect transition="out" filter="fade">
                                      <p:cBhvr>
                                        <p:cTn id="20" dur="500" tmFilter="0, 0; .2, .5; .8, .5; 1, 0"/>
                                        <p:tgtEl>
                                          <p:spTgt spid="15"/>
                                        </p:tgtEl>
                                      </p:cBhvr>
                                    </p:animEffect>
                                    <p:animScale>
                                      <p:cBhvr>
                                        <p:cTn id="21"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2"/>
                </p:tgtEl>
              </p:cMediaNode>
            </p:video>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with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childTnLst>
        </p:cTn>
      </p:par>
    </p:tnLst>
    <p:bldLst>
      <p:bldP spid="11" grpId="0" bldLvl="0" animBg="1"/>
      <p:bldP spid="12" grpId="0" bldLvl="0" animBg="1"/>
      <p:bldP spid="13" grpId="0" bldLvl="0" animBg="1"/>
      <p:bldP spid="14" grpId="0" bldLvl="0" animBg="1"/>
      <p:bldP spid="15"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剪去对角的矩形 10"/>
          <p:cNvSpPr/>
          <p:nvPr/>
        </p:nvSpPr>
        <p:spPr>
          <a:xfrm>
            <a:off x="9669780" y="1356995"/>
            <a:ext cx="2242820" cy="711200"/>
          </a:xfrm>
          <a:prstGeom prst="snip2DiagRect">
            <a:avLst/>
          </a:prstGeom>
          <a:solidFill>
            <a:srgbClr val="5B9BD5"/>
          </a:solidFill>
          <a:ln>
            <a:noFill/>
          </a:ln>
          <a:effectLst/>
        </p:spPr>
        <p:txBody>
          <a:bodyPr rtlCol="0" anchor="ctr"/>
          <a:lstStyle/>
          <a:p>
            <a:pPr algn="ctr"/>
            <a:r>
              <a:rPr lang="zh-CN" altLang="en-US" sz="2400" dirty="0">
                <a:ea typeface="微软雅黑" panose="020B0503020204020204" charset="-122"/>
              </a:rPr>
              <a:t>派工单管理</a:t>
            </a:r>
          </a:p>
        </p:txBody>
      </p:sp>
      <p:sp>
        <p:nvSpPr>
          <p:cNvPr id="12" name="剪去对角的矩形 11"/>
          <p:cNvSpPr/>
          <p:nvPr/>
        </p:nvSpPr>
        <p:spPr>
          <a:xfrm>
            <a:off x="9669780" y="2365375"/>
            <a:ext cx="2242820" cy="711200"/>
          </a:xfrm>
          <a:prstGeom prst="snip2DiagRect">
            <a:avLst/>
          </a:prstGeom>
          <a:solidFill>
            <a:srgbClr val="44546A">
              <a:lumMod val="75000"/>
            </a:srgbClr>
          </a:solidFill>
          <a:ln>
            <a:noFill/>
          </a:ln>
          <a:effectLst/>
        </p:spPr>
        <p:txBody>
          <a:bodyPr rtlCol="0" anchor="ctr"/>
          <a:lstStyle/>
          <a:p>
            <a:pPr algn="ctr"/>
            <a:r>
              <a:rPr lang="zh-CN" altLang="en-US" sz="2400" dirty="0">
                <a:ea typeface="微软雅黑" panose="020B0503020204020204" charset="-122"/>
              </a:rPr>
              <a:t>验交管理</a:t>
            </a:r>
          </a:p>
        </p:txBody>
      </p:sp>
      <p:sp>
        <p:nvSpPr>
          <p:cNvPr id="13" name="剪去对角的矩形 12"/>
          <p:cNvSpPr/>
          <p:nvPr/>
        </p:nvSpPr>
        <p:spPr>
          <a:xfrm>
            <a:off x="9669780" y="3373755"/>
            <a:ext cx="2242820" cy="711200"/>
          </a:xfrm>
          <a:prstGeom prst="snip2DiagRect">
            <a:avLst/>
          </a:prstGeom>
          <a:solidFill>
            <a:srgbClr val="5B9BD5"/>
          </a:solidFill>
          <a:ln>
            <a:noFill/>
          </a:ln>
          <a:effectLst/>
        </p:spPr>
        <p:txBody>
          <a:bodyPr rtlCol="0" anchor="ctr"/>
          <a:lstStyle/>
          <a:p>
            <a:pPr algn="ctr"/>
            <a:r>
              <a:rPr lang="zh-CN" altLang="en-US" sz="2400" dirty="0">
                <a:ea typeface="微软雅黑" panose="020B0503020204020204" charset="-122"/>
              </a:rPr>
              <a:t>计划管理</a:t>
            </a:r>
          </a:p>
        </p:txBody>
      </p:sp>
      <p:sp>
        <p:nvSpPr>
          <p:cNvPr id="14" name="剪去对角的矩形 13"/>
          <p:cNvSpPr/>
          <p:nvPr/>
        </p:nvSpPr>
        <p:spPr>
          <a:xfrm>
            <a:off x="9669780" y="4382770"/>
            <a:ext cx="2242185" cy="711200"/>
          </a:xfrm>
          <a:prstGeom prst="snip2DiagRect">
            <a:avLst/>
          </a:prstGeom>
          <a:solidFill>
            <a:srgbClr val="44546A">
              <a:lumMod val="75000"/>
            </a:srgbClr>
          </a:solidFill>
          <a:ln>
            <a:noFill/>
          </a:ln>
          <a:effectLst/>
        </p:spPr>
        <p:txBody>
          <a:bodyPr rtlCol="0" anchor="ctr"/>
          <a:lstStyle/>
          <a:p>
            <a:pPr algn="ctr"/>
            <a:r>
              <a:rPr lang="zh-CN" altLang="en-US" sz="2400" dirty="0">
                <a:ea typeface="微软雅黑" panose="020B0503020204020204" charset="-122"/>
              </a:rPr>
              <a:t>质量安全管控</a:t>
            </a:r>
          </a:p>
        </p:txBody>
      </p:sp>
      <p:sp>
        <p:nvSpPr>
          <p:cNvPr id="15" name="剪去对角的矩形 14"/>
          <p:cNvSpPr/>
          <p:nvPr/>
        </p:nvSpPr>
        <p:spPr>
          <a:xfrm>
            <a:off x="9669780" y="5391150"/>
            <a:ext cx="2242820" cy="711200"/>
          </a:xfrm>
          <a:prstGeom prst="snip2DiagRect">
            <a:avLst/>
          </a:prstGeom>
          <a:solidFill>
            <a:srgbClr val="5B9BD5"/>
          </a:solidFill>
          <a:ln>
            <a:noFill/>
          </a:ln>
          <a:effectLst/>
        </p:spPr>
        <p:txBody>
          <a:bodyPr rtlCol="0" anchor="ctr"/>
          <a:lstStyle/>
          <a:p>
            <a:pPr algn="ctr"/>
            <a:r>
              <a:rPr lang="zh-CN" altLang="en-US" sz="2400" dirty="0">
                <a:ea typeface="微软雅黑" panose="020B0503020204020204" charset="-122"/>
              </a:rPr>
              <a:t>档案资料管理</a:t>
            </a:r>
          </a:p>
        </p:txBody>
      </p:sp>
      <p:pic>
        <p:nvPicPr>
          <p:cNvPr id="16" name="派工单20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2123" y="1248127"/>
            <a:ext cx="8820411" cy="4961481"/>
          </a:xfrm>
          <a:prstGeom prst="rect">
            <a:avLst/>
          </a:prstGeom>
        </p:spPr>
      </p:pic>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3.2.2 B/S端服务端—网页管理端</a:t>
            </a:r>
          </a:p>
        </p:txBody>
      </p:sp>
      <p:sp>
        <p:nvSpPr>
          <p:cNvPr id="3" name="文本框 2"/>
          <p:cNvSpPr txBox="1"/>
          <p:nvPr/>
        </p:nvSpPr>
        <p:spPr>
          <a:xfrm>
            <a:off x="189865" y="6357620"/>
            <a:ext cx="9784080" cy="521970"/>
          </a:xfrm>
          <a:prstGeom prst="rect">
            <a:avLst/>
          </a:prstGeom>
          <a:noFill/>
        </p:spPr>
        <p:txBody>
          <a:bodyPr wrap="none" rtlCol="0" anchor="t">
            <a:spAutoFit/>
          </a:bodyPr>
          <a:lstStyle/>
          <a:p>
            <a:pPr algn="l"/>
            <a:r>
              <a:rPr lang="zh-CN" altLang="en-US" sz="1400" dirty="0">
                <a:latin typeface="黑体" panose="02010609060101010101" pitchFamily="49" charset="-122"/>
                <a:ea typeface="黑体" panose="02010609060101010101" pitchFamily="49" charset="-122"/>
                <a:cs typeface="黑体" panose="02010609060101010101" pitchFamily="49" charset="-122"/>
                <a:sym typeface="+mn-ea"/>
              </a:rPr>
              <a:t>BS端，即网页管理端，只需登录系统网址即可实现访问，主要用于施工管理人员日常性、流程性的审批以及派工单等操作。</a:t>
            </a:r>
          </a:p>
          <a:p>
            <a:pPr algn="l"/>
            <a:endParaRPr lang="zh-CN" altLang="en-US" sz="1400" dirty="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12"/>
                                        </p:tgtEl>
                                      </p:cBhvr>
                                    </p:animEffect>
                                    <p:animScale>
                                      <p:cBhvr>
                                        <p:cTn id="10" dur="250" autoRev="1" fill="hold"/>
                                        <p:tgtEl>
                                          <p:spTgt spid="12"/>
                                        </p:tgtEl>
                                      </p:cBhvr>
                                      <p:by x="105000" y="105000"/>
                                    </p:animScale>
                                  </p:childTnLst>
                                </p:cTn>
                              </p:par>
                              <p:par>
                                <p:cTn id="11" presetID="26" presetClass="emph" presetSubtype="0" fill="hold" grpId="0" nodeType="withEffect">
                                  <p:stCondLst>
                                    <p:cond delay="0"/>
                                  </p:stCondLst>
                                  <p:childTnLst>
                                    <p:animEffect transition="out" filter="fade">
                                      <p:cBhvr>
                                        <p:cTn id="12" dur="500" tmFilter="0, 0; .2, .5; .8, .5; 1, 0"/>
                                        <p:tgtEl>
                                          <p:spTgt spid="13"/>
                                        </p:tgtEl>
                                      </p:cBhvr>
                                    </p:animEffect>
                                    <p:animScale>
                                      <p:cBhvr>
                                        <p:cTn id="13" dur="250" autoRev="1" fill="hold"/>
                                        <p:tgtEl>
                                          <p:spTgt spid="13"/>
                                        </p:tgtEl>
                                      </p:cBhvr>
                                      <p:by x="105000" y="105000"/>
                                    </p:animScale>
                                  </p:childTnLst>
                                </p:cTn>
                              </p:par>
                              <p:par>
                                <p:cTn id="14" presetID="26" presetClass="emph" presetSubtype="0" fill="hold" grpId="0" nodeType="withEffect">
                                  <p:stCondLst>
                                    <p:cond delay="0"/>
                                  </p:stCondLst>
                                  <p:childTnLst>
                                    <p:animEffect transition="out" filter="fade">
                                      <p:cBhvr>
                                        <p:cTn id="15" dur="500" tmFilter="0, 0; .2, .5; .8, .5; 1, 0"/>
                                        <p:tgtEl>
                                          <p:spTgt spid="14"/>
                                        </p:tgtEl>
                                      </p:cBhvr>
                                    </p:animEffect>
                                    <p:animScale>
                                      <p:cBhvr>
                                        <p:cTn id="16" dur="250" autoRev="1" fill="hold"/>
                                        <p:tgtEl>
                                          <p:spTgt spid="14"/>
                                        </p:tgtEl>
                                      </p:cBhvr>
                                      <p:by x="105000" y="105000"/>
                                    </p:animScale>
                                  </p:childTnLst>
                                </p:cTn>
                              </p:par>
                              <p:par>
                                <p:cTn id="17" presetID="26" presetClass="emph" presetSubtype="0" fill="hold" grpId="0" nodeType="withEffect">
                                  <p:stCondLst>
                                    <p:cond delay="0"/>
                                  </p:stCondLst>
                                  <p:childTnLst>
                                    <p:animEffect transition="out" filter="fade">
                                      <p:cBhvr>
                                        <p:cTn id="18" dur="500" tmFilter="0, 0; .2, .5; .8, .5; 1, 0"/>
                                        <p:tgtEl>
                                          <p:spTgt spid="15"/>
                                        </p:tgtEl>
                                      </p:cBhvr>
                                    </p:animEffect>
                                    <p:animScale>
                                      <p:cBhvr>
                                        <p:cTn id="19" dur="250" autoRev="1" fill="hold"/>
                                        <p:tgtEl>
                                          <p:spTgt spid="15"/>
                                        </p:tgtEl>
                                      </p:cBhvr>
                                      <p:by x="105000" y="105000"/>
                                    </p:animScale>
                                  </p:childTnLst>
                                </p:cTn>
                              </p:par>
                              <p:par>
                                <p:cTn id="20" presetID="1" presetClass="mediacall" presetSubtype="0" fill="hold" nodeType="withEffect">
                                  <p:stCondLst>
                                    <p:cond delay="0"/>
                                  </p:stCondLst>
                                  <p:childTnLst>
                                    <p:cmd type="call" cmd="playFrom(0.0)">
                                      <p:cBhvr>
                                        <p:cTn id="21" dur="20053"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16"/>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withEffect">
                                  <p:stCondLst>
                                    <p:cond delay="0"/>
                                  </p:stCondLst>
                                  <p:childTnLst>
                                    <p:cmd type="call" cmd="togglePause">
                                      <p:cBhvr>
                                        <p:cTn id="26" dur="1" fill="hold"/>
                                        <p:tgtEl>
                                          <p:spTgt spid="16"/>
                                        </p:tgtEl>
                                      </p:cBhvr>
                                    </p:cmd>
                                  </p:childTnLst>
                                </p:cTn>
                              </p:par>
                            </p:childTnLst>
                          </p:cTn>
                        </p:par>
                      </p:childTnLst>
                    </p:cTn>
                  </p:par>
                </p:childTnLst>
              </p:cTn>
              <p:nextCondLst>
                <p:cond evt="onClick" delay="0">
                  <p:tgtEl>
                    <p:spTgt spid="16"/>
                  </p:tgtEl>
                </p:cond>
              </p:nextCondLst>
            </p:seq>
            <p:video>
              <p:cMediaNode vol="80000">
                <p:cTn id="27" fill="hold" display="0">
                  <p:stCondLst>
                    <p:cond delay="indefinite"/>
                  </p:stCondLst>
                </p:cTn>
                <p:tgtEl>
                  <p:spTgt spid="16"/>
                </p:tgtEl>
              </p:cMediaNode>
            </p:video>
          </p:childTnLst>
        </p:cTn>
      </p:par>
    </p:tnLst>
    <p:bldLst>
      <p:bldP spid="11" grpId="0" bldLvl="0" animBg="1"/>
      <p:bldP spid="12" grpId="0" bldLvl="0" animBg="1"/>
      <p:bldP spid="13" grpId="0" bldLvl="0" animBg="1"/>
      <p:bldP spid="14" grpId="0" bldLvl="0" animBg="1"/>
      <p:bldP spid="15"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1577" y="1349654"/>
            <a:ext cx="2868006" cy="5136728"/>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2715" y="1349654"/>
            <a:ext cx="2868006" cy="5136728"/>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13841" y="1349654"/>
            <a:ext cx="2868006" cy="5136728"/>
          </a:xfrm>
          <a:prstGeom prst="rect">
            <a:avLst/>
          </a:prstGeom>
        </p:spPr>
      </p:pic>
      <p:sp>
        <p:nvSpPr>
          <p:cNvPr id="75778"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mn-ea"/>
              </a:rPr>
              <a:t>三、BIM工程综合管理平台</a:t>
            </a:r>
            <a:endParaRPr lang="zh-CN" altLang="en-US" sz="2400" dirty="0">
              <a:solidFill>
                <a:schemeClr val="bg1"/>
              </a:solidFill>
              <a:latin typeface="微软雅黑" panose="020B0503020204020204" charset="-122"/>
              <a:ea typeface="微软雅黑" panose="020B0503020204020204" charset="-122"/>
            </a:endParaRPr>
          </a:p>
        </p:txBody>
      </p:sp>
      <p:sp>
        <p:nvSpPr>
          <p:cNvPr id="2" name="圆角矩形 1"/>
          <p:cNvSpPr/>
          <p:nvPr/>
        </p:nvSpPr>
        <p:spPr>
          <a:xfrm>
            <a:off x="1423670" y="2095500"/>
            <a:ext cx="464820" cy="203200"/>
          </a:xfrm>
          <a:prstGeom prst="roundRect">
            <a:avLst/>
          </a:prstGeom>
          <a:solidFill>
            <a:srgbClr val="11C1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58900" y="2108835"/>
            <a:ext cx="563880" cy="245110"/>
          </a:xfrm>
          <a:prstGeom prst="rect">
            <a:avLst/>
          </a:prstGeom>
          <a:noFill/>
        </p:spPr>
        <p:txBody>
          <a:bodyPr wrap="none" rtlCol="0">
            <a:spAutoFit/>
          </a:bodyPr>
          <a:lstStyle/>
          <a:p>
            <a:r>
              <a:rPr lang="zh-CN" altLang="en-US" sz="1000">
                <a:solidFill>
                  <a:srgbClr val="E5FFFF"/>
                </a:solidFill>
                <a:latin typeface="黑体" panose="02010609060101010101" pitchFamily="49" charset="-122"/>
                <a:ea typeface="黑体" panose="02010609060101010101" pitchFamily="49" charset="-122"/>
              </a:rPr>
              <a:t>李金宇</a:t>
            </a:r>
          </a:p>
        </p:txBody>
      </p:sp>
      <p:sp>
        <p:nvSpPr>
          <p:cNvPr id="8" name="文本框 7"/>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3.2.3 M/S端服务端—手机APP端</a:t>
            </a:r>
          </a:p>
        </p:txBody>
      </p:sp>
      <p:sp>
        <p:nvSpPr>
          <p:cNvPr id="4" name="文本框 3"/>
          <p:cNvSpPr txBox="1"/>
          <p:nvPr/>
        </p:nvSpPr>
        <p:spPr>
          <a:xfrm>
            <a:off x="3810" y="6449695"/>
            <a:ext cx="12184380" cy="299085"/>
          </a:xfrm>
          <a:prstGeom prst="rect">
            <a:avLst/>
          </a:prstGeom>
          <a:noFill/>
        </p:spPr>
        <p:txBody>
          <a:bodyPr wrap="non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350" dirty="0">
                <a:latin typeface="黑体" panose="02010609060101010101" pitchFamily="49" charset="-122"/>
                <a:ea typeface="黑体" panose="02010609060101010101" pitchFamily="49" charset="-122"/>
                <a:cs typeface="黑体" panose="02010609060101010101" pitchFamily="49" charset="-122"/>
                <a:sym typeface="+mn-ea"/>
              </a:rPr>
              <a:t>MS</a:t>
            </a:r>
            <a:r>
              <a:rPr lang="zh-CN" altLang="en-US" sz="1350" dirty="0">
                <a:latin typeface="黑体" panose="02010609060101010101" pitchFamily="49" charset="-122"/>
                <a:ea typeface="黑体" panose="02010609060101010101" pitchFamily="49" charset="-122"/>
                <a:cs typeface="黑体" panose="02010609060101010101" pitchFamily="49" charset="-122"/>
                <a:sym typeface="+mn-ea"/>
              </a:rPr>
              <a:t>端，即移动客户端，充分发挥移动设备的灵活性，为一线人员开展派工单确认、质量及安全巡检等工作提供便利。这个现在已经有手机客户端和平板客户端。</a:t>
            </a: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0" name="圆角矩形 8"/>
          <p:cNvSpPr/>
          <p:nvPr/>
        </p:nvSpPr>
        <p:spPr>
          <a:xfrm>
            <a:off x="4735195" y="2315845"/>
            <a:ext cx="6477000" cy="528955"/>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90" name="矩形 40"/>
          <p:cNvSpPr/>
          <p:nvPr/>
        </p:nvSpPr>
        <p:spPr>
          <a:xfrm>
            <a:off x="5134610" y="2353945"/>
            <a:ext cx="5842635" cy="420370"/>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一、</a:t>
            </a:r>
            <a:r>
              <a:rPr lang="en-US" altLang="zh-CN" sz="2135" dirty="0">
                <a:solidFill>
                  <a:schemeClr val="bg1"/>
                </a:solidFill>
                <a:latin typeface="微软雅黑" panose="020B0503020204020204" charset="-122"/>
                <a:ea typeface="微软雅黑" panose="020B0503020204020204" charset="-122"/>
              </a:rPr>
              <a:t>BIM</a:t>
            </a:r>
            <a:r>
              <a:rPr lang="zh-CN" altLang="en-US" sz="2135" dirty="0">
                <a:solidFill>
                  <a:schemeClr val="bg1"/>
                </a:solidFill>
                <a:latin typeface="微软雅黑" panose="020B0503020204020204" charset="-122"/>
                <a:ea typeface="微软雅黑" panose="020B0503020204020204" charset="-122"/>
              </a:rPr>
              <a:t>在地铁施工中的现状及需求</a:t>
            </a:r>
          </a:p>
        </p:txBody>
      </p:sp>
      <p:sp>
        <p:nvSpPr>
          <p:cNvPr id="54273" name="Text Box 10"/>
          <p:cNvSpPr txBox="1"/>
          <p:nvPr/>
        </p:nvSpPr>
        <p:spPr>
          <a:xfrm>
            <a:off x="243417" y="552451"/>
            <a:ext cx="5655733" cy="1322070"/>
          </a:xfrm>
          <a:prstGeom prst="rect">
            <a:avLst/>
          </a:prstGeom>
          <a:noFill/>
          <a:ln w="9525">
            <a:noFill/>
          </a:ln>
        </p:spPr>
        <p:txBody>
          <a:bodyPr anchor="t">
            <a:spAutoFit/>
          </a:bodyPr>
          <a:lstStyle/>
          <a:p>
            <a:pPr latinLnBrk="1"/>
            <a:r>
              <a:rPr lang="en-US" altLang="ko-KR" sz="8000" b="1" dirty="0">
                <a:solidFill>
                  <a:srgbClr val="5F5F5F"/>
                </a:solidFill>
                <a:latin typeface="Times New Roman" panose="02020603050405020304" pitchFamily="18" charset="0"/>
                <a:ea typeface="Malgun Gothic" panose="020B0503020000020004" pitchFamily="34" charset="-127"/>
              </a:rPr>
              <a:t>Contents</a:t>
            </a:r>
          </a:p>
        </p:txBody>
      </p:sp>
      <p:sp>
        <p:nvSpPr>
          <p:cNvPr id="54274" name="TextBox 1"/>
          <p:cNvSpPr txBox="1"/>
          <p:nvPr/>
        </p:nvSpPr>
        <p:spPr>
          <a:xfrm>
            <a:off x="243417" y="88900"/>
            <a:ext cx="2220383" cy="501650"/>
          </a:xfrm>
          <a:prstGeom prst="rect">
            <a:avLst/>
          </a:prstGeom>
          <a:noFill/>
          <a:ln w="9525">
            <a:noFill/>
          </a:ln>
        </p:spPr>
        <p:txBody>
          <a:bodyPr anchor="t">
            <a:spAutoFit/>
          </a:bodyPr>
          <a:lstStyle/>
          <a:p>
            <a:r>
              <a:rPr lang="zh-CN" altLang="en-US" sz="2665" dirty="0">
                <a:solidFill>
                  <a:schemeClr val="bg1"/>
                </a:solidFill>
                <a:latin typeface="微软雅黑" panose="020B0503020204020204" charset="-122"/>
                <a:ea typeface="微软雅黑" panose="020B0503020204020204" charset="-122"/>
              </a:rPr>
              <a:t>目 录</a:t>
            </a:r>
          </a:p>
        </p:txBody>
      </p:sp>
      <p:pic>
        <p:nvPicPr>
          <p:cNvPr id="54275"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83" y="2950633"/>
            <a:ext cx="3835400" cy="3090333"/>
          </a:xfrm>
          <a:prstGeom prst="rect">
            <a:avLst/>
          </a:prstGeom>
          <a:noFill/>
          <a:ln w="9525">
            <a:noFill/>
          </a:ln>
        </p:spPr>
      </p:pic>
      <p:grpSp>
        <p:nvGrpSpPr>
          <p:cNvPr id="54276" name="组合 3"/>
          <p:cNvGrpSpPr/>
          <p:nvPr/>
        </p:nvGrpSpPr>
        <p:grpSpPr>
          <a:xfrm>
            <a:off x="4734984" y="3041651"/>
            <a:ext cx="6477000" cy="527049"/>
            <a:chOff x="5117539" y="1255093"/>
            <a:chExt cx="2520000" cy="396000"/>
          </a:xfrm>
        </p:grpSpPr>
        <p:sp>
          <p:nvSpPr>
            <p:cNvPr id="54277" name="圆角矩形 4"/>
            <p:cNvSpPr/>
            <p:nvPr/>
          </p:nvSpPr>
          <p:spPr>
            <a:xfrm>
              <a:off x="5117539" y="1255093"/>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78" name="矩形 5"/>
            <p:cNvSpPr/>
            <p:nvPr/>
          </p:nvSpPr>
          <p:spPr>
            <a:xfrm>
              <a:off x="5315009" y="1283697"/>
              <a:ext cx="2125060" cy="315846"/>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二、BIM技术应用标准体系的构建</a:t>
              </a:r>
            </a:p>
          </p:txBody>
        </p:sp>
      </p:grpSp>
      <p:grpSp>
        <p:nvGrpSpPr>
          <p:cNvPr id="54282" name="组合 10"/>
          <p:cNvGrpSpPr/>
          <p:nvPr/>
        </p:nvGrpSpPr>
        <p:grpSpPr>
          <a:xfrm>
            <a:off x="4734984" y="3793067"/>
            <a:ext cx="6477000" cy="529167"/>
            <a:chOff x="5117538" y="1744548"/>
            <a:chExt cx="2520000" cy="396000"/>
          </a:xfrm>
        </p:grpSpPr>
        <p:sp>
          <p:nvSpPr>
            <p:cNvPr id="54283" name="圆角矩形 11"/>
            <p:cNvSpPr/>
            <p:nvPr/>
          </p:nvSpPr>
          <p:spPr>
            <a:xfrm>
              <a:off x="5117538" y="1744548"/>
              <a:ext cx="2520000" cy="396000"/>
            </a:xfrm>
            <a:prstGeom prst="roundRect">
              <a:avLst>
                <a:gd name="adj" fmla="val 11926"/>
              </a:avLst>
            </a:prstGeom>
            <a:gradFill rotWithShape="1">
              <a:gsLst>
                <a:gs pos="0">
                  <a:srgbClr val="A6A6A6"/>
                </a:gs>
                <a:gs pos="100000">
                  <a:srgbClr val="404040"/>
                </a:gs>
              </a:gsLst>
              <a:lin ang="2700000" scaled="1"/>
              <a:tileRect/>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84" name="矩形 12"/>
            <p:cNvSpPr/>
            <p:nvPr/>
          </p:nvSpPr>
          <p:spPr>
            <a:xfrm>
              <a:off x="5315008" y="1773060"/>
              <a:ext cx="2070530" cy="314582"/>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三、BIM工程综合管理平台</a:t>
              </a:r>
            </a:p>
          </p:txBody>
        </p:sp>
      </p:grpSp>
      <p:grpSp>
        <p:nvGrpSpPr>
          <p:cNvPr id="54285" name="组合 13"/>
          <p:cNvGrpSpPr/>
          <p:nvPr/>
        </p:nvGrpSpPr>
        <p:grpSpPr>
          <a:xfrm>
            <a:off x="4734349" y="4546600"/>
            <a:ext cx="6477000" cy="524933"/>
            <a:chOff x="5117538" y="2234003"/>
            <a:chExt cx="2520000" cy="396000"/>
          </a:xfrm>
        </p:grpSpPr>
        <p:sp>
          <p:nvSpPr>
            <p:cNvPr id="54286" name="圆角矩形 14"/>
            <p:cNvSpPr/>
            <p:nvPr/>
          </p:nvSpPr>
          <p:spPr>
            <a:xfrm>
              <a:off x="5117538" y="2234003"/>
              <a:ext cx="2520000" cy="396000"/>
            </a:xfrm>
            <a:prstGeom prst="roundRect">
              <a:avLst>
                <a:gd name="adj" fmla="val 11926"/>
              </a:avLst>
            </a:prstGeom>
            <a:gradFill rotWithShape="1">
              <a:gsLst>
                <a:gs pos="68000">
                  <a:srgbClr val="BE0011">
                    <a:alpha val="100000"/>
                  </a:srgbClr>
                </a:gs>
                <a:gs pos="0">
                  <a:srgbClr val="DB001C"/>
                </a:gs>
                <a:gs pos="100000">
                  <a:srgbClr val="A00006"/>
                </a:gs>
              </a:gsLst>
              <a:lin ang="5400000" scaled="1"/>
            </a:gradFill>
            <a:ln w="25400" cap="flat" cmpd="sng">
              <a:solidFill>
                <a:schemeClr val="bg1"/>
              </a:solidFill>
              <a:prstDash val="solid"/>
              <a:round/>
              <a:headEnd type="none" w="med" len="med"/>
              <a:tailEnd type="none" w="med" len="med"/>
            </a:ln>
            <a:effectLst>
              <a:outerShdw dist="28398" dir="3806096" algn="ctr" rotWithShape="0">
                <a:schemeClr val="tx1">
                  <a:alpha val="50000"/>
                </a:schemeClr>
              </a:outerShdw>
            </a:effectLst>
          </p:spPr>
          <p:txBody>
            <a:bodyPr anchor="ctr"/>
            <a:lstStyle/>
            <a:p>
              <a:pPr algn="ctr"/>
              <a:endParaRPr lang="zh-CN" altLang="en-US" sz="2135" dirty="0">
                <a:latin typeface="微软雅黑" panose="020B0503020204020204" charset="-122"/>
                <a:ea typeface="微软雅黑" panose="020B0503020204020204" charset="-122"/>
              </a:endParaRPr>
            </a:p>
          </p:txBody>
        </p:sp>
        <p:sp>
          <p:nvSpPr>
            <p:cNvPr id="54287" name="矩形 15"/>
            <p:cNvSpPr/>
            <p:nvPr/>
          </p:nvSpPr>
          <p:spPr>
            <a:xfrm>
              <a:off x="5315008" y="2262653"/>
              <a:ext cx="2070530" cy="317119"/>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135" dirty="0">
                  <a:solidFill>
                    <a:schemeClr val="bg1"/>
                  </a:solidFill>
                  <a:latin typeface="微软雅黑" panose="020B0503020204020204" charset="-122"/>
                  <a:ea typeface="微软雅黑" panose="020B0503020204020204" charset="-122"/>
                </a:rPr>
                <a:t>四、BIM应用策划实例</a:t>
              </a:r>
            </a:p>
          </p:txBody>
        </p:sp>
      </p:gr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300567" y="99484"/>
            <a:ext cx="4461933"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rPr>
              <a:t>四、BIM应用策划实例</a:t>
            </a:r>
          </a:p>
        </p:txBody>
      </p:sp>
      <p:grpSp>
        <p:nvGrpSpPr>
          <p:cNvPr id="103426" name="组合 20"/>
          <p:cNvGrpSpPr/>
          <p:nvPr/>
        </p:nvGrpSpPr>
        <p:grpSpPr>
          <a:xfrm>
            <a:off x="299720" y="875454"/>
            <a:ext cx="11943927" cy="4533900"/>
            <a:chOff x="226" y="2552"/>
            <a:chExt cx="14106" cy="5355"/>
          </a:xfrm>
        </p:grpSpPr>
        <p:pic>
          <p:nvPicPr>
            <p:cNvPr id="103427" name="图片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3" y="3188"/>
              <a:ext cx="9374" cy="4719"/>
            </a:xfrm>
            <a:prstGeom prst="rect">
              <a:avLst/>
            </a:prstGeom>
            <a:noFill/>
            <a:ln w="9525">
              <a:noFill/>
            </a:ln>
          </p:spPr>
        </p:pic>
        <p:sp>
          <p:nvSpPr>
            <p:cNvPr id="20" name="下箭头标注 19"/>
            <p:cNvSpPr/>
            <p:nvPr/>
          </p:nvSpPr>
          <p:spPr>
            <a:xfrm>
              <a:off x="4452" y="7105"/>
              <a:ext cx="1132" cy="540"/>
            </a:xfrm>
            <a:prstGeom prst="downArrowCallout">
              <a:avLst>
                <a:gd name="adj1" fmla="val 0"/>
                <a:gd name="adj2" fmla="val 7505"/>
                <a:gd name="adj3" fmla="val 25000"/>
                <a:gd name="adj4" fmla="val 323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项目地</a:t>
              </a:r>
            </a:p>
          </p:txBody>
        </p:sp>
        <p:pic>
          <p:nvPicPr>
            <p:cNvPr id="103429"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 y="3322"/>
              <a:ext cx="3140" cy="1935"/>
            </a:xfrm>
            <a:prstGeom prst="rect">
              <a:avLst/>
            </a:prstGeom>
            <a:noFill/>
            <a:ln w="9525">
              <a:noFill/>
            </a:ln>
          </p:spPr>
        </p:pic>
        <p:sp>
          <p:nvSpPr>
            <p:cNvPr id="22" name="五角星 21"/>
            <p:cNvSpPr/>
            <p:nvPr/>
          </p:nvSpPr>
          <p:spPr>
            <a:xfrm>
              <a:off x="1172" y="3317"/>
              <a:ext cx="165" cy="13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黑体" panose="02010609060101010101" pitchFamily="49" charset="-122"/>
                <a:ea typeface="黑体" panose="02010609060101010101" pitchFamily="49" charset="-122"/>
                <a:cs typeface="+mn-cs"/>
              </a:endParaRPr>
            </a:p>
          </p:txBody>
        </p:sp>
        <p:sp>
          <p:nvSpPr>
            <p:cNvPr id="23" name="任意多边形 22"/>
            <p:cNvSpPr/>
            <p:nvPr/>
          </p:nvSpPr>
          <p:spPr>
            <a:xfrm>
              <a:off x="4205" y="4587"/>
              <a:ext cx="7032" cy="2757"/>
            </a:xfrm>
            <a:custGeom>
              <a:avLst/>
              <a:gdLst>
                <a:gd name="connsiteX0" fmla="*/ 0 w 4465320"/>
                <a:gd name="connsiteY0" fmla="*/ 0 h 1750639"/>
                <a:gd name="connsiteX1" fmla="*/ 975360 w 4465320"/>
                <a:gd name="connsiteY1" fmla="*/ 617220 h 1750639"/>
                <a:gd name="connsiteX2" fmla="*/ 1409700 w 4465320"/>
                <a:gd name="connsiteY2" fmla="*/ 1028700 h 1750639"/>
                <a:gd name="connsiteX3" fmla="*/ 1920240 w 4465320"/>
                <a:gd name="connsiteY3" fmla="*/ 1264920 h 1750639"/>
                <a:gd name="connsiteX4" fmla="*/ 2240280 w 4465320"/>
                <a:gd name="connsiteY4" fmla="*/ 1356360 h 1750639"/>
                <a:gd name="connsiteX5" fmla="*/ 2567940 w 4465320"/>
                <a:gd name="connsiteY5" fmla="*/ 1569720 h 1750639"/>
                <a:gd name="connsiteX6" fmla="*/ 3375660 w 4465320"/>
                <a:gd name="connsiteY6" fmla="*/ 1737360 h 1750639"/>
                <a:gd name="connsiteX7" fmla="*/ 4465320 w 4465320"/>
                <a:gd name="connsiteY7" fmla="*/ 1203960 h 175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5320" h="1750639">
                  <a:moveTo>
                    <a:pt x="0" y="0"/>
                  </a:moveTo>
                  <a:cubicBezTo>
                    <a:pt x="370205" y="222885"/>
                    <a:pt x="740410" y="445770"/>
                    <a:pt x="975360" y="617220"/>
                  </a:cubicBezTo>
                  <a:cubicBezTo>
                    <a:pt x="1210310" y="788670"/>
                    <a:pt x="1252220" y="920750"/>
                    <a:pt x="1409700" y="1028700"/>
                  </a:cubicBezTo>
                  <a:cubicBezTo>
                    <a:pt x="1567180" y="1136650"/>
                    <a:pt x="1781810" y="1210310"/>
                    <a:pt x="1920240" y="1264920"/>
                  </a:cubicBezTo>
                  <a:cubicBezTo>
                    <a:pt x="2058670" y="1319530"/>
                    <a:pt x="2132330" y="1305560"/>
                    <a:pt x="2240280" y="1356360"/>
                  </a:cubicBezTo>
                  <a:cubicBezTo>
                    <a:pt x="2348230" y="1407160"/>
                    <a:pt x="2378710" y="1506220"/>
                    <a:pt x="2567940" y="1569720"/>
                  </a:cubicBezTo>
                  <a:cubicBezTo>
                    <a:pt x="2757170" y="1633220"/>
                    <a:pt x="3059430" y="1798320"/>
                    <a:pt x="3375660" y="1737360"/>
                  </a:cubicBezTo>
                  <a:cubicBezTo>
                    <a:pt x="3691890" y="1676400"/>
                    <a:pt x="4279900" y="1291590"/>
                    <a:pt x="4465320" y="1203960"/>
                  </a:cubicBezTo>
                </a:path>
              </a:pathLst>
            </a:custGeom>
            <a:no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黑体" panose="02010609060101010101" pitchFamily="49" charset="-122"/>
                <a:ea typeface="黑体" panose="02010609060101010101" pitchFamily="49" charset="-122"/>
                <a:cs typeface="+mn-cs"/>
              </a:endParaRPr>
            </a:p>
          </p:txBody>
        </p:sp>
        <p:sp>
          <p:nvSpPr>
            <p:cNvPr id="24" name="下箭头标注 23"/>
            <p:cNvSpPr/>
            <p:nvPr/>
          </p:nvSpPr>
          <p:spPr>
            <a:xfrm>
              <a:off x="4695" y="4587"/>
              <a:ext cx="890" cy="540"/>
            </a:xfrm>
            <a:prstGeom prst="downArrowCallout">
              <a:avLst>
                <a:gd name="adj1" fmla="val 0"/>
                <a:gd name="adj2" fmla="val 7505"/>
                <a:gd name="adj3" fmla="val 25000"/>
                <a:gd name="adj4" fmla="val 32364"/>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海口涌</a:t>
              </a:r>
            </a:p>
          </p:txBody>
        </p:sp>
        <p:sp>
          <p:nvSpPr>
            <p:cNvPr id="25" name="任意多边形 24"/>
            <p:cNvSpPr/>
            <p:nvPr/>
          </p:nvSpPr>
          <p:spPr>
            <a:xfrm>
              <a:off x="5742" y="3807"/>
              <a:ext cx="6815" cy="1692"/>
            </a:xfrm>
            <a:custGeom>
              <a:avLst/>
              <a:gdLst>
                <a:gd name="connsiteX0" fmla="*/ 0 w 4328160"/>
                <a:gd name="connsiteY0" fmla="*/ 1074434 h 1074434"/>
                <a:gd name="connsiteX1" fmla="*/ 1493520 w 4328160"/>
                <a:gd name="connsiteY1" fmla="*/ 266714 h 1074434"/>
                <a:gd name="connsiteX2" fmla="*/ 1661160 w 4328160"/>
                <a:gd name="connsiteY2" fmla="*/ 205754 h 1074434"/>
                <a:gd name="connsiteX3" fmla="*/ 2125980 w 4328160"/>
                <a:gd name="connsiteY3" fmla="*/ 121934 h 1074434"/>
                <a:gd name="connsiteX4" fmla="*/ 2278380 w 4328160"/>
                <a:gd name="connsiteY4" fmla="*/ 14 h 1074434"/>
                <a:gd name="connsiteX5" fmla="*/ 2766060 w 4328160"/>
                <a:gd name="connsiteY5" fmla="*/ 114314 h 1074434"/>
                <a:gd name="connsiteX6" fmla="*/ 3147060 w 4328160"/>
                <a:gd name="connsiteY6" fmla="*/ 190514 h 1074434"/>
                <a:gd name="connsiteX7" fmla="*/ 3444240 w 4328160"/>
                <a:gd name="connsiteY7" fmla="*/ 411494 h 1074434"/>
                <a:gd name="connsiteX8" fmla="*/ 3810000 w 4328160"/>
                <a:gd name="connsiteY8" fmla="*/ 624854 h 1074434"/>
                <a:gd name="connsiteX9" fmla="*/ 4328160 w 4328160"/>
                <a:gd name="connsiteY9" fmla="*/ 853454 h 107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8160" h="1074434">
                  <a:moveTo>
                    <a:pt x="0" y="1074434"/>
                  </a:moveTo>
                  <a:lnTo>
                    <a:pt x="1493520" y="266714"/>
                  </a:lnTo>
                  <a:cubicBezTo>
                    <a:pt x="1770380" y="121934"/>
                    <a:pt x="1555750" y="229884"/>
                    <a:pt x="1661160" y="205754"/>
                  </a:cubicBezTo>
                  <a:cubicBezTo>
                    <a:pt x="1766570" y="181624"/>
                    <a:pt x="2023110" y="156224"/>
                    <a:pt x="2125980" y="121934"/>
                  </a:cubicBezTo>
                  <a:cubicBezTo>
                    <a:pt x="2228850" y="87644"/>
                    <a:pt x="2171700" y="1284"/>
                    <a:pt x="2278380" y="14"/>
                  </a:cubicBezTo>
                  <a:cubicBezTo>
                    <a:pt x="2385060" y="-1256"/>
                    <a:pt x="2621280" y="82564"/>
                    <a:pt x="2766060" y="114314"/>
                  </a:cubicBezTo>
                  <a:cubicBezTo>
                    <a:pt x="2910840" y="146064"/>
                    <a:pt x="3034030" y="140984"/>
                    <a:pt x="3147060" y="190514"/>
                  </a:cubicBezTo>
                  <a:cubicBezTo>
                    <a:pt x="3260090" y="240044"/>
                    <a:pt x="3333750" y="339104"/>
                    <a:pt x="3444240" y="411494"/>
                  </a:cubicBezTo>
                  <a:cubicBezTo>
                    <a:pt x="3554730" y="483884"/>
                    <a:pt x="3662680" y="551194"/>
                    <a:pt x="3810000" y="624854"/>
                  </a:cubicBezTo>
                  <a:cubicBezTo>
                    <a:pt x="3957320" y="698514"/>
                    <a:pt x="4260850" y="815354"/>
                    <a:pt x="4328160" y="853454"/>
                  </a:cubicBezTo>
                </a:path>
              </a:pathLst>
            </a:custGeom>
            <a:noFill/>
            <a:ln w="38100">
              <a:solidFill>
                <a:srgbClr val="F4902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黑体" panose="02010609060101010101" pitchFamily="49" charset="-122"/>
                <a:ea typeface="黑体" panose="02010609060101010101" pitchFamily="49" charset="-122"/>
                <a:cs typeface="+mn-cs"/>
              </a:endParaRPr>
            </a:p>
          </p:txBody>
        </p:sp>
        <p:sp>
          <p:nvSpPr>
            <p:cNvPr id="26" name="下箭头标注 25"/>
            <p:cNvSpPr/>
            <p:nvPr/>
          </p:nvSpPr>
          <p:spPr>
            <a:xfrm>
              <a:off x="7722" y="3637"/>
              <a:ext cx="890" cy="540"/>
            </a:xfrm>
            <a:prstGeom prst="downArrowCallout">
              <a:avLst>
                <a:gd name="adj1" fmla="val 0"/>
                <a:gd name="adj2" fmla="val 7505"/>
                <a:gd name="adj3" fmla="val 25000"/>
                <a:gd name="adj4" fmla="val 32364"/>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煤涌</a:t>
              </a:r>
            </a:p>
          </p:txBody>
        </p:sp>
        <p:sp>
          <p:nvSpPr>
            <p:cNvPr id="27" name="任意多边形 26"/>
            <p:cNvSpPr/>
            <p:nvPr/>
          </p:nvSpPr>
          <p:spPr>
            <a:xfrm>
              <a:off x="6592" y="3400"/>
              <a:ext cx="6722" cy="4020"/>
            </a:xfrm>
            <a:custGeom>
              <a:avLst/>
              <a:gdLst>
                <a:gd name="connsiteX0" fmla="*/ 0 w 4268266"/>
                <a:gd name="connsiteY0" fmla="*/ 2552700 h 2552700"/>
                <a:gd name="connsiteX1" fmla="*/ 381000 w 4268266"/>
                <a:gd name="connsiteY1" fmla="*/ 2438400 h 2552700"/>
                <a:gd name="connsiteX2" fmla="*/ 487680 w 4268266"/>
                <a:gd name="connsiteY2" fmla="*/ 2308860 h 2552700"/>
                <a:gd name="connsiteX3" fmla="*/ 769620 w 4268266"/>
                <a:gd name="connsiteY3" fmla="*/ 2202180 h 2552700"/>
                <a:gd name="connsiteX4" fmla="*/ 853440 w 4268266"/>
                <a:gd name="connsiteY4" fmla="*/ 2095500 h 2552700"/>
                <a:gd name="connsiteX5" fmla="*/ 1318260 w 4268266"/>
                <a:gd name="connsiteY5" fmla="*/ 1783080 h 2552700"/>
                <a:gd name="connsiteX6" fmla="*/ 2392680 w 4268266"/>
                <a:gd name="connsiteY6" fmla="*/ 1120140 h 2552700"/>
                <a:gd name="connsiteX7" fmla="*/ 3230880 w 4268266"/>
                <a:gd name="connsiteY7" fmla="*/ 609600 h 2552700"/>
                <a:gd name="connsiteX8" fmla="*/ 3703320 w 4268266"/>
                <a:gd name="connsiteY8" fmla="*/ 396240 h 2552700"/>
                <a:gd name="connsiteX9" fmla="*/ 3870960 w 4268266"/>
                <a:gd name="connsiteY9" fmla="*/ 327660 h 2552700"/>
                <a:gd name="connsiteX10" fmla="*/ 4122420 w 4268266"/>
                <a:gd name="connsiteY10" fmla="*/ 228600 h 2552700"/>
                <a:gd name="connsiteX11" fmla="*/ 4267200 w 4268266"/>
                <a:gd name="connsiteY11" fmla="*/ 114300 h 2552700"/>
                <a:gd name="connsiteX12" fmla="*/ 4198620 w 4268266"/>
                <a:gd name="connsiteY12" fmla="*/ 0 h 25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68266" h="2552700">
                  <a:moveTo>
                    <a:pt x="0" y="2552700"/>
                  </a:moveTo>
                  <a:cubicBezTo>
                    <a:pt x="149860" y="2515870"/>
                    <a:pt x="299720" y="2479040"/>
                    <a:pt x="381000" y="2438400"/>
                  </a:cubicBezTo>
                  <a:cubicBezTo>
                    <a:pt x="462280" y="2397760"/>
                    <a:pt x="422910" y="2348230"/>
                    <a:pt x="487680" y="2308860"/>
                  </a:cubicBezTo>
                  <a:cubicBezTo>
                    <a:pt x="552450" y="2269490"/>
                    <a:pt x="708660" y="2237740"/>
                    <a:pt x="769620" y="2202180"/>
                  </a:cubicBezTo>
                  <a:cubicBezTo>
                    <a:pt x="830580" y="2166620"/>
                    <a:pt x="762000" y="2165350"/>
                    <a:pt x="853440" y="2095500"/>
                  </a:cubicBezTo>
                  <a:cubicBezTo>
                    <a:pt x="944880" y="2025650"/>
                    <a:pt x="1061720" y="1945640"/>
                    <a:pt x="1318260" y="1783080"/>
                  </a:cubicBezTo>
                  <a:cubicBezTo>
                    <a:pt x="1574800" y="1620520"/>
                    <a:pt x="2392680" y="1120140"/>
                    <a:pt x="2392680" y="1120140"/>
                  </a:cubicBezTo>
                  <a:cubicBezTo>
                    <a:pt x="2711450" y="924560"/>
                    <a:pt x="3012440" y="730250"/>
                    <a:pt x="3230880" y="609600"/>
                  </a:cubicBezTo>
                  <a:cubicBezTo>
                    <a:pt x="3449320" y="488950"/>
                    <a:pt x="3596640" y="443230"/>
                    <a:pt x="3703320" y="396240"/>
                  </a:cubicBezTo>
                  <a:cubicBezTo>
                    <a:pt x="3810000" y="349250"/>
                    <a:pt x="3870960" y="327660"/>
                    <a:pt x="3870960" y="327660"/>
                  </a:cubicBezTo>
                  <a:cubicBezTo>
                    <a:pt x="3940810" y="299720"/>
                    <a:pt x="4056380" y="264160"/>
                    <a:pt x="4122420" y="228600"/>
                  </a:cubicBezTo>
                  <a:cubicBezTo>
                    <a:pt x="4188460" y="193040"/>
                    <a:pt x="4254500" y="152400"/>
                    <a:pt x="4267200" y="114300"/>
                  </a:cubicBezTo>
                  <a:cubicBezTo>
                    <a:pt x="4279900" y="76200"/>
                    <a:pt x="4174490" y="20320"/>
                    <a:pt x="4198620" y="0"/>
                  </a:cubicBezTo>
                </a:path>
              </a:pathLst>
            </a:custGeom>
            <a:ln>
              <a:prstDash val="sysDot"/>
            </a:ln>
          </p:spPr>
          <p:style>
            <a:lnRef idx="2">
              <a:schemeClr val="dk1"/>
            </a:lnRef>
            <a:fillRef idx="0">
              <a:schemeClr val="dk1"/>
            </a:fillRef>
            <a:effectRef idx="1">
              <a:schemeClr val="dk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28" name="下箭头标注 27"/>
            <p:cNvSpPr/>
            <p:nvPr/>
          </p:nvSpPr>
          <p:spPr>
            <a:xfrm>
              <a:off x="8835" y="5292"/>
              <a:ext cx="890" cy="537"/>
            </a:xfrm>
            <a:prstGeom prst="downArrowCallout">
              <a:avLst>
                <a:gd name="adj1" fmla="val 0"/>
                <a:gd name="adj2" fmla="val 7505"/>
                <a:gd name="adj3" fmla="val 25000"/>
                <a:gd name="adj4" fmla="val 32364"/>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广海路</a:t>
              </a:r>
            </a:p>
          </p:txBody>
        </p:sp>
        <p:sp>
          <p:nvSpPr>
            <p:cNvPr id="29" name="任意多边形 28"/>
            <p:cNvSpPr/>
            <p:nvPr/>
          </p:nvSpPr>
          <p:spPr>
            <a:xfrm>
              <a:off x="6787" y="3340"/>
              <a:ext cx="2217" cy="2640"/>
            </a:xfrm>
            <a:custGeom>
              <a:avLst/>
              <a:gdLst>
                <a:gd name="connsiteX0" fmla="*/ 1408092 w 1408092"/>
                <a:gd name="connsiteY0" fmla="*/ 1676400 h 1676400"/>
                <a:gd name="connsiteX1" fmla="*/ 851832 w 1408092"/>
                <a:gd name="connsiteY1" fmla="*/ 1120140 h 1676400"/>
                <a:gd name="connsiteX2" fmla="*/ 333672 w 1408092"/>
                <a:gd name="connsiteY2" fmla="*/ 655320 h 1676400"/>
                <a:gd name="connsiteX3" fmla="*/ 28872 w 1408092"/>
                <a:gd name="connsiteY3" fmla="*/ 419100 h 1676400"/>
                <a:gd name="connsiteX4" fmla="*/ 21252 w 1408092"/>
                <a:gd name="connsiteY4" fmla="*/ 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8092" h="1676400">
                  <a:moveTo>
                    <a:pt x="1408092" y="1676400"/>
                  </a:moveTo>
                  <a:cubicBezTo>
                    <a:pt x="1219497" y="1483360"/>
                    <a:pt x="1030902" y="1290320"/>
                    <a:pt x="851832" y="1120140"/>
                  </a:cubicBezTo>
                  <a:cubicBezTo>
                    <a:pt x="672762" y="949960"/>
                    <a:pt x="470832" y="772160"/>
                    <a:pt x="333672" y="655320"/>
                  </a:cubicBezTo>
                  <a:cubicBezTo>
                    <a:pt x="196512" y="538480"/>
                    <a:pt x="80942" y="528320"/>
                    <a:pt x="28872" y="419100"/>
                  </a:cubicBezTo>
                  <a:cubicBezTo>
                    <a:pt x="-23198" y="309880"/>
                    <a:pt x="8552" y="81280"/>
                    <a:pt x="21252" y="0"/>
                  </a:cubicBezTo>
                </a:path>
              </a:pathLst>
            </a:cu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黑体" panose="02010609060101010101" pitchFamily="49" charset="-122"/>
                <a:ea typeface="黑体" panose="02010609060101010101" pitchFamily="49" charset="-122"/>
                <a:cs typeface="+mn-cs"/>
              </a:endParaRPr>
            </a:p>
          </p:txBody>
        </p:sp>
        <p:sp>
          <p:nvSpPr>
            <p:cNvPr id="30" name="下箭头标注 29"/>
            <p:cNvSpPr/>
            <p:nvPr/>
          </p:nvSpPr>
          <p:spPr>
            <a:xfrm>
              <a:off x="6882" y="3885"/>
              <a:ext cx="890" cy="540"/>
            </a:xfrm>
            <a:prstGeom prst="downArrowCallout">
              <a:avLst>
                <a:gd name="adj1" fmla="val 0"/>
                <a:gd name="adj2" fmla="val 7505"/>
                <a:gd name="adj3" fmla="val 25000"/>
                <a:gd name="adj4" fmla="val 32364"/>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凤凰路</a:t>
              </a:r>
            </a:p>
          </p:txBody>
        </p:sp>
        <p:grpSp>
          <p:nvGrpSpPr>
            <p:cNvPr id="103439" name="组合 30"/>
            <p:cNvGrpSpPr/>
            <p:nvPr/>
          </p:nvGrpSpPr>
          <p:grpSpPr>
            <a:xfrm>
              <a:off x="6450" y="4595"/>
              <a:ext cx="2422" cy="1507"/>
              <a:chOff x="4137531" y="1985963"/>
              <a:chExt cx="1539369" cy="957262"/>
            </a:xfrm>
          </p:grpSpPr>
          <p:sp>
            <p:nvSpPr>
              <p:cNvPr id="32" name="任意多边形 31"/>
              <p:cNvSpPr/>
              <p:nvPr/>
            </p:nvSpPr>
            <p:spPr>
              <a:xfrm>
                <a:off x="5076825" y="2424113"/>
                <a:ext cx="600075" cy="519112"/>
              </a:xfrm>
              <a:custGeom>
                <a:avLst/>
                <a:gdLst>
                  <a:gd name="connsiteX0" fmla="*/ 600075 w 600075"/>
                  <a:gd name="connsiteY0" fmla="*/ 519112 h 519112"/>
                  <a:gd name="connsiteX1" fmla="*/ 0 w 600075"/>
                  <a:gd name="connsiteY1" fmla="*/ 0 h 519112"/>
                </a:gdLst>
                <a:ahLst/>
                <a:cxnLst>
                  <a:cxn ang="0">
                    <a:pos x="connsiteX0" y="connsiteY0"/>
                  </a:cxn>
                  <a:cxn ang="0">
                    <a:pos x="connsiteX1" y="connsiteY1"/>
                  </a:cxn>
                </a:cxnLst>
                <a:rect l="l" t="t" r="r" b="b"/>
                <a:pathLst>
                  <a:path w="600075" h="519112">
                    <a:moveTo>
                      <a:pt x="600075" y="519112"/>
                    </a:moveTo>
                    <a:cubicBezTo>
                      <a:pt x="321468" y="292099"/>
                      <a:pt x="42862" y="65087"/>
                      <a:pt x="0" y="0"/>
                    </a:cubicBezTo>
                  </a:path>
                </a:pathLst>
              </a:custGeom>
              <a:noFill/>
              <a:ln>
                <a:solidFill>
                  <a:schemeClr val="tx1">
                    <a:lumMod val="85000"/>
                    <a:lumOff val="1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1">
                    <a:ln>
                      <a:solidFill>
                        <a:prstClr val="black"/>
                      </a:solidFill>
                      <a:prstDash val="sysDot"/>
                    </a:ln>
                    <a:solidFill>
                      <a:prstClr val="white"/>
                    </a:solidFill>
                    <a:effectLst/>
                    <a:uLnTx/>
                    <a:uFillTx/>
                    <a:latin typeface="黑体" panose="02010609060101010101" pitchFamily="49" charset="-122"/>
                    <a:ea typeface="黑体" panose="02010609060101010101" pitchFamily="49" charset="-122"/>
                    <a:cs typeface="+mn-cs"/>
                  </a:rPr>
                  <a:t> </a:t>
                </a:r>
              </a:p>
            </p:txBody>
          </p:sp>
          <p:sp>
            <p:nvSpPr>
              <p:cNvPr id="33" name="任意多边形 32"/>
              <p:cNvSpPr/>
              <p:nvPr/>
            </p:nvSpPr>
            <p:spPr>
              <a:xfrm>
                <a:off x="4520388" y="2424113"/>
                <a:ext cx="570312" cy="323850"/>
              </a:xfrm>
              <a:custGeom>
                <a:avLst/>
                <a:gdLst>
                  <a:gd name="connsiteX0" fmla="*/ 571500 w 571500"/>
                  <a:gd name="connsiteY0" fmla="*/ 0 h 323850"/>
                  <a:gd name="connsiteX1" fmla="*/ 0 w 571500"/>
                  <a:gd name="connsiteY1" fmla="*/ 323850 h 323850"/>
                </a:gdLst>
                <a:ahLst/>
                <a:cxnLst>
                  <a:cxn ang="0">
                    <a:pos x="connsiteX0" y="connsiteY0"/>
                  </a:cxn>
                  <a:cxn ang="0">
                    <a:pos x="connsiteX1" y="connsiteY1"/>
                  </a:cxn>
                </a:cxnLst>
                <a:rect l="l" t="t" r="r" b="b"/>
                <a:pathLst>
                  <a:path w="571500" h="323850">
                    <a:moveTo>
                      <a:pt x="571500" y="0"/>
                    </a:moveTo>
                    <a:lnTo>
                      <a:pt x="0" y="323850"/>
                    </a:lnTo>
                  </a:path>
                </a:pathLst>
              </a:custGeom>
              <a:noFill/>
              <a:ln>
                <a:solidFill>
                  <a:schemeClr val="tx1">
                    <a:lumMod val="85000"/>
                    <a:lumOff val="1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黑体" panose="02010609060101010101" pitchFamily="49" charset="-122"/>
                  <a:ea typeface="黑体" panose="02010609060101010101" pitchFamily="49" charset="-122"/>
                  <a:cs typeface="+mn-cs"/>
                </a:endParaRPr>
              </a:p>
            </p:txBody>
          </p:sp>
          <p:sp>
            <p:nvSpPr>
              <p:cNvPr id="34" name="任意多边形 33"/>
              <p:cNvSpPr/>
              <p:nvPr/>
            </p:nvSpPr>
            <p:spPr>
              <a:xfrm>
                <a:off x="4137531" y="2381251"/>
                <a:ext cx="390799" cy="366712"/>
              </a:xfrm>
              <a:custGeom>
                <a:avLst/>
                <a:gdLst>
                  <a:gd name="connsiteX0" fmla="*/ 390525 w 390525"/>
                  <a:gd name="connsiteY0" fmla="*/ 366713 h 366713"/>
                  <a:gd name="connsiteX1" fmla="*/ 0 w 390525"/>
                  <a:gd name="connsiteY1" fmla="*/ 0 h 366713"/>
                </a:gdLst>
                <a:ahLst/>
                <a:cxnLst>
                  <a:cxn ang="0">
                    <a:pos x="connsiteX0" y="connsiteY0"/>
                  </a:cxn>
                  <a:cxn ang="0">
                    <a:pos x="connsiteX1" y="connsiteY1"/>
                  </a:cxn>
                </a:cxnLst>
                <a:rect l="l" t="t" r="r" b="b"/>
                <a:pathLst>
                  <a:path w="390525" h="366713">
                    <a:moveTo>
                      <a:pt x="390525" y="366713"/>
                    </a:moveTo>
                    <a:cubicBezTo>
                      <a:pt x="224234" y="219075"/>
                      <a:pt x="57944" y="71437"/>
                      <a:pt x="0" y="0"/>
                    </a:cubicBezTo>
                  </a:path>
                </a:pathLst>
              </a:custGeom>
              <a:noFill/>
              <a:ln>
                <a:solidFill>
                  <a:schemeClr val="tx1">
                    <a:lumMod val="85000"/>
                    <a:lumOff val="1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黑体" panose="02010609060101010101" pitchFamily="49" charset="-122"/>
                  <a:ea typeface="黑体" panose="02010609060101010101" pitchFamily="49" charset="-122"/>
                  <a:cs typeface="+mn-cs"/>
                </a:endParaRPr>
              </a:p>
            </p:txBody>
          </p:sp>
          <p:sp>
            <p:nvSpPr>
              <p:cNvPr id="35" name="任意多边形 34"/>
              <p:cNvSpPr/>
              <p:nvPr/>
            </p:nvSpPr>
            <p:spPr>
              <a:xfrm>
                <a:off x="4143885" y="1985963"/>
                <a:ext cx="665630" cy="395288"/>
              </a:xfrm>
              <a:custGeom>
                <a:avLst/>
                <a:gdLst>
                  <a:gd name="connsiteX0" fmla="*/ 0 w 666750"/>
                  <a:gd name="connsiteY0" fmla="*/ 395287 h 395287"/>
                  <a:gd name="connsiteX1" fmla="*/ 666750 w 666750"/>
                  <a:gd name="connsiteY1" fmla="*/ 0 h 395287"/>
                  <a:gd name="connsiteX2" fmla="*/ 666750 w 666750"/>
                  <a:gd name="connsiteY2" fmla="*/ 0 h 395287"/>
                </a:gdLst>
                <a:ahLst/>
                <a:cxnLst>
                  <a:cxn ang="0">
                    <a:pos x="connsiteX0" y="connsiteY0"/>
                  </a:cxn>
                  <a:cxn ang="0">
                    <a:pos x="connsiteX1" y="connsiteY1"/>
                  </a:cxn>
                  <a:cxn ang="0">
                    <a:pos x="connsiteX2" y="connsiteY2"/>
                  </a:cxn>
                </a:cxnLst>
                <a:rect l="l" t="t" r="r" b="b"/>
                <a:pathLst>
                  <a:path w="666750" h="395287">
                    <a:moveTo>
                      <a:pt x="0" y="395287"/>
                    </a:moveTo>
                    <a:lnTo>
                      <a:pt x="666750" y="0"/>
                    </a:lnTo>
                    <a:lnTo>
                      <a:pt x="666750" y="0"/>
                    </a:lnTo>
                  </a:path>
                </a:pathLst>
              </a:custGeom>
              <a:noFill/>
              <a:ln>
                <a:solidFill>
                  <a:schemeClr val="tx1">
                    <a:lumMod val="85000"/>
                    <a:lumOff val="1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黑体" panose="02010609060101010101" pitchFamily="49" charset="-122"/>
                  <a:ea typeface="黑体" panose="02010609060101010101" pitchFamily="49" charset="-122"/>
                  <a:cs typeface="+mn-cs"/>
                </a:endParaRPr>
              </a:p>
            </p:txBody>
          </p:sp>
        </p:grpSp>
        <p:sp>
          <p:nvSpPr>
            <p:cNvPr id="37" name="立方体 36"/>
            <p:cNvSpPr/>
            <p:nvPr/>
          </p:nvSpPr>
          <p:spPr>
            <a:xfrm rot="603231">
              <a:off x="6174" y="5429"/>
              <a:ext cx="520" cy="294"/>
            </a:xfrm>
            <a:prstGeom prst="cube">
              <a:avLst>
                <a:gd name="adj" fmla="val 65401"/>
              </a:avLst>
            </a:prstGeom>
            <a:scene3d>
              <a:camera prst="isometricLeftDown"/>
              <a:lightRig rig="threePt" dir="tl"/>
            </a:scene3d>
            <a:sp3d prstMaterial="plastic">
              <a:bevelT w="0" h="0"/>
            </a:sp3d>
          </p:spPr>
          <p:style>
            <a:lnRef idx="0">
              <a:schemeClr val="accent5"/>
            </a:lnRef>
            <a:fillRef idx="3">
              <a:schemeClr val="accent5"/>
            </a:fillRef>
            <a:effectRef idx="3">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sp>
          <p:nvSpPr>
            <p:cNvPr id="38" name="下箭头标注 37"/>
            <p:cNvSpPr/>
            <p:nvPr/>
          </p:nvSpPr>
          <p:spPr>
            <a:xfrm>
              <a:off x="5755" y="4985"/>
              <a:ext cx="1340" cy="535"/>
            </a:xfrm>
            <a:prstGeom prst="downArrowCallout">
              <a:avLst>
                <a:gd name="adj1" fmla="val 0"/>
                <a:gd name="adj2" fmla="val 7505"/>
                <a:gd name="adj3" fmla="val 25000"/>
                <a:gd name="adj4" fmla="val 323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钢筋加工场</a:t>
              </a:r>
            </a:p>
          </p:txBody>
        </p:sp>
        <p:sp>
          <p:nvSpPr>
            <p:cNvPr id="39" name="下箭头标注 38"/>
            <p:cNvSpPr/>
            <p:nvPr/>
          </p:nvSpPr>
          <p:spPr>
            <a:xfrm>
              <a:off x="9595" y="4585"/>
              <a:ext cx="1097" cy="632"/>
            </a:xfrm>
            <a:prstGeom prst="downArrowCallout">
              <a:avLst>
                <a:gd name="adj1" fmla="val 0"/>
                <a:gd name="adj2" fmla="val 8609"/>
                <a:gd name="adj3" fmla="val 25000"/>
                <a:gd name="adj4" fmla="val 56821"/>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广海路方向</a:t>
              </a:r>
            </a:p>
          </p:txBody>
        </p:sp>
        <p:sp>
          <p:nvSpPr>
            <p:cNvPr id="40" name="下箭头标注 39"/>
            <p:cNvSpPr/>
            <p:nvPr/>
          </p:nvSpPr>
          <p:spPr>
            <a:xfrm>
              <a:off x="11632" y="3482"/>
              <a:ext cx="1187" cy="402"/>
            </a:xfrm>
            <a:prstGeom prst="downArrowCallout">
              <a:avLst>
                <a:gd name="adj1" fmla="val 0"/>
                <a:gd name="adj2" fmla="val 8609"/>
                <a:gd name="adj3" fmla="val 25000"/>
                <a:gd name="adj4" fmla="val 56821"/>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石井水泥厂</a:t>
              </a:r>
            </a:p>
          </p:txBody>
        </p:sp>
        <p:sp>
          <p:nvSpPr>
            <p:cNvPr id="41" name="下箭头标注 40"/>
            <p:cNvSpPr/>
            <p:nvPr/>
          </p:nvSpPr>
          <p:spPr>
            <a:xfrm>
              <a:off x="7472" y="5795"/>
              <a:ext cx="955" cy="365"/>
            </a:xfrm>
            <a:prstGeom prst="downArrowCallout">
              <a:avLst>
                <a:gd name="adj1" fmla="val 0"/>
                <a:gd name="adj2" fmla="val 8609"/>
                <a:gd name="adj3" fmla="val 25000"/>
                <a:gd name="adj4" fmla="val 4170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石门水厂</a:t>
              </a:r>
            </a:p>
          </p:txBody>
        </p:sp>
        <p:sp>
          <p:nvSpPr>
            <p:cNvPr id="42" name="下箭头标注 41"/>
            <p:cNvSpPr/>
            <p:nvPr/>
          </p:nvSpPr>
          <p:spPr>
            <a:xfrm>
              <a:off x="6025" y="6605"/>
              <a:ext cx="955" cy="365"/>
            </a:xfrm>
            <a:prstGeom prst="downArrowCallout">
              <a:avLst>
                <a:gd name="adj1" fmla="val 0"/>
                <a:gd name="adj2" fmla="val 8609"/>
                <a:gd name="adj3" fmla="val 25000"/>
                <a:gd name="adj4" fmla="val 4478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物流园</a:t>
              </a:r>
            </a:p>
          </p:txBody>
        </p:sp>
        <p:sp>
          <p:nvSpPr>
            <p:cNvPr id="43" name="下箭头标注 42"/>
            <p:cNvSpPr/>
            <p:nvPr/>
          </p:nvSpPr>
          <p:spPr>
            <a:xfrm rot="16200000">
              <a:off x="5997" y="3575"/>
              <a:ext cx="1132" cy="395"/>
            </a:xfrm>
            <a:prstGeom prst="downArrowCallout">
              <a:avLst>
                <a:gd name="adj1" fmla="val 0"/>
                <a:gd name="adj2" fmla="val 8609"/>
                <a:gd name="adj3" fmla="val 25000"/>
                <a:gd name="adj4" fmla="val 45811"/>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vert="eaVert" lIns="96000" tIns="48000" rIns="96000" bIns="4800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1">
                  <a:ln>
                    <a:noFill/>
                  </a:ln>
                  <a:solidFill>
                    <a:prstClr val="black"/>
                  </a:solidFill>
                  <a:effectLst/>
                  <a:uLnTx/>
                  <a:uFillTx/>
                  <a:latin typeface="黑体" panose="02010609060101010101" pitchFamily="49" charset="-122"/>
                  <a:ea typeface="黑体" panose="02010609060101010101" pitchFamily="49" charset="-122"/>
                  <a:cs typeface="+mn-cs"/>
                </a:rPr>
                <a:t>凰岗大道方向</a:t>
              </a:r>
            </a:p>
          </p:txBody>
        </p:sp>
        <p:pic>
          <p:nvPicPr>
            <p:cNvPr id="103451" name="图片 4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22" y="3322"/>
              <a:ext cx="660" cy="390"/>
            </a:xfrm>
            <a:prstGeom prst="rect">
              <a:avLst/>
            </a:prstGeom>
            <a:noFill/>
            <a:ln w="9525">
              <a:noFill/>
            </a:ln>
          </p:spPr>
        </p:pic>
        <p:sp>
          <p:nvSpPr>
            <p:cNvPr id="2" name="圆角右箭头 1"/>
            <p:cNvSpPr/>
            <p:nvPr/>
          </p:nvSpPr>
          <p:spPr>
            <a:xfrm rot="19640031" flipV="1">
              <a:off x="8817" y="5410"/>
              <a:ext cx="1640" cy="242"/>
            </a:xfrm>
            <a:prstGeom prst="bentArrow">
              <a:avLst/>
            </a:prstGeom>
            <a:solidFill>
              <a:srgbClr val="F70D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 name="下箭头 2"/>
            <p:cNvSpPr/>
            <p:nvPr/>
          </p:nvSpPr>
          <p:spPr>
            <a:xfrm rot="158558" flipH="1" flipV="1">
              <a:off x="6775" y="3187"/>
              <a:ext cx="105" cy="762"/>
            </a:xfrm>
            <a:prstGeom prst="downArrow">
              <a:avLst/>
            </a:prstGeom>
            <a:solidFill>
              <a:srgbClr val="F70D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endParaRPr>
            </a:p>
          </p:txBody>
        </p:sp>
        <p:pic>
          <p:nvPicPr>
            <p:cNvPr id="103454" name="图片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5" y="5927"/>
              <a:ext cx="3150" cy="1980"/>
            </a:xfrm>
            <a:prstGeom prst="rect">
              <a:avLst/>
            </a:prstGeom>
            <a:noFill/>
            <a:ln w="9525">
              <a:noFill/>
            </a:ln>
          </p:spPr>
        </p:pic>
        <p:grpSp>
          <p:nvGrpSpPr>
            <p:cNvPr id="103455" name="组合 18"/>
            <p:cNvGrpSpPr/>
            <p:nvPr/>
          </p:nvGrpSpPr>
          <p:grpSpPr>
            <a:xfrm>
              <a:off x="227" y="5350"/>
              <a:ext cx="2390" cy="752"/>
              <a:chOff x="440" y="5250"/>
              <a:chExt cx="2390" cy="752"/>
            </a:xfrm>
          </p:grpSpPr>
          <p:sp>
            <p:nvSpPr>
              <p:cNvPr id="103456" name="矩形 6"/>
              <p:cNvSpPr/>
              <p:nvPr/>
            </p:nvSpPr>
            <p:spPr>
              <a:xfrm>
                <a:off x="440" y="5390"/>
                <a:ext cx="2390" cy="455"/>
              </a:xfrm>
              <a:prstGeom prst="rect">
                <a:avLst/>
              </a:prstGeom>
              <a:solidFill>
                <a:srgbClr val="0C2744"/>
              </a:solidFill>
              <a:ln w="12700">
                <a:noFill/>
              </a:ln>
            </p:spPr>
            <p:txBody>
              <a:bodyPr anchor="ctr"/>
              <a:lstStyle/>
              <a:p>
                <a:pPr algn="ctr" defTabSz="1285875">
                  <a:lnSpc>
                    <a:spcPct val="150000"/>
                  </a:lnSpc>
                </a:pPr>
                <a:endParaRPr lang="zh-CN" altLang="en-US" sz="1400" dirty="0">
                  <a:solidFill>
                    <a:srgbClr val="FFFFFF"/>
                  </a:solidFill>
                  <a:latin typeface="黑体" panose="02010609060101010101" pitchFamily="49" charset="-122"/>
                  <a:ea typeface="黑体" panose="02010609060101010101" pitchFamily="49" charset="-122"/>
                  <a:sym typeface="Arial" panose="020B0604020202020204" pitchFamily="34" charset="0"/>
                </a:endParaRPr>
              </a:p>
            </p:txBody>
          </p:sp>
          <p:sp>
            <p:nvSpPr>
              <p:cNvPr id="103457" name="直角三角形 8"/>
              <p:cNvSpPr/>
              <p:nvPr/>
            </p:nvSpPr>
            <p:spPr>
              <a:xfrm rot="10800000">
                <a:off x="440" y="5862"/>
                <a:ext cx="540" cy="140"/>
              </a:xfrm>
              <a:prstGeom prst="rtTriangle">
                <a:avLst/>
              </a:prstGeom>
              <a:solidFill>
                <a:srgbClr val="595959"/>
              </a:solidFill>
              <a:ln w="12700">
                <a:noFill/>
              </a:ln>
            </p:spPr>
            <p:txBody>
              <a:bodyPr anchor="ctr"/>
              <a:lstStyle/>
              <a:p>
                <a:pPr algn="ctr" defTabSz="1285875">
                  <a:lnSpc>
                    <a:spcPct val="150000"/>
                  </a:lnSpc>
                </a:pPr>
                <a:endParaRPr lang="zh-CN" altLang="en-US" sz="1400" dirty="0">
                  <a:solidFill>
                    <a:srgbClr val="FFFFFF"/>
                  </a:solidFill>
                  <a:latin typeface="黑体" panose="02010609060101010101" pitchFamily="49" charset="-122"/>
                  <a:ea typeface="黑体" panose="02010609060101010101" pitchFamily="49" charset="-122"/>
                  <a:sym typeface="Arial" panose="020B0604020202020204" pitchFamily="34" charset="0"/>
                </a:endParaRPr>
              </a:p>
            </p:txBody>
          </p:sp>
          <p:sp>
            <p:nvSpPr>
              <p:cNvPr id="46" name="矩形 45"/>
              <p:cNvSpPr/>
              <p:nvPr/>
            </p:nvSpPr>
            <p:spPr>
              <a:xfrm>
                <a:off x="462" y="5250"/>
                <a:ext cx="2322" cy="598"/>
              </a:xfrm>
              <a:prstGeom prst="rect">
                <a:avLst/>
              </a:prstGeom>
            </p:spPr>
            <p:txBody>
              <a:bodyPr>
                <a:spAutoFit/>
              </a:bodyPr>
              <a:lstStyle/>
              <a:p>
                <a:pPr marL="0" marR="0" lvl="0" indent="0" algn="l" defTabSz="914400" rtl="0" eaLnBrk="1" fontAlgn="base" latinLnBrk="0" hangingPunct="1">
                  <a:lnSpc>
                    <a:spcPct val="150000"/>
                  </a:lnSpc>
                  <a:spcBef>
                    <a:spcPct val="20000"/>
                  </a:spcBef>
                  <a:spcAft>
                    <a:spcPct val="0"/>
                  </a:spcAft>
                  <a:buClr>
                    <a:schemeClr val="tx2"/>
                  </a:buClr>
                  <a:buSzPct val="60000"/>
                  <a:buFontTx/>
                  <a:buNone/>
                  <a:defRPr/>
                </a:pPr>
                <a:r>
                  <a:rPr kumimoji="0" lang="zh-CN" altLang="en-US" b="0" i="0" u="none" strike="noStrike" kern="1200" cap="none" spc="0" normalizeH="0" baseline="0" noProof="1">
                    <a:ln w="0"/>
                    <a:solidFill>
                      <a:schemeClr val="bg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HelveticaNeue LT 43 LightEx" panose="02000400000000000000" charset="0"/>
                  </a:rPr>
                  <a:t>车辆段段址情况</a:t>
                </a:r>
              </a:p>
            </p:txBody>
          </p:sp>
        </p:grpSp>
        <p:grpSp>
          <p:nvGrpSpPr>
            <p:cNvPr id="103459" name="组合 17"/>
            <p:cNvGrpSpPr/>
            <p:nvPr/>
          </p:nvGrpSpPr>
          <p:grpSpPr>
            <a:xfrm>
              <a:off x="226" y="2712"/>
              <a:ext cx="2795" cy="770"/>
              <a:chOff x="392" y="2637"/>
              <a:chExt cx="2795" cy="770"/>
            </a:xfrm>
          </p:grpSpPr>
          <p:sp>
            <p:nvSpPr>
              <p:cNvPr id="103460" name="矩形 9"/>
              <p:cNvSpPr/>
              <p:nvPr/>
            </p:nvSpPr>
            <p:spPr>
              <a:xfrm>
                <a:off x="417" y="2782"/>
                <a:ext cx="2390" cy="455"/>
              </a:xfrm>
              <a:prstGeom prst="rect">
                <a:avLst/>
              </a:prstGeom>
              <a:solidFill>
                <a:srgbClr val="0C2744"/>
              </a:solidFill>
              <a:ln w="12700">
                <a:noFill/>
              </a:ln>
            </p:spPr>
            <p:txBody>
              <a:bodyPr anchor="ctr"/>
              <a:lstStyle/>
              <a:p>
                <a:pPr algn="ctr" defTabSz="1285875">
                  <a:lnSpc>
                    <a:spcPct val="150000"/>
                  </a:lnSpc>
                </a:pPr>
                <a:endParaRPr lang="zh-CN" altLang="en-US" sz="1400" dirty="0">
                  <a:solidFill>
                    <a:srgbClr val="FFFFFF"/>
                  </a:solidFill>
                  <a:latin typeface="黑体" panose="02010609060101010101" pitchFamily="49" charset="-122"/>
                  <a:ea typeface="黑体" panose="02010609060101010101" pitchFamily="49" charset="-122"/>
                  <a:sym typeface="Arial" panose="020B0604020202020204" pitchFamily="34" charset="0"/>
                </a:endParaRPr>
              </a:p>
            </p:txBody>
          </p:sp>
          <p:sp>
            <p:nvSpPr>
              <p:cNvPr id="103461" name="直角三角形 10"/>
              <p:cNvSpPr/>
              <p:nvPr/>
            </p:nvSpPr>
            <p:spPr>
              <a:xfrm rot="10800000">
                <a:off x="392" y="3270"/>
                <a:ext cx="540" cy="137"/>
              </a:xfrm>
              <a:prstGeom prst="rtTriangle">
                <a:avLst/>
              </a:prstGeom>
              <a:solidFill>
                <a:srgbClr val="595959"/>
              </a:solidFill>
              <a:ln w="12700">
                <a:noFill/>
              </a:ln>
            </p:spPr>
            <p:txBody>
              <a:bodyPr anchor="ctr"/>
              <a:lstStyle/>
              <a:p>
                <a:pPr algn="ctr" defTabSz="1285875">
                  <a:lnSpc>
                    <a:spcPct val="150000"/>
                  </a:lnSpc>
                </a:pPr>
                <a:endParaRPr lang="zh-CN" altLang="en-US" sz="1400" dirty="0">
                  <a:solidFill>
                    <a:srgbClr val="FFFFFF"/>
                  </a:solidFill>
                  <a:latin typeface="黑体" panose="02010609060101010101" pitchFamily="49" charset="-122"/>
                  <a:ea typeface="黑体" panose="02010609060101010101" pitchFamily="49" charset="-122"/>
                  <a:sym typeface="Arial" panose="020B0604020202020204" pitchFamily="34" charset="0"/>
                </a:endParaRPr>
              </a:p>
            </p:txBody>
          </p:sp>
          <p:sp>
            <p:nvSpPr>
              <p:cNvPr id="47" name="矩形 46"/>
              <p:cNvSpPr/>
              <p:nvPr/>
            </p:nvSpPr>
            <p:spPr>
              <a:xfrm>
                <a:off x="865" y="2637"/>
                <a:ext cx="2322" cy="598"/>
              </a:xfrm>
              <a:prstGeom prst="rect">
                <a:avLst/>
              </a:prstGeom>
            </p:spPr>
            <p:txBody>
              <a:bodyPr>
                <a:spAutoFit/>
              </a:bodyPr>
              <a:lstStyle/>
              <a:p>
                <a:pPr marL="0" marR="0" lvl="0" indent="0" algn="l" defTabSz="914400" rtl="0" eaLnBrk="1" fontAlgn="base" latinLnBrk="0" hangingPunct="1">
                  <a:lnSpc>
                    <a:spcPct val="150000"/>
                  </a:lnSpc>
                  <a:spcBef>
                    <a:spcPct val="20000"/>
                  </a:spcBef>
                  <a:spcAft>
                    <a:spcPct val="0"/>
                  </a:spcAft>
                  <a:buClr>
                    <a:schemeClr val="tx2"/>
                  </a:buClr>
                  <a:buSzPct val="60000"/>
                  <a:buFontTx/>
                  <a:buNone/>
                  <a:defRPr/>
                </a:pPr>
                <a:r>
                  <a:rPr kumimoji="0" lang="zh-CN" altLang="en-US" b="0" i="0" u="none" strike="noStrike" kern="1200" cap="none" spc="0" normalizeH="0" baseline="0" noProof="1">
                    <a:ln w="0"/>
                    <a:solidFill>
                      <a:schemeClr val="bg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HelveticaNeue LT 43 LightEx" panose="02000400000000000000" charset="0"/>
                  </a:rPr>
                  <a:t>线路位置</a:t>
                </a:r>
              </a:p>
            </p:txBody>
          </p:sp>
        </p:grpSp>
        <p:grpSp>
          <p:nvGrpSpPr>
            <p:cNvPr id="103463" name="组合 15"/>
            <p:cNvGrpSpPr/>
            <p:nvPr/>
          </p:nvGrpSpPr>
          <p:grpSpPr>
            <a:xfrm>
              <a:off x="10784" y="2552"/>
              <a:ext cx="3548" cy="753"/>
              <a:chOff x="10652" y="2552"/>
              <a:chExt cx="3548" cy="753"/>
            </a:xfrm>
          </p:grpSpPr>
          <p:sp>
            <p:nvSpPr>
              <p:cNvPr id="103464" name="矩形 11"/>
              <p:cNvSpPr/>
              <p:nvPr/>
            </p:nvSpPr>
            <p:spPr>
              <a:xfrm flipH="1">
                <a:off x="10652" y="2682"/>
                <a:ext cx="3285" cy="487"/>
              </a:xfrm>
              <a:prstGeom prst="rect">
                <a:avLst/>
              </a:prstGeom>
              <a:solidFill>
                <a:srgbClr val="7F7F7F"/>
              </a:solidFill>
              <a:ln w="12700">
                <a:noFill/>
              </a:ln>
            </p:spPr>
            <p:txBody>
              <a:bodyPr anchor="ctr"/>
              <a:lstStyle/>
              <a:p>
                <a:pPr algn="ctr" defTabSz="1285875">
                  <a:lnSpc>
                    <a:spcPct val="150000"/>
                  </a:lnSpc>
                </a:pPr>
                <a:endParaRPr lang="zh-CN" altLang="en-US" sz="1400" dirty="0">
                  <a:solidFill>
                    <a:srgbClr val="FFFFFF"/>
                  </a:solidFill>
                  <a:latin typeface="黑体" panose="02010609060101010101" pitchFamily="49" charset="-122"/>
                  <a:ea typeface="黑体" panose="02010609060101010101" pitchFamily="49" charset="-122"/>
                  <a:sym typeface="Arial" panose="020B0604020202020204" pitchFamily="34" charset="0"/>
                </a:endParaRPr>
              </a:p>
            </p:txBody>
          </p:sp>
          <p:sp>
            <p:nvSpPr>
              <p:cNvPr id="103465" name="直角三角形 12"/>
              <p:cNvSpPr/>
              <p:nvPr/>
            </p:nvSpPr>
            <p:spPr>
              <a:xfrm rot="-10800000" flipH="1">
                <a:off x="13375" y="3165"/>
                <a:ext cx="542" cy="140"/>
              </a:xfrm>
              <a:prstGeom prst="rtTriangle">
                <a:avLst/>
              </a:prstGeom>
              <a:solidFill>
                <a:srgbClr val="595959"/>
              </a:solidFill>
              <a:ln w="12700">
                <a:noFill/>
              </a:ln>
            </p:spPr>
            <p:txBody>
              <a:bodyPr anchor="ctr"/>
              <a:lstStyle/>
              <a:p>
                <a:pPr algn="ctr" defTabSz="1285875">
                  <a:lnSpc>
                    <a:spcPct val="150000"/>
                  </a:lnSpc>
                </a:pPr>
                <a:endParaRPr lang="zh-CN" altLang="en-US" sz="1400" dirty="0">
                  <a:solidFill>
                    <a:srgbClr val="FFFFFF"/>
                  </a:solidFill>
                  <a:latin typeface="黑体" panose="02010609060101010101" pitchFamily="49" charset="-122"/>
                  <a:ea typeface="黑体" panose="02010609060101010101" pitchFamily="49" charset="-122"/>
                  <a:sym typeface="Arial" panose="020B0604020202020204" pitchFamily="34" charset="0"/>
                </a:endParaRPr>
              </a:p>
            </p:txBody>
          </p:sp>
          <p:sp>
            <p:nvSpPr>
              <p:cNvPr id="48" name="矩形 47"/>
              <p:cNvSpPr/>
              <p:nvPr/>
            </p:nvSpPr>
            <p:spPr>
              <a:xfrm>
                <a:off x="10915" y="2552"/>
                <a:ext cx="3285" cy="598"/>
              </a:xfrm>
              <a:prstGeom prst="rect">
                <a:avLst/>
              </a:prstGeom>
            </p:spPr>
            <p:txBody>
              <a:bodyPr>
                <a:spAutoFit/>
              </a:bodyPr>
              <a:lstStyle/>
              <a:p>
                <a:pPr marL="0" marR="0" lvl="0" indent="0" algn="l" defTabSz="914400" rtl="0" eaLnBrk="1" fontAlgn="base" latinLnBrk="0" hangingPunct="1">
                  <a:lnSpc>
                    <a:spcPct val="150000"/>
                  </a:lnSpc>
                  <a:spcBef>
                    <a:spcPct val="20000"/>
                  </a:spcBef>
                  <a:spcAft>
                    <a:spcPct val="0"/>
                  </a:spcAft>
                  <a:buClr>
                    <a:schemeClr val="tx2"/>
                  </a:buClr>
                  <a:buSzPct val="60000"/>
                  <a:buFontTx/>
                  <a:buNone/>
                  <a:defRPr/>
                </a:pPr>
                <a:r>
                  <a:rPr kumimoji="0" lang="zh-CN" altLang="en-US" b="0" i="0" u="none" strike="noStrike" kern="1200" cap="none" spc="0" normalizeH="0" baseline="0" noProof="1">
                    <a:ln w="0"/>
                    <a:solidFill>
                      <a:schemeClr val="bg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HelveticaNeue LT 43 LightEx" panose="02000400000000000000" charset="0"/>
                  </a:rPr>
                  <a:t>车辆段周边位置关系</a:t>
                </a:r>
              </a:p>
            </p:txBody>
          </p:sp>
        </p:grpSp>
      </p:grpSp>
      <p:grpSp>
        <p:nvGrpSpPr>
          <p:cNvPr id="103467" name="组合 13"/>
          <p:cNvGrpSpPr/>
          <p:nvPr/>
        </p:nvGrpSpPr>
        <p:grpSpPr>
          <a:xfrm>
            <a:off x="1301751" y="5410201"/>
            <a:ext cx="9936892" cy="1264073"/>
            <a:chOff x="1612" y="6105"/>
            <a:chExt cx="11735" cy="1493"/>
          </a:xfrm>
        </p:grpSpPr>
        <p:sp>
          <p:nvSpPr>
            <p:cNvPr id="4" name="文本框 3"/>
            <p:cNvSpPr txBox="1"/>
            <p:nvPr/>
          </p:nvSpPr>
          <p:spPr>
            <a:xfrm>
              <a:off x="1612" y="6105"/>
              <a:ext cx="8855" cy="544"/>
            </a:xfrm>
            <a:prstGeom prst="rect">
              <a:avLst/>
            </a:prstGeom>
            <a:noFill/>
          </p:spPr>
          <p:txBody>
            <a:bodyPr wrap="none" rtlCol="0" anchor="t">
              <a:spAutoFit/>
            </a:bodyPr>
            <a:lstStyle/>
            <a:p>
              <a:pPr marR="0" defTabSz="914400" eaLnBrk="0" hangingPunct="0">
                <a:buClrTx/>
                <a:buSzTx/>
                <a:buFontTx/>
              </a:pPr>
              <a:r>
                <a:rPr kumimoji="0" lang="zh-CN" altLang="en-US"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名    称：广州地铁</a:t>
              </a:r>
              <a:r>
                <a:rPr kumimoji="0" lang="en-US" altLang="zh-CN"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12</a:t>
              </a:r>
              <a:r>
                <a:rPr kumimoji="0" lang="zh-CN" altLang="en-US"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号线槎头车辆段钢筋集中加工场</a:t>
              </a:r>
            </a:p>
          </p:txBody>
        </p:sp>
        <p:sp>
          <p:nvSpPr>
            <p:cNvPr id="5" name="文本框 4"/>
            <p:cNvSpPr txBox="1"/>
            <p:nvPr/>
          </p:nvSpPr>
          <p:spPr>
            <a:xfrm>
              <a:off x="1612" y="6585"/>
              <a:ext cx="11735" cy="544"/>
            </a:xfrm>
            <a:prstGeom prst="rect">
              <a:avLst/>
            </a:prstGeom>
            <a:noFill/>
          </p:spPr>
          <p:txBody>
            <a:bodyPr wrap="none" rtlCol="0" anchor="t">
              <a:spAutoFit/>
            </a:bodyPr>
            <a:lstStyle/>
            <a:p>
              <a:pPr marR="0" defTabSz="914400" eaLnBrk="0" hangingPunct="0">
                <a:buClrTx/>
                <a:buSzTx/>
                <a:buFontTx/>
              </a:pPr>
              <a:r>
                <a:rPr kumimoji="0" lang="zh-CN" altLang="en-US"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位    置：槎头车辆段征地红线的西北角，临近煤涌和海口涌交叉地带。</a:t>
              </a:r>
            </a:p>
          </p:txBody>
        </p:sp>
        <p:sp>
          <p:nvSpPr>
            <p:cNvPr id="8" name="文本框 7"/>
            <p:cNvSpPr txBox="1"/>
            <p:nvPr/>
          </p:nvSpPr>
          <p:spPr>
            <a:xfrm>
              <a:off x="1612" y="7054"/>
              <a:ext cx="8495" cy="544"/>
            </a:xfrm>
            <a:prstGeom prst="rect">
              <a:avLst/>
            </a:prstGeom>
            <a:noFill/>
          </p:spPr>
          <p:txBody>
            <a:bodyPr wrap="none" rtlCol="0" anchor="t">
              <a:spAutoFit/>
            </a:bodyPr>
            <a:lstStyle/>
            <a:p>
              <a:pPr marR="0" defTabSz="914400" eaLnBrk="0" hangingPunct="0">
                <a:buClrTx/>
                <a:buSzTx/>
                <a:buFontTx/>
              </a:pPr>
              <a:r>
                <a:rPr kumimoji="0" lang="zh-CN" altLang="en-US"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建筑面积：长约</a:t>
              </a:r>
              <a:r>
                <a:rPr kumimoji="0" lang="en-US" altLang="zh-CN"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179m</a:t>
              </a:r>
              <a:r>
                <a:rPr kumimoji="0" lang="zh-CN" altLang="en-US"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、宽约</a:t>
              </a:r>
              <a:r>
                <a:rPr kumimoji="0" lang="en-US" altLang="zh-CN"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93m</a:t>
              </a:r>
              <a:r>
                <a:rPr kumimoji="0" lang="zh-CN" altLang="en-US"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，总占地面积</a:t>
              </a:r>
              <a:r>
                <a:rPr kumimoji="0" lang="en-US" altLang="zh-CN" sz="2400" kern="1200" cap="none" spc="0" normalizeH="0" baseline="0" noProof="1">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15640㎡</a:t>
              </a:r>
            </a:p>
          </p:txBody>
        </p:sp>
      </p:grpSp>
      <p:sp>
        <p:nvSpPr>
          <p:cNvPr id="7" name="文本框 6"/>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4.1 </a:t>
            </a:r>
            <a:r>
              <a:rPr lang="zh-CN" alt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钢筋集中加工厂概况</a:t>
            </a:r>
          </a:p>
        </p:txBody>
      </p:sp>
      <p:sp>
        <p:nvSpPr>
          <p:cNvPr id="9" name="椭圆 8"/>
          <p:cNvSpPr/>
          <p:nvPr/>
        </p:nvSpPr>
        <p:spPr>
          <a:xfrm>
            <a:off x="4787265" y="2526030"/>
            <a:ext cx="1537970" cy="1537970"/>
          </a:xfrm>
          <a:prstGeom prst="ellipse">
            <a:avLst/>
          </a:prstGeom>
          <a:noFill/>
          <a:ln w="412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4.2 钢筋加工场BIM施工流程</a:t>
            </a: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5957" y="874604"/>
            <a:ext cx="4551677" cy="2800771"/>
          </a:xfrm>
          <a:prstGeom prst="rect">
            <a:avLst/>
          </a:prstGeom>
          <a:ln>
            <a:noFill/>
          </a:ln>
          <a:effectLst>
            <a:softEdge rad="112500"/>
          </a:effectLst>
        </p:spPr>
      </p:pic>
      <p:sp>
        <p:nvSpPr>
          <p:cNvPr id="16" name="右箭头标注 15"/>
          <p:cNvSpPr/>
          <p:nvPr/>
        </p:nvSpPr>
        <p:spPr>
          <a:xfrm>
            <a:off x="988484" y="4040717"/>
            <a:ext cx="679451" cy="2300817"/>
          </a:xfrm>
          <a:prstGeom prst="rightArrowCallout">
            <a:avLst/>
          </a:prstGeom>
          <a:gradFill>
            <a:gsLst>
              <a:gs pos="0">
                <a:srgbClr val="012D86"/>
              </a:gs>
              <a:gs pos="100000">
                <a:srgbClr val="0E2557"/>
              </a:gs>
            </a:gsLst>
            <a:lin ang="5400000" scaled="0"/>
          </a:gradFill>
        </p:spPr>
        <p:style>
          <a:lnRef idx="3">
            <a:schemeClr val="lt1"/>
          </a:lnRef>
          <a:fillRef idx="1">
            <a:schemeClr val="accent5"/>
          </a:fillRef>
          <a:effectRef idx="1">
            <a:schemeClr val="accent5"/>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sym typeface="+mn-ea"/>
              </a:rPr>
              <a:t>进度计划</a:t>
            </a:r>
          </a:p>
        </p:txBody>
      </p:sp>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93671" y="4041112"/>
            <a:ext cx="9234059" cy="2525560"/>
          </a:xfrm>
          <a:prstGeom prst="roundRect">
            <a:avLst>
              <a:gd name="adj" fmla="val 8594"/>
            </a:avLst>
          </a:prstGeom>
          <a:solidFill>
            <a:srgbClr val="FFFFFF">
              <a:shade val="85000"/>
            </a:srgbClr>
          </a:solidFill>
          <a:ln>
            <a:noFill/>
          </a:ln>
          <a:effectLst/>
        </p:spPr>
      </p:pic>
      <p:sp>
        <p:nvSpPr>
          <p:cNvPr id="4" name="TextBox 6"/>
          <p:cNvSpPr txBox="1"/>
          <p:nvPr/>
        </p:nvSpPr>
        <p:spPr>
          <a:xfrm>
            <a:off x="300567" y="99484"/>
            <a:ext cx="4461933"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四、BIM应用策划实例</a:t>
            </a:r>
            <a:endParaRPr lang="zh-CN" altLang="en-US" sz="2400" dirty="0">
              <a:solidFill>
                <a:schemeClr val="bg1"/>
              </a:solidFill>
              <a:latin typeface="微软雅黑" panose="020B0503020204020204" charset="-122"/>
              <a:ea typeface="微软雅黑" panose="020B0503020204020204" charset="-122"/>
            </a:endParaRPr>
          </a:p>
        </p:txBody>
      </p:sp>
      <p:sp>
        <p:nvSpPr>
          <p:cNvPr id="18" name="矩形 17"/>
          <p:cNvSpPr/>
          <p:nvPr/>
        </p:nvSpPr>
        <p:spPr>
          <a:xfrm>
            <a:off x="5875867" y="1248833"/>
            <a:ext cx="503767" cy="2300817"/>
          </a:xfrm>
          <a:prstGeom prst="rect">
            <a:avLst/>
          </a:prstGeom>
          <a:solidFill>
            <a:srgbClr val="009040"/>
          </a:soli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按模施工</a:t>
            </a:r>
          </a:p>
        </p:txBody>
      </p:sp>
      <p:sp>
        <p:nvSpPr>
          <p:cNvPr id="19" name="右箭头标注 18"/>
          <p:cNvSpPr/>
          <p:nvPr/>
        </p:nvSpPr>
        <p:spPr>
          <a:xfrm>
            <a:off x="5221817" y="1248833"/>
            <a:ext cx="692151" cy="2300817"/>
          </a:xfrm>
          <a:prstGeom prst="rightArrowCallout">
            <a:avLst/>
          </a:prstGeom>
          <a:solidFill>
            <a:srgbClr val="00B050"/>
          </a:soli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测量放线</a:t>
            </a:r>
          </a:p>
        </p:txBody>
      </p:sp>
      <p:sp>
        <p:nvSpPr>
          <p:cNvPr id="20" name="右箭头标注 19"/>
          <p:cNvSpPr/>
          <p:nvPr/>
        </p:nvSpPr>
        <p:spPr>
          <a:xfrm>
            <a:off x="4597400" y="1248833"/>
            <a:ext cx="692151" cy="2300817"/>
          </a:xfrm>
          <a:prstGeom prst="rightArrowCallout">
            <a:avLst/>
          </a:prstGeom>
          <a:solidFill>
            <a:srgbClr val="50C23A"/>
          </a:soli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下料生产</a:t>
            </a:r>
          </a:p>
        </p:txBody>
      </p:sp>
      <p:sp>
        <p:nvSpPr>
          <p:cNvPr id="21" name="右箭头标注 20"/>
          <p:cNvSpPr/>
          <p:nvPr/>
        </p:nvSpPr>
        <p:spPr>
          <a:xfrm>
            <a:off x="3943351" y="1248833"/>
            <a:ext cx="692151" cy="2300817"/>
          </a:xfrm>
          <a:prstGeom prst="rightArrowCallout">
            <a:avLst/>
          </a:prstGeom>
          <a:solidFill>
            <a:srgbClr val="50D065"/>
          </a:soli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优化方案</a:t>
            </a:r>
          </a:p>
        </p:txBody>
      </p:sp>
      <p:sp>
        <p:nvSpPr>
          <p:cNvPr id="14" name="右箭头标注 13"/>
          <p:cNvSpPr/>
          <p:nvPr/>
        </p:nvSpPr>
        <p:spPr>
          <a:xfrm>
            <a:off x="3304117" y="1248833"/>
            <a:ext cx="692151" cy="2300817"/>
          </a:xfrm>
          <a:prstGeom prst="rightArrowCallout">
            <a:avLst/>
          </a:prstGeom>
          <a:solidFill>
            <a:srgbClr val="20DC36"/>
          </a:soli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BIM</a:t>
            </a: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建模</a:t>
            </a:r>
          </a:p>
        </p:txBody>
      </p:sp>
      <p:sp>
        <p:nvSpPr>
          <p:cNvPr id="15" name="右箭头标注 14"/>
          <p:cNvSpPr/>
          <p:nvPr/>
        </p:nvSpPr>
        <p:spPr>
          <a:xfrm>
            <a:off x="2650067" y="1248833"/>
            <a:ext cx="692151" cy="2300817"/>
          </a:xfrm>
          <a:prstGeom prst="rightArrowCallout">
            <a:avLst/>
          </a:prstGeom>
          <a:solidFill>
            <a:srgbClr val="44E12F"/>
          </a:soli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设计出图</a:t>
            </a:r>
          </a:p>
        </p:txBody>
      </p:sp>
      <p:sp>
        <p:nvSpPr>
          <p:cNvPr id="12" name="右箭头标注 11"/>
          <p:cNvSpPr/>
          <p:nvPr/>
        </p:nvSpPr>
        <p:spPr>
          <a:xfrm>
            <a:off x="2023533" y="1248833"/>
            <a:ext cx="694267" cy="2300817"/>
          </a:xfrm>
          <a:prstGeom prst="rightArrowCallout">
            <a:avLst/>
          </a:prstGeom>
          <a:solidFill>
            <a:srgbClr val="62DF31"/>
          </a:soli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前期调查</a:t>
            </a:r>
          </a:p>
        </p:txBody>
      </p:sp>
      <p:sp>
        <p:nvSpPr>
          <p:cNvPr id="30" name="右箭头标注 29"/>
          <p:cNvSpPr/>
          <p:nvPr/>
        </p:nvSpPr>
        <p:spPr>
          <a:xfrm>
            <a:off x="988484" y="1248833"/>
            <a:ext cx="692151" cy="2300817"/>
          </a:xfrm>
          <a:prstGeom prst="rightArrowCallout">
            <a:avLst/>
          </a:prstGeom>
          <a:gradFill>
            <a:gsLst>
              <a:gs pos="0">
                <a:srgbClr val="012D86"/>
              </a:gs>
              <a:gs pos="100000">
                <a:srgbClr val="0E2557"/>
              </a:gs>
            </a:gsLst>
            <a:lin ang="5400000" scaled="0"/>
          </a:gradFill>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135"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cs"/>
              </a:rPr>
              <a:t>施工流程</a:t>
            </a: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65040" y="954405"/>
            <a:ext cx="7244715" cy="1755775"/>
          </a:xfrm>
          <a:prstGeom prst="rect">
            <a:avLst/>
          </a:prstGeom>
        </p:spPr>
        <p:txBody>
          <a:bodyPr wrap="square">
            <a:spAutoFit/>
          </a:bodyPr>
          <a:lstStyle/>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 钢筋加工场面积</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5742㎡</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，长</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99m</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宽</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58m</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 大棚采用型钢，钢桁架及彩钢瓦搭建，大棚高度</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12m</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 设置</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4</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台</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10T</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龙门吊（跨度</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28m</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 中间设置两条</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6m</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宽通道供车辆通行。</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 钢筋加工场分为钢筋笼加工区、棒材加工区、线材加工区。</a:t>
            </a:r>
          </a:p>
        </p:txBody>
      </p:sp>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2704" y="1257239"/>
            <a:ext cx="4420569" cy="2673376"/>
          </a:xfrm>
          <a:prstGeom prst="roundRect">
            <a:avLst>
              <a:gd name="adj" fmla="val 8594"/>
            </a:avLst>
          </a:prstGeom>
          <a:solidFill>
            <a:srgbClr val="FFFFFF">
              <a:shade val="85000"/>
            </a:srgbClr>
          </a:solidFill>
          <a:ln>
            <a:noFill/>
          </a:ln>
          <a:effectLst>
            <a:reflection blurRad="50800" stA="36000" endA="300" endPos="31000" dir="5400000" sy="-100000" algn="bl" rotWithShape="0"/>
          </a:effectLst>
        </p:spPr>
      </p:pic>
      <p:grpSp>
        <p:nvGrpSpPr>
          <p:cNvPr id="107524" name="组合 5"/>
          <p:cNvGrpSpPr/>
          <p:nvPr/>
        </p:nvGrpSpPr>
        <p:grpSpPr>
          <a:xfrm>
            <a:off x="785284" y="4618567"/>
            <a:ext cx="3915833" cy="841164"/>
            <a:chOff x="928" y="5455"/>
            <a:chExt cx="4625" cy="993"/>
          </a:xfrm>
        </p:grpSpPr>
        <p:sp>
          <p:nvSpPr>
            <p:cNvPr id="4" name="右箭头 3"/>
            <p:cNvSpPr/>
            <p:nvPr/>
          </p:nvSpPr>
          <p:spPr>
            <a:xfrm>
              <a:off x="928" y="5455"/>
              <a:ext cx="4305" cy="993"/>
            </a:xfrm>
            <a:prstGeom prst="rightArrow">
              <a:avLst/>
            </a:prstGeom>
            <a:gradFill>
              <a:gsLst>
                <a:gs pos="0">
                  <a:srgbClr val="012D86"/>
                </a:gs>
                <a:gs pos="100000">
                  <a:srgbClr val="0E255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lt1"/>
                </a:solidFill>
                <a:effectLst/>
                <a:uLnTx/>
                <a:uFillTx/>
                <a:latin typeface="+mn-lt"/>
                <a:ea typeface="+mn-ea"/>
                <a:cs typeface="+mn-cs"/>
              </a:endParaRPr>
            </a:p>
          </p:txBody>
        </p:sp>
        <p:sp>
          <p:nvSpPr>
            <p:cNvPr id="7" name="矩形 6"/>
            <p:cNvSpPr/>
            <p:nvPr/>
          </p:nvSpPr>
          <p:spPr>
            <a:xfrm>
              <a:off x="961" y="5550"/>
              <a:ext cx="4592" cy="617"/>
            </a:xfrm>
            <a:prstGeom prst="rect">
              <a:avLst/>
            </a:prstGeom>
          </p:spPr>
          <p:txBody>
            <a:bodyPr wrap="square">
              <a:spAutoFit/>
              <a:scene3d>
                <a:camera prst="orthographicFront"/>
                <a:lightRig rig="threePt" dir="t"/>
              </a:scene3d>
            </a:bodyPr>
            <a:lstStyle/>
            <a:p>
              <a:pPr marL="0" marR="0" lvl="0" indent="0" algn="l" defTabSz="914400" rtl="0" eaLnBrk="1" fontAlgn="base" latinLnBrk="0" hangingPunct="1">
                <a:lnSpc>
                  <a:spcPct val="15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solidFill>
                    <a:schemeClr val="bg1"/>
                  </a:solidFill>
                  <a:effectLst/>
                  <a:uLnTx/>
                  <a:uFillTx/>
                  <a:latin typeface="微软雅黑" panose="020B0503020204020204" charset="-122"/>
                  <a:ea typeface="微软雅黑" panose="020B0503020204020204" charset="-122"/>
                  <a:cs typeface="HelveticaNeue LT 43 LightEx" panose="02000400000000000000" charset="0"/>
                </a:rPr>
                <a:t>钢筋加工场规划</a:t>
              </a:r>
              <a:r>
                <a:rPr kumimoji="0" lang="en-US" altLang="zh-CN" sz="1865" b="0" i="0" u="none" strike="noStrike" kern="1200" cap="none" spc="0" normalizeH="0" baseline="0" noProof="1">
                  <a:solidFill>
                    <a:schemeClr val="bg1"/>
                  </a:solidFill>
                  <a:effectLst/>
                  <a:uLnTx/>
                  <a:uFillTx/>
                  <a:latin typeface="微软雅黑" panose="020B0503020204020204" charset="-122"/>
                  <a:ea typeface="微软雅黑" panose="020B0503020204020204" charset="-122"/>
                  <a:cs typeface="HelveticaNeue LT 43 LightEx" panose="02000400000000000000" charset="0"/>
                </a:rPr>
                <a:t>BIM</a:t>
              </a:r>
              <a:r>
                <a:rPr kumimoji="0" lang="zh-CN" altLang="en-US" sz="1865" b="0" i="0" u="none" strike="noStrike" kern="1200" cap="none" spc="0" normalizeH="0" baseline="0" noProof="1">
                  <a:solidFill>
                    <a:schemeClr val="bg1"/>
                  </a:solidFill>
                  <a:effectLst/>
                  <a:uLnTx/>
                  <a:uFillTx/>
                  <a:latin typeface="微软雅黑" panose="020B0503020204020204" charset="-122"/>
                  <a:ea typeface="微软雅黑" panose="020B0503020204020204" charset="-122"/>
                  <a:cs typeface="HelveticaNeue LT 43 LightEx" panose="02000400000000000000" charset="0"/>
                </a:rPr>
                <a:t>效果图</a:t>
              </a:r>
            </a:p>
          </p:txBody>
        </p:sp>
      </p:gr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41864" y="2785204"/>
            <a:ext cx="6729145" cy="3799721"/>
          </a:xfrm>
          <a:prstGeom prst="roundRect">
            <a:avLst>
              <a:gd name="adj" fmla="val 8594"/>
            </a:avLst>
          </a:prstGeom>
          <a:solidFill>
            <a:srgbClr val="FFFFFF">
              <a:shade val="85000"/>
            </a:srgbClr>
          </a:solidFill>
          <a:ln>
            <a:noFill/>
          </a:ln>
          <a:effectLst/>
        </p:spPr>
      </p:pic>
      <p:sp>
        <p:nvSpPr>
          <p:cNvPr id="9" name="TextBox 6"/>
          <p:cNvSpPr txBox="1"/>
          <p:nvPr/>
        </p:nvSpPr>
        <p:spPr>
          <a:xfrm>
            <a:off x="300567" y="99484"/>
            <a:ext cx="4461933"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四、BIM应用策划实例</a:t>
            </a:r>
            <a:endParaRPr lang="zh-CN" altLang="en-US" sz="2400" dirty="0">
              <a:solidFill>
                <a:schemeClr val="bg1"/>
              </a:solidFill>
              <a:latin typeface="微软雅黑" panose="020B0503020204020204" charset="-122"/>
              <a:ea typeface="微软雅黑" panose="020B0503020204020204" charset="-122"/>
            </a:endParaRPr>
          </a:p>
        </p:txBody>
      </p:sp>
      <p:sp>
        <p:nvSpPr>
          <p:cNvPr id="13" name="矩形 12"/>
          <p:cNvSpPr/>
          <p:nvPr/>
        </p:nvSpPr>
        <p:spPr>
          <a:xfrm>
            <a:off x="27517" y="5602817"/>
            <a:ext cx="5289551" cy="954405"/>
          </a:xfrm>
          <a:prstGeom prst="rect">
            <a:avLst/>
          </a:prstGeom>
        </p:spPr>
        <p:txBody>
          <a:bodyPr wrap="square">
            <a:spAutoFit/>
          </a:bodyPr>
          <a:lstStyle/>
          <a:p>
            <a:pPr marL="0" marR="0" lvl="0" indent="0" algn="l" defTabSz="914400" rtl="0" eaLnBrk="1" fontAlgn="base" latinLnBrk="0" hangingPunct="1">
              <a:lnSpc>
                <a:spcPct val="15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建设工期：钢筋加工场计划于</a:t>
            </a:r>
            <a:r>
              <a:rPr kumimoji="0" lang="en-US" altLang="zh-CN" sz="1865" b="0" i="0" u="none" strike="noStrike" kern="1200" cap="none" spc="0" normalizeH="0" baseline="0" noProof="1">
                <a:ln w="0"/>
                <a:solidFill>
                  <a:srgbClr val="FF0000"/>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2019</a:t>
            </a:r>
            <a:r>
              <a:rPr kumimoji="0" lang="zh-CN" altLang="en-US" sz="1865" b="0" i="0" u="none" strike="noStrike" kern="1200" cap="none" spc="0" normalizeH="0" baseline="0" noProof="1">
                <a:ln w="0"/>
                <a:solidFill>
                  <a:srgbClr val="FF0000"/>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年</a:t>
            </a:r>
            <a:r>
              <a:rPr kumimoji="0" lang="en-US" altLang="zh-CN" sz="1865" b="0" i="0" u="none" strike="noStrike" kern="1200" cap="none" spc="0" normalizeH="0" baseline="0" noProof="1">
                <a:ln w="0"/>
                <a:solidFill>
                  <a:srgbClr val="FF0000"/>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5</a:t>
            </a:r>
            <a:r>
              <a:rPr kumimoji="0" lang="zh-CN" altLang="en-US" sz="1865" b="0" i="0" u="none" strike="noStrike" kern="1200" cap="none" spc="0" normalizeH="0" baseline="0" noProof="1">
                <a:ln w="0"/>
                <a:solidFill>
                  <a:srgbClr val="FF0000"/>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月</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底完成厂房建设及设备布置，</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6</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微软雅黑" panose="020B0503020204020204" charset="-122"/>
                <a:ea typeface="微软雅黑" panose="020B0503020204020204" charset="-122"/>
                <a:cs typeface="HelveticaNeue LT 43 LightEx" panose="02000400000000000000" charset="0"/>
              </a:rPr>
              <a:t>月初具备试生产条件。</a:t>
            </a:r>
          </a:p>
        </p:txBody>
      </p:sp>
      <p:sp>
        <p:nvSpPr>
          <p:cNvPr id="8" name="文本框 7"/>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3 钢筋加工场总体规划</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65735" y="4135120"/>
            <a:ext cx="6414135" cy="2680335"/>
          </a:xfrm>
          <a:prstGeom prst="rect">
            <a:avLst/>
          </a:prstGeom>
        </p:spPr>
        <p:txBody>
          <a:bodyPr wrap="square">
            <a:spAutoFit/>
          </a:bodyPr>
          <a:lstStyle/>
          <a:p>
            <a:pPr marL="0" marR="0" lvl="0" indent="0" algn="l" defTabSz="914400" rtl="0" eaLnBrk="1" fontAlgn="base" latinLnBrk="0" hangingPunct="1">
              <a:lnSpc>
                <a:spcPct val="15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rPr>
              <a:t>运用</a:t>
            </a:r>
            <a:r>
              <a:rPr kumimoji="0" lang="en-US" altLang="zh-CN" sz="1865" b="0" i="0" u="none" strike="noStrike" kern="1200" cap="none" spc="0" normalizeH="0" baseline="0" noProof="1">
                <a:ln w="0"/>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rPr>
              <a:t>BIM</a:t>
            </a:r>
            <a:r>
              <a:rPr kumimoji="0" lang="zh-CN" altLang="en-US" sz="1865" b="0" i="0" u="none" strike="noStrike" kern="1200" cap="none" spc="0" normalizeH="0" baseline="0" noProof="1">
                <a:ln w="0"/>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rPr>
              <a:t>技术对加工厂内外进行</a:t>
            </a:r>
            <a:r>
              <a:rPr kumimoji="0" lang="en-US" altLang="zh-CN" sz="1865" b="0" i="0" u="none" strike="noStrike" kern="1200" cap="none" spc="0" normalizeH="0" baseline="0" noProof="1">
                <a:ln w="0"/>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rPr>
              <a:t>4D</a:t>
            </a:r>
            <a:r>
              <a:rPr kumimoji="0" lang="zh-CN" altLang="en-US" sz="1865" b="0" i="0" u="none" strike="noStrike" kern="1200" cap="none" spc="0" normalizeH="0" baseline="0" noProof="1">
                <a:ln w="0"/>
                <a:solidFill>
                  <a:schemeClr val="tx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rPr>
              <a:t>模拟真实的现场环境，从而优选最佳的材料及环境规划方案。采用轻型门式桁架结构及功能板材搭建而成，结构稳定，具有抗台风、暴雨能力。立柱之间采用对角角钢对拉，顶棚用槽钢梁与桁架及屋顶连接进行加固，地下采取独立基础形式并进行抗压拔验算，确保其稳定效果。</a:t>
            </a:r>
          </a:p>
        </p:txBody>
      </p:sp>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0033" y="1136651"/>
            <a:ext cx="5581651" cy="2956983"/>
          </a:xfrm>
          <a:prstGeom prst="rect">
            <a:avLst/>
          </a:prstGeom>
          <a:noFill/>
          <a:ln w="9525">
            <a:noFill/>
          </a:ln>
        </p:spPr>
      </p:pic>
      <p:sp>
        <p:nvSpPr>
          <p:cNvPr id="8" name="直接连接符 18"/>
          <p:cNvSpPr/>
          <p:nvPr/>
        </p:nvSpPr>
        <p:spPr>
          <a:xfrm flipH="1">
            <a:off x="4762500" y="2986617"/>
            <a:ext cx="2114551" cy="0"/>
          </a:xfrm>
          <a:prstGeom prst="line">
            <a:avLst/>
          </a:prstGeom>
          <a:ln w="9525" cap="flat" cmpd="sng">
            <a:solidFill>
              <a:srgbClr val="9A0000"/>
            </a:solidFill>
            <a:prstDash val="solid"/>
            <a:miter/>
            <a:headEnd type="none" w="med" len="med"/>
            <a:tailEnd type="oval" w="med" len="med"/>
          </a:ln>
        </p:spPr>
      </p:sp>
      <p:sp>
        <p:nvSpPr>
          <p:cNvPr id="11" name="直接连接符 19"/>
          <p:cNvSpPr/>
          <p:nvPr/>
        </p:nvSpPr>
        <p:spPr>
          <a:xfrm flipH="1">
            <a:off x="6877051" y="2269067"/>
            <a:ext cx="0" cy="717551"/>
          </a:xfrm>
          <a:prstGeom prst="line">
            <a:avLst/>
          </a:prstGeom>
          <a:ln w="9525" cap="flat" cmpd="sng">
            <a:solidFill>
              <a:srgbClr val="9A0000"/>
            </a:solidFill>
            <a:prstDash val="solid"/>
            <a:miter/>
            <a:headEnd type="none" w="med" len="med"/>
            <a:tailEnd type="none" w="med" len="med"/>
          </a:ln>
        </p:spPr>
      </p:sp>
      <p:sp>
        <p:nvSpPr>
          <p:cNvPr id="15" name="矩形 14"/>
          <p:cNvSpPr/>
          <p:nvPr/>
        </p:nvSpPr>
        <p:spPr>
          <a:xfrm>
            <a:off x="7016751" y="1930400"/>
            <a:ext cx="4258733" cy="1755775"/>
          </a:xfrm>
          <a:prstGeom prst="rect">
            <a:avLst/>
          </a:prstGeom>
        </p:spPr>
        <p:txBody>
          <a:bodyPr>
            <a:spAutoFit/>
          </a:bodyPr>
          <a:lstStyle/>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外墙板：</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YX900</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单层压型板</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/0.4mm</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内墙板：</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YX900</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单层压型板</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/0.3mm</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窗：</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1500</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铝合金</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檩条：</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C140*50*20*2.0</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钢柱：</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HN496*199*9*14</a:t>
            </a:r>
          </a:p>
        </p:txBody>
      </p:sp>
      <p:sp>
        <p:nvSpPr>
          <p:cNvPr id="19" name="直接连接符 18"/>
          <p:cNvSpPr/>
          <p:nvPr/>
        </p:nvSpPr>
        <p:spPr>
          <a:xfrm flipH="1">
            <a:off x="4762500" y="1187451"/>
            <a:ext cx="0" cy="681567"/>
          </a:xfrm>
          <a:prstGeom prst="line">
            <a:avLst/>
          </a:prstGeom>
          <a:ln w="9525" cap="flat" cmpd="sng">
            <a:solidFill>
              <a:srgbClr val="9A0000"/>
            </a:solidFill>
            <a:prstDash val="solid"/>
            <a:miter/>
            <a:headEnd type="none" w="med" len="med"/>
            <a:tailEnd type="oval" w="med" len="med"/>
          </a:ln>
        </p:spPr>
      </p:sp>
      <p:sp>
        <p:nvSpPr>
          <p:cNvPr id="20" name="直接连接符 19"/>
          <p:cNvSpPr/>
          <p:nvPr/>
        </p:nvSpPr>
        <p:spPr>
          <a:xfrm>
            <a:off x="4762500" y="1187451"/>
            <a:ext cx="2114551" cy="0"/>
          </a:xfrm>
          <a:prstGeom prst="line">
            <a:avLst/>
          </a:prstGeom>
          <a:ln w="9525" cap="flat" cmpd="sng">
            <a:solidFill>
              <a:srgbClr val="9A0000"/>
            </a:solidFill>
            <a:prstDash val="solid"/>
            <a:miter/>
            <a:headEnd type="none" w="med" len="med"/>
            <a:tailEnd type="none" w="med" len="med"/>
          </a:ln>
        </p:spPr>
      </p:sp>
      <p:sp>
        <p:nvSpPr>
          <p:cNvPr id="21" name="直接连接符 19"/>
          <p:cNvSpPr/>
          <p:nvPr/>
        </p:nvSpPr>
        <p:spPr>
          <a:xfrm flipH="1">
            <a:off x="6877051" y="1187451"/>
            <a:ext cx="0" cy="493183"/>
          </a:xfrm>
          <a:prstGeom prst="line">
            <a:avLst/>
          </a:prstGeom>
          <a:ln w="9525" cap="flat" cmpd="sng">
            <a:solidFill>
              <a:srgbClr val="9A0000"/>
            </a:solidFill>
            <a:prstDash val="solid"/>
            <a:miter/>
            <a:headEnd type="none" w="med" len="med"/>
            <a:tailEnd type="none" w="med" len="med"/>
          </a:ln>
        </p:spPr>
      </p:sp>
      <p:sp>
        <p:nvSpPr>
          <p:cNvPr id="22" name="矩形 21"/>
          <p:cNvSpPr/>
          <p:nvPr/>
        </p:nvSpPr>
        <p:spPr>
          <a:xfrm>
            <a:off x="7016751" y="1115484"/>
            <a:ext cx="4258733" cy="722630"/>
          </a:xfrm>
          <a:prstGeom prst="rect">
            <a:avLst/>
          </a:prstGeom>
        </p:spPr>
        <p:txBody>
          <a:bodyPr>
            <a:spAutoFit/>
          </a:bodyPr>
          <a:lstStyle/>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屋面：</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YX840</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单层压型板</a:t>
            </a: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/0.4mm</a:t>
            </a:r>
          </a:p>
          <a:p>
            <a:pPr marL="0" marR="0" lvl="0" indent="0" algn="l" defTabSz="914400" rtl="0" eaLnBrk="1" fontAlgn="base" latinLnBrk="0" hangingPunct="1">
              <a:lnSpc>
                <a:spcPct val="100000"/>
              </a:lnSpc>
              <a:spcBef>
                <a:spcPct val="20000"/>
              </a:spcBef>
              <a:spcAft>
                <a:spcPct val="0"/>
              </a:spcAft>
              <a:buClr>
                <a:schemeClr val="tx2"/>
              </a:buClr>
              <a:buSzPct val="60000"/>
              <a:buFontTx/>
              <a:buNone/>
              <a:defRPr/>
            </a:pPr>
            <a:r>
              <a:rPr kumimoji="0" lang="en-US" altLang="zh-CN"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50mm</a:t>
            </a:r>
            <a:r>
              <a:rPr kumimoji="0" lang="zh-CN" altLang="en-US" sz="1865" b="0" i="0" u="none" strike="noStrike" kern="1200" cap="none" spc="0" normalizeH="0" baseline="0" noProof="1">
                <a:ln w="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黑体" panose="02010609060101010101" pitchFamily="49" charset="-122"/>
              </a:rPr>
              <a:t>保温棉、铝箔纸、钢丝网</a:t>
            </a:r>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77995" y="3778323"/>
            <a:ext cx="4935379" cy="2675792"/>
          </a:xfrm>
          <a:prstGeom prst="roundRect">
            <a:avLst>
              <a:gd name="adj" fmla="val 8594"/>
            </a:avLst>
          </a:prstGeom>
          <a:solidFill>
            <a:srgbClr val="FFFFFF">
              <a:shade val="85000"/>
            </a:srgbClr>
          </a:solidFill>
          <a:ln>
            <a:noFill/>
          </a:ln>
          <a:effectLst>
            <a:reflection blurRad="12700" stA="23000" endPos="27000" dist="5000" dir="5400000" sy="-100000" algn="bl" rotWithShape="0"/>
          </a:effectLst>
        </p:spPr>
      </p:pic>
      <p:sp>
        <p:nvSpPr>
          <p:cNvPr id="4" name="TextBox 6"/>
          <p:cNvSpPr txBox="1"/>
          <p:nvPr/>
        </p:nvSpPr>
        <p:spPr>
          <a:xfrm>
            <a:off x="300567" y="99484"/>
            <a:ext cx="4461933"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四、BIM应用策划实例</a:t>
            </a:r>
            <a:endParaRPr lang="zh-CN" altLang="en-US" sz="24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 钢筋加工场建筑BIM技术施工方案</a:t>
            </a: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p:nvPr/>
        </p:nvSpPr>
        <p:spPr>
          <a:xfrm>
            <a:off x="0" y="-230187"/>
            <a:ext cx="309880" cy="460375"/>
          </a:xfrm>
          <a:prstGeom prst="rect">
            <a:avLst/>
          </a:prstGeom>
          <a:noFill/>
          <a:ln w="9525">
            <a:noFill/>
          </a:ln>
        </p:spPr>
        <p:txBody>
          <a:bodyPr wrap="none" anchor="ctr">
            <a:spAutoFit/>
          </a:bodyPr>
          <a:lstStyle/>
          <a:p>
            <a:endParaRPr lang="zh-CN" altLang="en-US" sz="2400" dirty="0">
              <a:latin typeface="Arial" panose="020B0604020202020204" pitchFamily="34" charset="0"/>
              <a:ea typeface="宋体" panose="02010600030101010101" pitchFamily="2" charset="-122"/>
            </a:endParaRPr>
          </a:p>
        </p:txBody>
      </p:sp>
      <p:pic>
        <p:nvPicPr>
          <p:cNvPr id="13" name="图片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351" y="3044217"/>
            <a:ext cx="6302295" cy="35544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矩形 18"/>
          <p:cNvSpPr/>
          <p:nvPr/>
        </p:nvSpPr>
        <p:spPr>
          <a:xfrm>
            <a:off x="100330" y="1446530"/>
            <a:ext cx="2767965" cy="1282065"/>
          </a:xfrm>
          <a:prstGeom prst="rect">
            <a:avLst/>
          </a:prstGeom>
          <a:noFill/>
          <a:ln w="9525">
            <a:noFill/>
          </a:ln>
        </p:spPr>
        <p:txBody>
          <a:bodyPr wrap="square" lIns="0" tIns="0" rIns="0" bIns="0" anchor="t">
            <a:spAutoFit/>
          </a:bodyPr>
          <a:lstStyle/>
          <a:p>
            <a:pPr marL="8255" indent="0" algn="just">
              <a:lnSpc>
                <a:spcPts val="2000"/>
              </a:lnSpc>
              <a:buFont typeface="Wingdings" panose="05000000000000000000" pitchFamily="2" charset="2"/>
              <a:buNone/>
            </a:pPr>
            <a:r>
              <a:rPr lang="en-US" altLang="zh-CN" sz="2000" dirty="0">
                <a:solidFill>
                  <a:srgbClr val="000000"/>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    </a:t>
            </a:r>
            <a:r>
              <a:rPr lang="zh-CN" altLang="en-US" sz="2000" dirty="0">
                <a:solidFill>
                  <a:srgbClr val="000000"/>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运用</a:t>
            </a:r>
            <a:r>
              <a:rPr lang="en-US" altLang="zh-CN" sz="2000" dirty="0">
                <a:solidFill>
                  <a:srgbClr val="000000"/>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BIM</a:t>
            </a:r>
            <a:r>
              <a:rPr lang="zh-CN" altLang="en-US" sz="2000" dirty="0">
                <a:solidFill>
                  <a:srgbClr val="000000"/>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技术设置多媒体教育区、实体体验区和</a:t>
            </a:r>
            <a:r>
              <a:rPr lang="en-US" altLang="zh-CN" sz="2000" dirty="0">
                <a:solidFill>
                  <a:srgbClr val="000000"/>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VR</a:t>
            </a:r>
            <a:r>
              <a:rPr lang="zh-CN" altLang="en-US" sz="2000" dirty="0">
                <a:solidFill>
                  <a:srgbClr val="000000"/>
                </a:solidFill>
                <a:latin typeface="黑体" panose="02010609060101010101" pitchFamily="49" charset="-122"/>
                <a:ea typeface="黑体" panose="02010609060101010101" pitchFamily="49" charset="-122"/>
                <a:cs typeface="黑体" panose="02010609060101010101" pitchFamily="49" charset="-122"/>
                <a:sym typeface="Arial" panose="020B0604020202020204" pitchFamily="34" charset="0"/>
              </a:rPr>
              <a:t>体验区。新进人员进场后及时组织人员进馆培训、体验。</a:t>
            </a:r>
          </a:p>
        </p:txBody>
      </p:sp>
      <p:pic>
        <p:nvPicPr>
          <p:cNvPr id="15" name="图片 14"/>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107719" y="4959707"/>
            <a:ext cx="2898987" cy="1638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图片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719" y="2985189"/>
            <a:ext cx="2898988" cy="19122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上弧形箭头 16"/>
          <p:cNvSpPr/>
          <p:nvPr/>
        </p:nvSpPr>
        <p:spPr>
          <a:xfrm>
            <a:off x="2868084" y="5588000"/>
            <a:ext cx="1361017" cy="378884"/>
          </a:xfrm>
          <a:prstGeom prst="curvedDownArrow">
            <a:avLst>
              <a:gd name="adj1" fmla="val 25000"/>
              <a:gd name="adj2" fmla="val 88884"/>
              <a:gd name="adj3" fmla="val 42857"/>
            </a:avLst>
          </a:prstGeom>
          <a:solidFill>
            <a:schemeClr val="accent1">
              <a:alpha val="24000"/>
            </a:schemeClr>
          </a:solidFill>
          <a:ln w="12700">
            <a:solidFill>
              <a:srgbClr val="FF0000">
                <a:alpha val="6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18" name="上弧形箭头 17"/>
          <p:cNvSpPr/>
          <p:nvPr/>
        </p:nvSpPr>
        <p:spPr>
          <a:xfrm>
            <a:off x="2868084" y="3841751"/>
            <a:ext cx="891117" cy="378884"/>
          </a:xfrm>
          <a:prstGeom prst="curvedDownArrow">
            <a:avLst>
              <a:gd name="adj1" fmla="val 25000"/>
              <a:gd name="adj2" fmla="val 88884"/>
              <a:gd name="adj3" fmla="val 42857"/>
            </a:avLst>
          </a:prstGeom>
          <a:solidFill>
            <a:schemeClr val="accent1">
              <a:alpha val="24000"/>
            </a:schemeClr>
          </a:solidFill>
          <a:ln w="12700">
            <a:solidFill>
              <a:srgbClr val="FF0000">
                <a:alpha val="6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pic>
        <p:nvPicPr>
          <p:cNvPr id="19" name="图片 1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71999" y="1182547"/>
            <a:ext cx="9020985" cy="1810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上弧形箭头 19"/>
          <p:cNvSpPr/>
          <p:nvPr/>
        </p:nvSpPr>
        <p:spPr>
          <a:xfrm rot="5400000">
            <a:off x="6180667" y="2893484"/>
            <a:ext cx="889000" cy="381000"/>
          </a:xfrm>
          <a:prstGeom prst="curvedDownArrow">
            <a:avLst>
              <a:gd name="adj1" fmla="val 25000"/>
              <a:gd name="adj2" fmla="val 88884"/>
              <a:gd name="adj3" fmla="val 42857"/>
            </a:avLst>
          </a:prstGeom>
          <a:solidFill>
            <a:schemeClr val="accent1">
              <a:alpha val="24000"/>
            </a:schemeClr>
          </a:solidFill>
          <a:ln w="12700">
            <a:solidFill>
              <a:srgbClr val="FF0000">
                <a:alpha val="6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pic>
        <p:nvPicPr>
          <p:cNvPr id="21" name="图片 2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45939" y="3044217"/>
            <a:ext cx="2747045" cy="17693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图片 2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374293" y="4897476"/>
            <a:ext cx="2747045" cy="17011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下弧形箭头 22"/>
          <p:cNvSpPr/>
          <p:nvPr/>
        </p:nvSpPr>
        <p:spPr>
          <a:xfrm rot="10800000">
            <a:off x="8756651" y="3972984"/>
            <a:ext cx="1176867" cy="588433"/>
          </a:xfrm>
          <a:prstGeom prst="curvedUpArrow">
            <a:avLst/>
          </a:prstGeom>
          <a:solidFill>
            <a:schemeClr val="accent1">
              <a:alpha val="24000"/>
            </a:schemeClr>
          </a:solidFill>
          <a:ln w="12700">
            <a:solidFill>
              <a:srgbClr val="FF0000">
                <a:alpha val="6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24" name="下弧形箭头 23"/>
          <p:cNvSpPr/>
          <p:nvPr/>
        </p:nvSpPr>
        <p:spPr>
          <a:xfrm rot="10800000">
            <a:off x="8290984" y="5588000"/>
            <a:ext cx="1176867" cy="588433"/>
          </a:xfrm>
          <a:prstGeom prst="curvedUpArrow">
            <a:avLst/>
          </a:prstGeom>
          <a:solidFill>
            <a:schemeClr val="accent1">
              <a:alpha val="24000"/>
            </a:schemeClr>
          </a:solidFill>
          <a:ln w="12700">
            <a:solidFill>
              <a:srgbClr val="FF0000">
                <a:alpha val="6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77839" name="TextBox 1"/>
          <p:cNvSpPr txBox="1"/>
          <p:nvPr/>
        </p:nvSpPr>
        <p:spPr>
          <a:xfrm>
            <a:off x="300567" y="114300"/>
            <a:ext cx="5966884"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二、BIM技术应用标准体系的构建</a:t>
            </a:r>
            <a:endParaRPr lang="zh-CN" altLang="en-US" sz="2400" dirty="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90805" y="73660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a:t>
            </a:r>
            <a:r>
              <a:rPr lang="en-US"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5 VR+实体安全体验馆</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extBox 6"/>
          <p:cNvSpPr txBox="1"/>
          <p:nvPr/>
        </p:nvSpPr>
        <p:spPr>
          <a:xfrm>
            <a:off x="300567" y="99484"/>
            <a:ext cx="4461933" cy="460375"/>
          </a:xfrm>
          <a:prstGeom prst="rect">
            <a:avLst/>
          </a:prstGeom>
          <a:noFill/>
          <a:ln w="9525">
            <a:noFill/>
          </a:ln>
        </p:spPr>
        <p:txBody>
          <a:bodyPr anchor="t">
            <a:spAutoFit/>
          </a:bodyPr>
          <a:lstStyle/>
          <a:p>
            <a:pPr marL="0" lvl="1" indent="0" defTabSz="914400" eaLnBrk="1" hangingPunct="1">
              <a:buClr>
                <a:schemeClr val="tx1"/>
              </a:buClr>
              <a:tabLst>
                <a:tab pos="228600" algn="l"/>
              </a:tabLst>
            </a:pPr>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四、BIM应用策划实例</a:t>
            </a:r>
            <a:endParaRPr lang="zh-CN" altLang="en-US" sz="2400" dirty="0">
              <a:solidFill>
                <a:schemeClr val="bg1"/>
              </a:solidFill>
              <a:latin typeface="微软雅黑" panose="020B0503020204020204" charset="-122"/>
              <a:ea typeface="微软雅黑" panose="020B0503020204020204" charset="-122"/>
            </a:endParaRPr>
          </a:p>
        </p:txBody>
      </p:sp>
      <p:pic>
        <p:nvPicPr>
          <p:cNvPr id="2" name="漫游01">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1505585" y="909320"/>
            <a:ext cx="9180195" cy="5908675"/>
          </a:xfrm>
          <a:prstGeom prst="rect">
            <a:avLst/>
          </a:prstGeom>
          <a:effectLst>
            <a:softEdge rad="317500"/>
          </a:effectLst>
        </p:spPr>
      </p:pic>
      <p:sp>
        <p:nvSpPr>
          <p:cNvPr id="4" name="文本框 3"/>
          <p:cNvSpPr txBox="1"/>
          <p:nvPr/>
        </p:nvSpPr>
        <p:spPr>
          <a:xfrm>
            <a:off x="90805" y="675640"/>
            <a:ext cx="5921375" cy="398780"/>
          </a:xfrm>
          <a:prstGeom prst="rect">
            <a:avLst/>
          </a:prstGeom>
          <a:noFill/>
        </p:spPr>
        <p:txBody>
          <a:bodyPr wrap="square" rtlCol="0" anchor="t">
            <a:spAutoFit/>
            <a:scene3d>
              <a:camera prst="orthographicFront"/>
              <a:lightRig rig="threePt" dir="t"/>
            </a:scene3d>
          </a:bodyPr>
          <a:lstStyle/>
          <a:p>
            <a:pPr marL="342900" indent="-342900">
              <a:buFont typeface="Wingdings" panose="05000000000000000000" charset="0"/>
              <a:buChar char="Ø"/>
            </a:pPr>
            <a:r>
              <a:rPr lang="en-US" altLang="zh-CN" sz="2000" b="1" dirty="0">
                <a:gradFill>
                  <a:gsLst>
                    <a:gs pos="0">
                      <a:srgbClr val="012D86"/>
                    </a:gs>
                    <a:gs pos="100000">
                      <a:srgbClr val="0E2557"/>
                    </a:gs>
                  </a:gsLst>
                  <a:lin ang="5400000" scaled="0"/>
                </a:gradFill>
                <a:effectLst>
                  <a:reflection blurRad="6350" stA="53000" endA="300" endPos="35500" dir="5400000" sy="-90000" algn="bl" rotWithShape="0"/>
                </a:effectLst>
                <a:latin typeface="黑体" panose="02010609060101010101" pitchFamily="49" charset="-122"/>
                <a:ea typeface="黑体" panose="02010609060101010101" pitchFamily="49" charset="-122"/>
                <a:sym typeface="+mn-ea"/>
              </a:rPr>
              <a:t>4.6 钢筋加工场漫游视频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0" y="0"/>
            <a:ext cx="12189884" cy="6858000"/>
          </a:xfrm>
          <a:prstGeom prst="rect">
            <a:avLst/>
          </a:prstGeom>
          <a:noFill/>
          <a:ln w="9525">
            <a:noFill/>
          </a:ln>
        </p:spPr>
      </p:pic>
      <p:sp>
        <p:nvSpPr>
          <p:cNvPr id="15" name="矩形 14"/>
          <p:cNvSpPr>
            <a:spLocks noChangeArrowheads="1"/>
          </p:cNvSpPr>
          <p:nvPr/>
        </p:nvSpPr>
        <p:spPr bwMode="auto">
          <a:xfrm>
            <a:off x="5302251" y="0"/>
            <a:ext cx="1693333" cy="2523067"/>
          </a:xfrm>
          <a:prstGeom prst="rect">
            <a:avLst/>
          </a:prstGeom>
          <a:solidFill>
            <a:srgbClr val="7F7F7F"/>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lt1"/>
              </a:solidFill>
              <a:effectLst/>
              <a:uLnTx/>
              <a:uFillTx/>
              <a:latin typeface="+mn-lt"/>
              <a:ea typeface="+mn-ea"/>
              <a:cs typeface="+mn-cs"/>
            </a:endParaRPr>
          </a:p>
        </p:txBody>
      </p:sp>
      <p:pic>
        <p:nvPicPr>
          <p:cNvPr id="17"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8000" y="817033"/>
            <a:ext cx="1111251" cy="1449917"/>
          </a:xfrm>
          <a:prstGeom prst="rect">
            <a:avLst/>
          </a:prstGeom>
          <a:noFill/>
          <a:ln w="9525">
            <a:noFill/>
          </a:ln>
        </p:spPr>
      </p:pic>
      <p:sp>
        <p:nvSpPr>
          <p:cNvPr id="18" name="TextBox 4"/>
          <p:cNvSpPr txBox="1"/>
          <p:nvPr/>
        </p:nvSpPr>
        <p:spPr>
          <a:xfrm>
            <a:off x="1937385" y="5867400"/>
            <a:ext cx="9051290" cy="583565"/>
          </a:xfrm>
          <a:prstGeom prst="rect">
            <a:avLst/>
          </a:prstGeom>
          <a:noFill/>
          <a:ln w="9525">
            <a:noFill/>
          </a:ln>
        </p:spPr>
        <p:txBody>
          <a:bodyPr wrap="square" anchor="t">
            <a:spAutoFit/>
            <a:scene3d>
              <a:camera prst="orthographicFront"/>
              <a:lightRig rig="threePt" dir="t"/>
            </a:scene3d>
          </a:bodyPr>
          <a:lstStyle/>
          <a:p>
            <a:pPr algn="ctr"/>
            <a:r>
              <a:rPr lang="zh-CN" altLang="en-US" sz="3200" dirty="0">
                <a:solidFill>
                  <a:schemeClr val="accent1">
                    <a:lumMod val="60000"/>
                    <a:lumOff val="4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让世界更畅通</a:t>
            </a:r>
            <a:r>
              <a:rPr lang="en-US" altLang="zh-CN" sz="3200" dirty="0">
                <a:solidFill>
                  <a:schemeClr val="accent1">
                    <a:lumMod val="60000"/>
                    <a:lumOff val="4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a:t>
            </a:r>
            <a:r>
              <a:rPr lang="zh-CN" altLang="en-US" sz="3200" dirty="0">
                <a:solidFill>
                  <a:schemeClr val="accent1">
                    <a:lumMod val="60000"/>
                    <a:lumOff val="4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让生活更美好</a:t>
            </a:r>
            <a:r>
              <a:rPr lang="en-US" altLang="zh-CN" sz="3200" dirty="0">
                <a:solidFill>
                  <a:schemeClr val="accent1">
                    <a:lumMod val="60000"/>
                    <a:lumOff val="4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a:t>
            </a:r>
            <a:r>
              <a:rPr lang="zh-CN" altLang="en-US" sz="3200" dirty="0">
                <a:solidFill>
                  <a:schemeClr val="accent1">
                    <a:lumMod val="60000"/>
                    <a:lumOff val="40000"/>
                  </a:schemeClr>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让城市更宜居</a:t>
            </a:r>
          </a:p>
        </p:txBody>
      </p:sp>
      <p:sp>
        <p:nvSpPr>
          <p:cNvPr id="2" name="TextBox 4"/>
          <p:cNvSpPr txBox="1"/>
          <p:nvPr/>
        </p:nvSpPr>
        <p:spPr>
          <a:xfrm>
            <a:off x="2153285" y="2830195"/>
            <a:ext cx="9051290" cy="1568450"/>
          </a:xfrm>
          <a:prstGeom prst="rect">
            <a:avLst/>
          </a:prstGeom>
          <a:noFill/>
          <a:ln w="9525">
            <a:noFill/>
          </a:ln>
        </p:spPr>
        <p:txBody>
          <a:bodyPr wrap="square" anchor="t">
            <a:spAutoFit/>
          </a:bodyPr>
          <a:lstStyle/>
          <a:p>
            <a:pPr algn="ctr"/>
            <a:r>
              <a:rPr lang="zh-CN" sz="9600" dirty="0">
                <a:solidFill>
                  <a:schemeClr val="bg1"/>
                </a:solidFill>
                <a:latin typeface="黑体" panose="02010609060101010101" pitchFamily="49" charset="-122"/>
                <a:ea typeface="黑体" panose="02010609060101010101" pitchFamily="49" charset="-122"/>
              </a:rPr>
              <a:t>谢 谢！</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DOC_GUID" val="{c61c05c8-a6a5-437c-b4a9-1742d392d6eb}"/>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6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65.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6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783"/>
  <p:tag name="KSO_WM_TAG_VERSION" val="1.0"/>
  <p:tag name="KSO_WM_UNIT_TYPE" val="l_i"/>
  <p:tag name="KSO_WM_UNIT_INDEX" val="1_1"/>
  <p:tag name="KSO_WM_UNIT_ID" val="diagram783_4*l_i*1_1"/>
  <p:tag name="KSO_WM_UNIT_CLEAR" val="1"/>
  <p:tag name="KSO_WM_UNIT_LAYERLEVEL" val="1_1"/>
  <p:tag name="KSO_WM_BEAUTIFY_FLAG" val="#wm#"/>
  <p:tag name="KSO_WM_DIAGRAM_GROUP_CODE" val="l1-1"/>
  <p:tag name="KSO_WM_UNIT_FILL_FORE_SCHEMECOLOR_INDEX" val="8"/>
  <p:tag name="KSO_WM_UNIT_FILL_TYPE" val="1"/>
  <p:tag name="KSO_WM_UNIT_TEXT_FILL_FORE_SCHEMECOLOR_INDEX" val="2"/>
  <p:tag name="KSO_WM_UNIT_TEXT_FILL_TYPE" val="1"/>
</p:tagLst>
</file>

<file path=ppt/tags/tag6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783"/>
  <p:tag name="KSO_WM_TAG_VERSION" val="1.0"/>
  <p:tag name="KSO_WM_UNIT_TYPE" val="l_i"/>
  <p:tag name="KSO_WM_UNIT_INDEX" val="1_3"/>
  <p:tag name="KSO_WM_UNIT_ID" val="diagram783_4*l_i*1_3"/>
  <p:tag name="KSO_WM_UNIT_CLEAR" val="1"/>
  <p:tag name="KSO_WM_UNIT_LAYERLEVEL" val="1_1"/>
  <p:tag name="KSO_WM_BEAUTIFY_FLAG" val="#wm#"/>
  <p:tag name="KSO_WM_DIAGRAM_GROUP_CODE" val="l1-1"/>
  <p:tag name="KSO_WM_UNIT_FILL_FORE_SCHEMECOLOR_INDEX" val="6"/>
  <p:tag name="KSO_WM_UNIT_FILL_TYPE" val="1"/>
  <p:tag name="KSO_WM_UNIT_TEXT_FILL_FORE_SCHEMECOLOR_INDEX" val="2"/>
  <p:tag name="KSO_WM_UNIT_TEXT_FILL_TYPE" val="1"/>
</p:tagLst>
</file>

<file path=ppt/tags/tag6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783"/>
  <p:tag name="KSO_WM_TAG_VERSION" val="1.0"/>
  <p:tag name="KSO_WM_UNIT_TYPE" val="l_i"/>
  <p:tag name="KSO_WM_UNIT_INDEX" val="1_5"/>
  <p:tag name="KSO_WM_UNIT_ID" val="diagram783_4*l_i*1_5"/>
  <p:tag name="KSO_WM_UNIT_CLEAR" val="1"/>
  <p:tag name="KSO_WM_UNIT_LAYERLEVEL" val="1_1"/>
  <p:tag name="KSO_WM_BEAUTIFY_FLAG" val="#wm#"/>
  <p:tag name="KSO_WM_DIAGRAM_GROUP_CODE" val="l1-1"/>
  <p:tag name="KSO_WM_UNIT_FILL_FORE_SCHEMECOLOR_INDEX" val="5"/>
  <p:tag name="KSO_WM_UNIT_FILL_TYPE" val="1"/>
  <p:tag name="KSO_WM_UNIT_TEXT_FILL_FORE_SCHEMECOLOR_INDEX" val="2"/>
  <p:tag name="KSO_WM_UNIT_TEXT_FILL_TYPE" val="1"/>
</p:tagLst>
</file>

<file path=ppt/tags/tag6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783"/>
  <p:tag name="KSO_WM_TAG_VERSION" val="1.0"/>
  <p:tag name="KSO_WM_UNIT_TYPE" val="l_i"/>
  <p:tag name="KSO_WM_UNIT_INDEX" val="1_7"/>
  <p:tag name="KSO_WM_UNIT_ID" val="diagram783_4*l_i*1_7"/>
  <p:tag name="KSO_WM_UNIT_CLEAR" val="1"/>
  <p:tag name="KSO_WM_UNIT_LAYERLEVEL" val="1_1"/>
  <p:tag name="KSO_WM_BEAUTIFY_FLAG" val="#wm#"/>
  <p:tag name="KSO_WM_DIAGRAM_GROUP_CODE" val="l1-1"/>
  <p:tag name="KSO_WM_UNIT_TEXT_FILL_FORE_SCHEMECOLOR_INDEX" val="2"/>
  <p:tag name="KSO_WM_UNIT_TEXT_FILL_TYPE" val="1"/>
</p:tagLst>
</file>

<file path=ppt/tags/tag7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783"/>
  <p:tag name="KSO_WM_TAG_VERSION" val="1.0"/>
  <p:tag name="KSO_WM_UNIT_TYPE" val="l_i"/>
  <p:tag name="KSO_WM_UNIT_INDEX" val="1_16"/>
  <p:tag name="KSO_WM_UNIT_ID" val="diagram783_4*l_i*1_16"/>
  <p:tag name="KSO_WM_UNIT_CLEAR" val="1"/>
  <p:tag name="KSO_WM_UNIT_LAYERLEVEL" val="1_1"/>
  <p:tag name="KSO_WM_BEAUTIFY_FLAG" val="#wm#"/>
  <p:tag name="KSO_WM_DIAGRAM_GROUP_CODE" val="l1-1"/>
  <p:tag name="KSO_WM_UNIT_FILL_FORE_SCHEMECOLOR_INDEX" val="6"/>
  <p:tag name="KSO_WM_UNIT_FILL_TYPE" val="1"/>
  <p:tag name="KSO_WM_UNIT_TEXT_FILL_FORE_SCHEMECOLOR_INDEX" val="2"/>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783"/>
  <p:tag name="KSO_WM_TAG_VERSION" val="1.0"/>
  <p:tag name="KSO_WM_UNIT_TYPE" val="l_i"/>
  <p:tag name="KSO_WM_UNIT_INDEX" val="1_17"/>
  <p:tag name="KSO_WM_UNIT_ID" val="diagram783_4*l_i*1_17"/>
  <p:tag name="KSO_WM_UNIT_CLEAR" val="1"/>
  <p:tag name="KSO_WM_UNIT_LAYERLEVEL" val="1_1"/>
  <p:tag name="KSO_WM_BEAUTIFY_FLAG" val="#wm#"/>
  <p:tag name="KSO_WM_DIAGRAM_GROUP_CODE" val="l1-1"/>
  <p:tag name="KSO_WM_UNIT_FILL_FORE_SCHEMECOLOR_INDEX" val="5"/>
  <p:tag name="KSO_WM_UNIT_FILL_TYPE" val="1"/>
  <p:tag name="KSO_WM_UNIT_TEXT_FILL_FORE_SCHEMECOLOR_INDEX" val="2"/>
  <p:tag name="KSO_WM_UNIT_TEXT_FILL_TYPE" val="1"/>
</p:tagLst>
</file>

<file path=ppt/tags/tag7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783"/>
  <p:tag name="KSO_WM_TAG_VERSION" val="1.0"/>
  <p:tag name="KSO_WM_UNIT_TYPE" val="l_i"/>
  <p:tag name="KSO_WM_UNIT_INDEX" val="1_18"/>
  <p:tag name="KSO_WM_UNIT_ID" val="diagram783_4*l_i*1_18"/>
  <p:tag name="KSO_WM_UNIT_CLEAR" val="1"/>
  <p:tag name="KSO_WM_UNIT_LAYERLEVEL" val="1_1"/>
  <p:tag name="KSO_WM_BEAUTIFY_FLAG" val="#wm#"/>
  <p:tag name="KSO_WM_DIAGRAM_GROUP_CODE" val="l1-1"/>
  <p:tag name="KSO_WM_UNIT_FILL_FORE_SCHEMECOLOR_INDEX" val="8"/>
  <p:tag name="KSO_WM_UNIT_FILL_TYPE" val="1"/>
  <p:tag name="KSO_WM_UNIT_TEXT_FILL_FORE_SCHEMECOLOR_INDEX" val="2"/>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UNIT_TYPE" val="q_h_a"/>
  <p:tag name="KSO_WM_UNIT_INDEX" val="1_2_1"/>
  <p:tag name="KSO_WM_UNIT_ID" val="diagram160334_2*q_h_a*1_2_1"/>
  <p:tag name="KSO_WM_UNIT_CLEAR" val="1"/>
  <p:tag name="KSO_WM_UNIT_LAYERLEVEL" val="1_1_1"/>
  <p:tag name="KSO_WM_UNIT_VALUE" val="9"/>
  <p:tag name="KSO_WM_UNIT_HIGHLIGHT" val="0"/>
  <p:tag name="KSO_WM_UNIT_COMPATIBLE" val="0"/>
  <p:tag name="KSO_WM_UNIT_PRESET_TEXT_INDEX" val="3"/>
  <p:tag name="KSO_WM_UNIT_PRESET_TEXT_LEN" val="12"/>
  <p:tag name="KSO_WM_DIAGRAM_GROUP_CODE" val="q1-1"/>
  <p:tag name="KSO_WM_UNIT_TEXT_FILL_FORE_SCHEMECOLOR_INDEX" val="5"/>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DIAGRAM_GROUP_CODE" val="q1-1"/>
  <p:tag name="KSO_WM_UNIT_TYPE" val="q_i"/>
  <p:tag name="KSO_WM_UNIT_INDEX" val="1_1"/>
  <p:tag name="KSO_WM_UNIT_ID" val="diagram160334_2*q_i*1_1"/>
  <p:tag name="KSO_WM_UNIT_CLEAR" val="1"/>
  <p:tag name="KSO_WM_UNIT_LAYERLEVEL" val="1_1"/>
  <p:tag name="KSO_WM_UNIT_LINE_FORE_SCHEMECOLOR_INDEX" val="5"/>
  <p:tag name="KSO_WM_UNIT_LINE_FILL_TYPE" val="2"/>
</p:tagLst>
</file>

<file path=ppt/tags/tag7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DIAGRAM_GROUP_CODE" val="q1-1"/>
  <p:tag name="KSO_WM_UNIT_TYPE" val="q_i"/>
  <p:tag name="KSO_WM_UNIT_INDEX" val="1_2"/>
  <p:tag name="KSO_WM_UNIT_ID" val="diagram160334_2*q_i*1_2"/>
  <p:tag name="KSO_WM_UNIT_CLEAR" val="1"/>
  <p:tag name="KSO_WM_UNIT_LAYERLEVEL" val="1_1"/>
  <p:tag name="KSO_WM_UNIT_LINE_FORE_SCHEMECOLOR_INDEX" val="5"/>
  <p:tag name="KSO_WM_UNIT_LINE_FILL_TYPE" val="2"/>
  <p:tag name="KSO_WM_UNIT_TEXT_FILL_FORE_SCHEMECOLOR_INDEX" val="2"/>
  <p:tag name="KSO_WM_UNIT_TEXT_FILL_TYPE" val="1"/>
</p:tagLst>
</file>

<file path=ppt/tags/tag7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UNIT_TYPE" val="q_h_a"/>
  <p:tag name="KSO_WM_UNIT_INDEX" val="1_1_1"/>
  <p:tag name="KSO_WM_UNIT_ID" val="diagram160334_2*q_h_a*1_1_1"/>
  <p:tag name="KSO_WM_UNIT_CLEAR" val="1"/>
  <p:tag name="KSO_WM_UNIT_LAYERLEVEL" val="1_1_1"/>
  <p:tag name="KSO_WM_UNIT_VALUE" val="9"/>
  <p:tag name="KSO_WM_UNIT_HIGHLIGHT" val="0"/>
  <p:tag name="KSO_WM_UNIT_COMPATIBLE" val="0"/>
  <p:tag name="KSO_WM_UNIT_PRESET_TEXT_INDEX" val="3"/>
  <p:tag name="KSO_WM_UNIT_PRESET_TEXT_LEN" val="12"/>
  <p:tag name="KSO_WM_DIAGRAM_GROUP_CODE" val="q1-1"/>
  <p:tag name="KSO_WM_UNIT_TEXT_FILL_FORE_SCHEMECOLOR_INDEX" val="5"/>
  <p:tag name="KSO_WM_UNIT_TEXT_FILL_TYPE" val="1"/>
</p:tagLst>
</file>

<file path=ppt/tags/tag7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UNIT_TYPE" val="q_h_f"/>
  <p:tag name="KSO_WM_UNIT_INDEX" val="1_1_1"/>
  <p:tag name="KSO_WM_UNIT_ID" val="diagram160334_2*q_h_f*1_1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q1-1"/>
  <p:tag name="KSO_WM_UNIT_TEXT_FILL_FORE_SCHEMECOLOR_INDEX" val="13"/>
  <p:tag name="KSO_WM_UNIT_TEXT_FILL_TYPE" val="1"/>
</p:tagLst>
</file>

<file path=ppt/tags/tag7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DIAGRAM_GROUP_CODE" val="q1-1"/>
  <p:tag name="KSO_WM_UNIT_TYPE" val="q_i"/>
  <p:tag name="KSO_WM_UNIT_INDEX" val="1_3"/>
  <p:tag name="KSO_WM_UNIT_ID" val="diagram160334_2*q_i*1_3"/>
  <p:tag name="KSO_WM_UNIT_CLEAR" val="1"/>
  <p:tag name="KSO_WM_UNIT_LAYERLEVEL" val="1_1"/>
  <p:tag name="KSO_WM_UNIT_LINE_FORE_SCHEMECOLOR_INDEX" val="5"/>
  <p:tag name="KSO_WM_UNIT_LINE_FILL_TYPE" val="2"/>
  <p:tag name="KSO_WM_UNIT_TEXT_FILL_FORE_SCHEMECOLOR_INDEX" val="2"/>
  <p:tag name="KSO_WM_UNIT_TEXT_FILL_TYPE" val="1"/>
</p:tagLst>
</file>

<file path=ppt/tags/tag7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DIAGRAM_GROUP_CODE" val="q1-1"/>
  <p:tag name="KSO_WM_UNIT_TYPE" val="q_i"/>
  <p:tag name="KSO_WM_UNIT_INDEX" val="1_4"/>
  <p:tag name="KSO_WM_UNIT_ID" val="diagram160334_2*q_i*1_4"/>
  <p:tag name="KSO_WM_UNIT_CLEAR" val="1"/>
  <p:tag name="KSO_WM_UNIT_LAYERLEVEL" val="1_1"/>
  <p:tag name="KSO_WM_UNIT_FILL_FORE_SCHEMECOLOR_INDEX" val="5"/>
  <p:tag name="KSO_WM_UNIT_FILL_TYPE" val="1"/>
  <p:tag name="KSO_WM_UNIT_TEXT_FILL_FORE_SCHEMECOLOR_INDEX" val="13"/>
  <p:tag name="KSO_WM_UNIT_TEXT_FILL_TYPE" val="1"/>
</p:tagLst>
</file>

<file path=ppt/tags/tag8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DIAGRAM_GROUP_CODE" val="q1-1"/>
  <p:tag name="KSO_WM_UNIT_TYPE" val="q_i"/>
  <p:tag name="KSO_WM_UNIT_INDEX" val="1_5"/>
  <p:tag name="KSO_WM_UNIT_ID" val="diagram160334_2*q_i*1_5"/>
  <p:tag name="KSO_WM_UNIT_CLEAR" val="1"/>
  <p:tag name="KSO_WM_UNIT_LAYERLEVEL" val="1_1"/>
  <p:tag name="KSO_WM_UNIT_FILL_FORE_SCHEMECOLOR_INDEX" val="5"/>
  <p:tag name="KSO_WM_UNIT_FILL_TYPE" val="1"/>
  <p:tag name="KSO_WM_UNIT_TEXT_FILL_FORE_SCHEMECOLOR_INDEX" val="13"/>
  <p:tag name="KSO_WM_UNIT_TEXT_FILL_TYPE" val="1"/>
</p:tagLst>
</file>

<file path=ppt/tags/tag8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DIAGRAM_GROUP_CODE" val="q1-1"/>
  <p:tag name="KSO_WM_UNIT_TYPE" val="q_i"/>
  <p:tag name="KSO_WM_UNIT_INDEX" val="1_6"/>
  <p:tag name="KSO_WM_UNIT_ID" val="diagram160334_2*q_i*1_6"/>
  <p:tag name="KSO_WM_UNIT_CLEAR" val="1"/>
  <p:tag name="KSO_WM_UNIT_LAYERLEVEL" val="1_1"/>
  <p:tag name="KSO_WM_UNIT_FILL_FORE_SCHEMECOLOR_INDEX" val="5"/>
  <p:tag name="KSO_WM_UNIT_FILL_TYPE" val="1"/>
  <p:tag name="KSO_WM_UNIT_TEXT_FILL_FORE_SCHEMECOLOR_INDEX" val="13"/>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UNIT_TYPE" val="q_h_a"/>
  <p:tag name="KSO_WM_UNIT_INDEX" val="1_3_1"/>
  <p:tag name="KSO_WM_UNIT_ID" val="diagram160334_2*q_h_a*1_3_1"/>
  <p:tag name="KSO_WM_UNIT_CLEAR" val="1"/>
  <p:tag name="KSO_WM_UNIT_LAYERLEVEL" val="1_1_1"/>
  <p:tag name="KSO_WM_UNIT_VALUE" val="9"/>
  <p:tag name="KSO_WM_UNIT_HIGHLIGHT" val="0"/>
  <p:tag name="KSO_WM_UNIT_COMPATIBLE" val="0"/>
  <p:tag name="KSO_WM_UNIT_PRESET_TEXT_INDEX" val="3"/>
  <p:tag name="KSO_WM_UNIT_PRESET_TEXT_LEN" val="12"/>
  <p:tag name="KSO_WM_DIAGRAM_GROUP_CODE" val="q1-1"/>
  <p:tag name="KSO_WM_UNIT_TEXT_FILL_FORE_SCHEMECOLOR_INDEX" val="5"/>
  <p:tag name="KSO_WM_UNIT_TEXT_FILL_TYPE" val="1"/>
</p:tagLst>
</file>

<file path=ppt/tags/tag8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TAG_VERSION" val="1.0"/>
  <p:tag name="KSO_WM_BEAUTIFY_FLAG" val="#wm#"/>
  <p:tag name="KSO_WM_UNIT_TYPE" val="q_h_f"/>
  <p:tag name="KSO_WM_UNIT_INDEX" val="1_3_1"/>
  <p:tag name="KSO_WM_UNIT_ID" val="diagram160334_2*q_h_f*1_3_1"/>
  <p:tag name="KSO_WM_UNIT_CLEAR" val="1"/>
  <p:tag name="KSO_WM_UNIT_LAYERLEVEL" val="1_1_1"/>
  <p:tag name="KSO_WM_UNIT_VALUE" val="18"/>
  <p:tag name="KSO_WM_UNIT_HIGHLIGHT" val="0"/>
  <p:tag name="KSO_WM_UNIT_COMPATIBLE" val="0"/>
  <p:tag name="KSO_WM_UNIT_PRESET_TEXT_INDEX" val="4"/>
  <p:tag name="KSO_WM_UNIT_PRESET_TEXT_LEN" val="26"/>
  <p:tag name="KSO_WM_DIAGRAM_GROUP_CODE" val="q1-1"/>
  <p:tag name="KSO_WM_UNIT_TEXT_FILL_FORE_SCHEMECOLOR_INDEX" val="13"/>
  <p:tag name="KSO_WM_UNIT_TEXT_FILL_TYP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版式一">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版式一">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4197</Words>
  <Application>Microsoft Office PowerPoint</Application>
  <PresentationFormat>宽屏</PresentationFormat>
  <Paragraphs>430</Paragraphs>
  <Slides>37</Slides>
  <Notes>27</Notes>
  <HiddenSlides>0</HiddenSlides>
  <MMClips>3</MMClips>
  <ScaleCrop>false</ScaleCrop>
  <HeadingPairs>
    <vt:vector size="6" baseType="variant">
      <vt:variant>
        <vt:lpstr>已用的字体</vt:lpstr>
      </vt:variant>
      <vt:variant>
        <vt:i4>12</vt:i4>
      </vt:variant>
      <vt:variant>
        <vt:lpstr>主题</vt:lpstr>
      </vt:variant>
      <vt:variant>
        <vt:i4>4</vt:i4>
      </vt:variant>
      <vt:variant>
        <vt:lpstr>幻灯片标题</vt:lpstr>
      </vt:variant>
      <vt:variant>
        <vt:i4>37</vt:i4>
      </vt:variant>
    </vt:vector>
  </HeadingPairs>
  <TitlesOfParts>
    <vt:vector size="53" baseType="lpstr">
      <vt:lpstr>等线</vt:lpstr>
      <vt:lpstr>等线 Light</vt:lpstr>
      <vt:lpstr>黑体</vt:lpstr>
      <vt:lpstr>华文隶书</vt:lpstr>
      <vt:lpstr>华文中宋</vt:lpstr>
      <vt:lpstr>隶书</vt:lpstr>
      <vt:lpstr>宋体</vt:lpstr>
      <vt:lpstr>微软雅黑</vt:lpstr>
      <vt:lpstr>Arial</vt:lpstr>
      <vt:lpstr>Calibri</vt:lpstr>
      <vt:lpstr>Times New Roman</vt:lpstr>
      <vt:lpstr>Wingdings</vt:lpstr>
      <vt:lpstr>Office 主题​​</vt:lpstr>
      <vt:lpstr>版式一</vt:lpstr>
      <vt:lpstr>1_版式一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 </cp:lastModifiedBy>
  <cp:revision>35</cp:revision>
  <dcterms:created xsi:type="dcterms:W3CDTF">2019-03-13T02:33:00Z</dcterms:created>
  <dcterms:modified xsi:type="dcterms:W3CDTF">2021-06-25T12:28:13Z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