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54" r:id="rId1"/>
    <p:sldMasterId id="2147494191" r:id="rId2"/>
  </p:sldMasterIdLst>
  <p:notesMasterIdLst>
    <p:notesMasterId r:id="rId3"/>
  </p:notesMasterIdLst>
  <p:sldIdLst>
    <p:sldId id="5096" r:id="rId4"/>
    <p:sldId id="5100" r:id="rId5"/>
    <p:sldId id="5103" r:id="rId6"/>
    <p:sldId id="5106" r:id="rId7"/>
    <p:sldId id="5109" r:id="rId8"/>
    <p:sldId id="5112" r:id="rId9"/>
    <p:sldId id="5115" r:id="rId10"/>
    <p:sldId id="5118" r:id="rId11"/>
    <p:sldId id="5121" r:id="rId12"/>
    <p:sldId id="5124" r:id="rId13"/>
    <p:sldId id="5127" r:id="rId14"/>
    <p:sldId id="5130" r:id="rId15"/>
    <p:sldId id="5133" r:id="rId16"/>
    <p:sldId id="5136" r:id="rId17"/>
    <p:sldId id="5139" r:id="rId18"/>
    <p:sldId id="5142" r:id="rId19"/>
    <p:sldId id="5145" r:id="rId20"/>
    <p:sldId id="5148" r:id="rId21"/>
    <p:sldId id="5151" r:id="rId22"/>
    <p:sldId id="5154" r:id="rId23"/>
    <p:sldId id="5157" r:id="rId24"/>
    <p:sldId id="5160" r:id="rId25"/>
    <p:sldId id="5163" r:id="rId26"/>
    <p:sldId id="5166" r:id="rId27"/>
    <p:sldId id="5169" r:id="rId28"/>
    <p:sldId id="517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55" r:id="rId1"/>
    <p:sldLayoutId id="2147494156" r:id="rId2"/>
    <p:sldLayoutId id="2147494157" r:id="rId3"/>
    <p:sldLayoutId id="2147494158" r:id="rId4"/>
    <p:sldLayoutId id="2147494159" r:id="rId5"/>
    <p:sldLayoutId id="2147494160" r:id="rId6"/>
    <p:sldLayoutId id="2147494161" r:id="rId7"/>
    <p:sldLayoutId id="2147494162" r:id="rId8"/>
    <p:sldLayoutId id="2147494163" r:id="rId9"/>
    <p:sldLayoutId id="2147494164" r:id="rId10"/>
    <p:sldLayoutId id="21474941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92" r:id="rId1"/>
    <p:sldLayoutId id="2147494193" r:id="rId2"/>
    <p:sldLayoutId id="2147494194" r:id="rId3"/>
    <p:sldLayoutId id="2147494195" r:id="rId4"/>
    <p:sldLayoutId id="2147494196" r:id="rId5"/>
    <p:sldLayoutId id="2147494197" r:id="rId6"/>
    <p:sldLayoutId id="2147494198" r:id="rId7"/>
    <p:sldLayoutId id="2147494199" r:id="rId8"/>
    <p:sldLayoutId id="2147494200" r:id="rId9"/>
    <p:sldLayoutId id="2147494201" r:id="rId10"/>
    <p:sldLayoutId id="214749420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2024年电影行业市场分析及投资前景预测报告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电影行业概述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8333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2024年电影行业市场分析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电影行业投资前景预测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电影行业发展趋势与展望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电影行业概述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电影行业的发展历程</a:t>
            </a:r>
            <a:endParaRPr altLang="en-US" lang="zh-CN"/>
          </a:p>
        </p:txBody>
      </p:sp>
      <p:sp>
        <p:nvSpPr>
          <p:cNvPr id="10489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电影的起源：19世纪末，由法国的卢米埃尔兄弟发明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默片时代：20世纪初至30年代，以无声电影为主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声音的出现：20世纪30年代，电影开始加入声音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彩色电影：20世纪50年代，彩色电影逐渐普及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电影行业的市场规模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2024年全球电影票房收入达到约259亿美元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电影衍生品市场成为新的增长点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数字化、网络化技术的发展推动电影行业市场规模不断扩大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中国电影市场成为全球最大的电影市场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电影行业的产业链结构</a:t>
            </a:r>
            <a:endParaRPr altLang="en-US" lang="zh-CN"/>
          </a:p>
        </p:txBody>
      </p:sp>
      <p:sp>
        <p:nvSpPr>
          <p:cNvPr id="10491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发行环节：包括宣传、发行、营销等环节，是电影产业的重要部分。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内容创作：包括电影剧本、音乐、美术等环节，是电影产业的核心部分。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制作环节：包括摄影、录音、剪辑等环节，是电影产业的关键部分。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放映环节：包括影院、网络放映等环节，是电影产业的最终环节。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电影行业的竞争格局</a:t>
            </a:r>
            <a:endParaRPr altLang="en-US" lang="zh-CN"/>
          </a:p>
        </p:txBody>
      </p:sp>
      <p:sp>
        <p:nvSpPr>
          <p:cNvPr id="10491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大型电影公司：拥有丰富的资源和技术，投资制作高成本、大制作电影，占据市场份额较大。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中小型电影公司：数量众多，风格各异，通过创新和特色吸引观众，与大型电影公司竞争激烈。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独立制片人：以个人或小团队形式制作电影，寻求艺术与商业的平衡，在市场中寻求机会。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互联网平台：新兴力量崛起，通过互联网平台提供电影观看和发行渠道，对传统电影行业形成冲击。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2024年电影行业市场分析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23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电影票房收入分析</a:t>
            </a:r>
            <a:endParaRPr altLang="en-US" lang="zh-CN"/>
          </a:p>
        </p:txBody>
      </p:sp>
      <p:sp>
        <p:nvSpPr>
          <p:cNvPr id="10492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2024年电影票房收入情况：总票房、分账票房、观影人次等数据统计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电影票房收入构成：国产片、进口片、合拍片等票房占比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电影票房收入趋势：逐年增长、下降或波动情况分析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电影票房收入影响因素：影片质量、营销策略、观众口味等对票房的影响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电影观影人次分析</a:t>
            </a:r>
            <a:endParaRPr altLang="en-US" lang="zh-CN"/>
          </a:p>
        </p:txBody>
      </p:sp>
      <p:sp>
        <p:nvSpPr>
          <p:cNvPr id="10493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2024年电影观影人次达到XX亿，较前一年增长XX%。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电影市场消费群体呈现年轻化趋势，90后和00后成为主要观影人群。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2024年电影票房收入达到XX亿元，其中XX%来自线上售票平台。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电影市场受到疫情影响，但随着疫情得到控制，观影人次逐渐恢复。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电影类型与题材分析</a:t>
            </a:r>
            <a:endParaRPr altLang="en-US" lang="zh-CN"/>
          </a:p>
        </p:txBody>
      </p:sp>
      <p:sp>
        <p:nvSpPr>
          <p:cNvPr id="10494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动作片：2024年动作片市场将继续保持稳定增长，受到观众喜爱。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科幻片：随着科技的发展，科幻片市场将迎来更多机会，吸引年轻观众。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动画片：动画片市场将不断扩大，成为家庭观众的首选。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爱情片：爱情片市场将保持稳定，满足观众情感需求。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电影市场竞争格局分析</a:t>
            </a:r>
            <a:endParaRPr altLang="en-US" lang="zh-CN"/>
          </a:p>
        </p:txBody>
      </p:sp>
      <p:sp>
        <p:nvSpPr>
          <p:cNvPr id="10494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2024年电影行业市场规模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电影市场竞争格局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电影市场主要参与者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电影市场竞争趋势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电影行业投资前景预测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52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电影行业投资现状分析</a:t>
            </a:r>
            <a:endParaRPr altLang="en-US" lang="zh-CN"/>
          </a:p>
        </p:txBody>
      </p:sp>
      <p:sp>
        <p:nvSpPr>
          <p:cNvPr id="10495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投资规模：随着经济的发展和消费者对文化娱乐需求的增加，电影行业的投资规模不断扩大。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投资渠道：多元化的投资渠道包括基金、股权融资、众筹等，为电影行业提供了充足的资金支持。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投资风险：电影行业的投资风险较高，但通过合理的投资组合和风险控制，投资者可以降低风险并获得较高的回报。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投资前景：随着科技的进步和消费者对高品质内容的需求增加，电影行业的投资前景仍然广阔。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电影行业投资机会分析</a:t>
            </a:r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内容创作：优质内容是吸引观众的关键，投资机会在于发掘和培育优秀制片人和导演。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技术创新：随着虚拟现实、增强现实等技术的发展，电影行业将迎来新的投资机会。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海外市场拓展：随着全球化的加速，海外市场将成为电影行业的重要增长点，投资机会在于开拓和布局海外市场。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产业链整合：投资机会在于整合产业链资源，包括制片、发行、放映等环节，提高产业整体效益。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电影行业投资风险分析</a:t>
            </a:r>
            <a:endParaRPr altLang="en-US" lang="zh-CN"/>
          </a:p>
        </p:txBody>
      </p:sp>
      <p:sp>
        <p:nvSpPr>
          <p:cNvPr id="10496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投资回报：投资回报率不稳定，可能存在亏损风险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内容风险：电影内容的审查和评级制度可能影响票房收入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市场竞争：与其他电影的竞争可能导致市场份额下降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技术发展：技术进步可能导致传统电影制作和发行方式的淘汰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电影行业投资前景预测</a:t>
            </a:r>
            <a:endParaRPr altLang="en-US" lang="zh-CN"/>
          </a:p>
        </p:txBody>
      </p:sp>
      <p:sp>
        <p:nvSpPr>
          <p:cNvPr id="104976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6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6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6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7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市场规模：随着人们文化消费水平的提高，电影市场将继续保持增长，市场规模有望进一步扩大。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8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技术创新：虚拟现实、增强现实等新技术的应用将为电影产业带来新的发展机遇，投资于技术创新的企业将获得更多回报。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8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多元化盈利模式：除了票房收入外，电影产业还可以通过版权销售、衍生品开发等途径实现多元化盈利，提升投资回报率。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市场竞争格局：虽然电影市场竞争激烈，但细分市场和差异化竞争策略仍有机会，投资者可以关注具有竞争优势的企业。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电影行业发展趋势与展望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82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电影行业技术发展趋势</a:t>
            </a:r>
            <a:endParaRPr altLang="en-US" lang="zh-CN"/>
          </a:p>
        </p:txBody>
      </p:sp>
      <p:sp>
        <p:nvSpPr>
          <p:cNvPr id="10498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人工智能技术：利用人工智能技术进行电影制作，提高制作效率和降低成本。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数字化转型：从传统电影制作向数字化转型，提高制作效率和画质质量。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虚拟现实与增强现实技术：将虚拟现实和增强现实技术应用于电影制作，提供更沉浸式的观影体验。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5G技术：利用5G技术实现更快速的数据传输和更流畅的在线观影体验。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电影行业市场发展趋势</a:t>
            </a:r>
            <a:endParaRPr altLang="en-US" lang="zh-CN"/>
          </a:p>
        </p:txBody>
      </p:sp>
      <p:sp>
        <p:nvSpPr>
          <p:cNvPr id="10499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数字化转型加速：随着科技的进步，电影制作和发行逐渐向数字化转型，提高了制作效率和观影体验。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流媒体平台的崛起：随着互联网的普及，流媒体平台逐渐成为电影观看的主要渠道，为电影行业带来了新的商业模式和增长机会。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个性化推荐算法的广泛应用：利用大数据和人工智能技术，电影推荐系统越来越精准，有助于提高观影转化率和用户满意度。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全球电影市场的一体化：跨国合作和全球发行成为常态，促进了电影产业的国际交流与合作，也为投资者提供了更广阔的市场机会。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电影行业政策环境分析</a:t>
            </a:r>
            <a:endParaRPr altLang="en-US" lang="zh-CN"/>
          </a:p>
        </p:txBody>
      </p:sp>
      <p:sp>
        <p:nvSpPr>
          <p:cNvPr id="10500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政策支持：国家出台了一系列政策，鼓励电影产业的发展，提高电影市场的规模和竞争力。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税收优惠：针对电影产业，国家实行了税收优惠政策，减轻了电影企业的负担，提高了其盈利能力。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版权保护：加强了电影版权的保护，打击盗版行为，保护了电影产业的合法权益。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融资支持：政府和金融机构为电影企业提供了融资支持，帮助电影企业解决资金问题，支持其发展壮大。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电影行业未来展望</a:t>
            </a:r>
            <a:endParaRPr altLang="en-US" lang="zh-CN"/>
          </a:p>
        </p:txBody>
      </p:sp>
      <p:sp>
        <p:nvSpPr>
          <p:cNvPr id="10500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技术创新：虚拟现实、增强现实等新技术将进一步改变电影制作和观影体验。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内容多样化：随着观众口味的变化，电影内容将更加多样化，涵盖更多元化的题材和风格。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市场竞争格局：流媒体平台的崛起将加剧电影行业的竞争，促使更多创新和差异化内容的出现。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国际化发展：电影行业的国际化趋势将进一步加强，跨国合作和发行将更加普遍。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结论与建议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13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14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1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2024年电影行业市场将继续保持增长趋势，但增速将放缓。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电影市场竞争激烈，中小电影企业面临较大的生存压力。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电影行业需要加强创新和人才培养，提高电影质量和市场竞争力。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数字化、网络化、智能化将成为电影行业发展的新方向。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对电影行业的建议</a:t>
            </a:r>
            <a:endParaRPr altLang="en-US" lang="zh-CN"/>
          </a:p>
        </p:txBody>
      </p:sp>
      <p:sp>
        <p:nvSpPr>
          <p:cNvPr id="1050274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6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7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投资策略：关注具有潜力的细分市场和优秀制片人，避免盲目跟风和过度投资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2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创新内容：鼓励原创和多样化内容，满足不同观众需求，提高电影品质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8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技术升级：加强技术研发和应用，提高电影制作水平和观影体验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4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营销策略：制定有针对性的营销策略，利用新媒体和社交平台扩大宣传和受众群体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0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合作与交流：加强国际合作与交流，引进先进理念和技术，提升中国电影的国际竞争力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34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97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41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89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45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3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2024-01-06T09:30:16Z</dcterms:created>
  <dcterms:modified xsi:type="dcterms:W3CDTF">2024-01-06T09:30:16Z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606bc18c7fae48b6b3e33a658474e435_21</vt:lpwstr>
  </property>
</Properties>
</file>